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33"/>
  </p:handoutMasterIdLst>
  <p:sldIdLst>
    <p:sldId id="256" r:id="rId2"/>
    <p:sldId id="257" r:id="rId3"/>
    <p:sldId id="277" r:id="rId4"/>
    <p:sldId id="276" r:id="rId5"/>
    <p:sldId id="278" r:id="rId6"/>
    <p:sldId id="262" r:id="rId7"/>
    <p:sldId id="258" r:id="rId8"/>
    <p:sldId id="259" r:id="rId9"/>
    <p:sldId id="286" r:id="rId10"/>
    <p:sldId id="263" r:id="rId11"/>
    <p:sldId id="260" r:id="rId12"/>
    <p:sldId id="266" r:id="rId13"/>
    <p:sldId id="265" r:id="rId14"/>
    <p:sldId id="264" r:id="rId15"/>
    <p:sldId id="273" r:id="rId16"/>
    <p:sldId id="267" r:id="rId17"/>
    <p:sldId id="293" r:id="rId18"/>
    <p:sldId id="295" r:id="rId19"/>
    <p:sldId id="285" r:id="rId20"/>
    <p:sldId id="270" r:id="rId21"/>
    <p:sldId id="296" r:id="rId22"/>
    <p:sldId id="274" r:id="rId23"/>
    <p:sldId id="298" r:id="rId24"/>
    <p:sldId id="297" r:id="rId25"/>
    <p:sldId id="288" r:id="rId26"/>
    <p:sldId id="271" r:id="rId27"/>
    <p:sldId id="268" r:id="rId28"/>
    <p:sldId id="272" r:id="rId29"/>
    <p:sldId id="290" r:id="rId30"/>
    <p:sldId id="294" r:id="rId31"/>
    <p:sldId id="291" r:id="rId32"/>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99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60"/>
  </p:normalViewPr>
  <p:slideViewPr>
    <p:cSldViewPr snapToGrid="0">
      <p:cViewPr varScale="1">
        <p:scale>
          <a:sx n="86" d="100"/>
          <a:sy n="86" d="100"/>
        </p:scale>
        <p:origin x="834" y="84"/>
      </p:cViewPr>
      <p:guideLst/>
    </p:cSldViewPr>
  </p:slideViewPr>
  <p:notesTextViewPr>
    <p:cViewPr>
      <p:scale>
        <a:sx n="1" d="1"/>
        <a:sy n="1" d="1"/>
      </p:scale>
      <p:origin x="0" y="0"/>
    </p:cViewPr>
  </p:notesTextViewPr>
  <p:sorterViewPr>
    <p:cViewPr>
      <p:scale>
        <a:sx n="100" d="100"/>
        <a:sy n="100" d="100"/>
      </p:scale>
      <p:origin x="0" y="-46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F5436EF2-2E99-43B4-8FFB-BC0F25FDCF38}" type="datetimeFigureOut">
              <a:rPr lang="en-US" smtClean="0"/>
              <a:t>9/24/2015</a:t>
            </a:fld>
            <a:endParaRPr lang="en-US" dirty="0"/>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0EC7B59E-AA74-4889-A3B4-317928F12140}" type="slidenum">
              <a:rPr lang="en-US" smtClean="0"/>
              <a:t>‹#›</a:t>
            </a:fld>
            <a:endParaRPr lang="en-US" dirty="0"/>
          </a:p>
        </p:txBody>
      </p:sp>
    </p:spTree>
    <p:extLst>
      <p:ext uri="{BB962C8B-B14F-4D97-AF65-F5344CB8AC3E}">
        <p14:creationId xmlns:p14="http://schemas.microsoft.com/office/powerpoint/2010/main" val="301566721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99C971E-2EA8-4D5A-9AFC-DF8DE5797861}" type="datetimeFigureOut">
              <a:rPr lang="en-US" smtClean="0"/>
              <a:t>9/24/2015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31D765-D1EC-4764-AEDD-B1A2374B4FA0}" type="slidenum">
              <a:rPr lang="en-US" smtClean="0"/>
              <a:t>‹#›</a:t>
            </a:fld>
            <a:endParaRPr lang="en-US" dirty="0"/>
          </a:p>
        </p:txBody>
      </p:sp>
    </p:spTree>
    <p:extLst>
      <p:ext uri="{BB962C8B-B14F-4D97-AF65-F5344CB8AC3E}">
        <p14:creationId xmlns:p14="http://schemas.microsoft.com/office/powerpoint/2010/main" val="2327167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99C971E-2EA8-4D5A-9AFC-DF8DE5797861}" type="datetimeFigureOut">
              <a:rPr lang="en-US" smtClean="0"/>
              <a:t>9/24/2015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31D765-D1EC-4764-AEDD-B1A2374B4FA0}" type="slidenum">
              <a:rPr lang="en-US" smtClean="0"/>
              <a:t>‹#›</a:t>
            </a:fld>
            <a:endParaRPr lang="en-US" dirty="0"/>
          </a:p>
        </p:txBody>
      </p:sp>
    </p:spTree>
    <p:extLst>
      <p:ext uri="{BB962C8B-B14F-4D97-AF65-F5344CB8AC3E}">
        <p14:creationId xmlns:p14="http://schemas.microsoft.com/office/powerpoint/2010/main" val="1631165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99C971E-2EA8-4D5A-9AFC-DF8DE5797861}" type="datetimeFigureOut">
              <a:rPr lang="en-US" smtClean="0"/>
              <a:t>9/24/2015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31D765-D1EC-4764-AEDD-B1A2374B4FA0}" type="slidenum">
              <a:rPr lang="en-US" smtClean="0"/>
              <a:t>‹#›</a:t>
            </a:fld>
            <a:endParaRPr lang="en-US" dirty="0"/>
          </a:p>
        </p:txBody>
      </p:sp>
    </p:spTree>
    <p:extLst>
      <p:ext uri="{BB962C8B-B14F-4D97-AF65-F5344CB8AC3E}">
        <p14:creationId xmlns:p14="http://schemas.microsoft.com/office/powerpoint/2010/main" val="3460673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99C971E-2EA8-4D5A-9AFC-DF8DE5797861}" type="datetimeFigureOut">
              <a:rPr lang="en-US" smtClean="0"/>
              <a:t>9/24/2015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31D765-D1EC-4764-AEDD-B1A2374B4FA0}" type="slidenum">
              <a:rPr lang="en-US" smtClean="0"/>
              <a:t>‹#›</a:t>
            </a:fld>
            <a:endParaRPr lang="en-US" dirty="0"/>
          </a:p>
        </p:txBody>
      </p:sp>
    </p:spTree>
    <p:extLst>
      <p:ext uri="{BB962C8B-B14F-4D97-AF65-F5344CB8AC3E}">
        <p14:creationId xmlns:p14="http://schemas.microsoft.com/office/powerpoint/2010/main" val="4027040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9C971E-2EA8-4D5A-9AFC-DF8DE5797861}" type="datetimeFigureOut">
              <a:rPr lang="en-US" smtClean="0"/>
              <a:t>9/24/2015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31D765-D1EC-4764-AEDD-B1A2374B4FA0}" type="slidenum">
              <a:rPr lang="en-US" smtClean="0"/>
              <a:t>‹#›</a:t>
            </a:fld>
            <a:endParaRPr lang="en-US" dirty="0"/>
          </a:p>
        </p:txBody>
      </p:sp>
    </p:spTree>
    <p:extLst>
      <p:ext uri="{BB962C8B-B14F-4D97-AF65-F5344CB8AC3E}">
        <p14:creationId xmlns:p14="http://schemas.microsoft.com/office/powerpoint/2010/main" val="2679831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99C971E-2EA8-4D5A-9AFC-DF8DE5797861}" type="datetimeFigureOut">
              <a:rPr lang="en-US" smtClean="0"/>
              <a:t>9/24/2015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31D765-D1EC-4764-AEDD-B1A2374B4FA0}" type="slidenum">
              <a:rPr lang="en-US" smtClean="0"/>
              <a:t>‹#›</a:t>
            </a:fld>
            <a:endParaRPr lang="en-US" dirty="0"/>
          </a:p>
        </p:txBody>
      </p:sp>
    </p:spTree>
    <p:extLst>
      <p:ext uri="{BB962C8B-B14F-4D97-AF65-F5344CB8AC3E}">
        <p14:creationId xmlns:p14="http://schemas.microsoft.com/office/powerpoint/2010/main" val="907099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99C971E-2EA8-4D5A-9AFC-DF8DE5797861}" type="datetimeFigureOut">
              <a:rPr lang="en-US" smtClean="0"/>
              <a:t>9/24/2015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E31D765-D1EC-4764-AEDD-B1A2374B4FA0}" type="slidenum">
              <a:rPr lang="en-US" smtClean="0"/>
              <a:t>‹#›</a:t>
            </a:fld>
            <a:endParaRPr lang="en-US" dirty="0"/>
          </a:p>
        </p:txBody>
      </p:sp>
    </p:spTree>
    <p:extLst>
      <p:ext uri="{BB962C8B-B14F-4D97-AF65-F5344CB8AC3E}">
        <p14:creationId xmlns:p14="http://schemas.microsoft.com/office/powerpoint/2010/main" val="2493722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99C971E-2EA8-4D5A-9AFC-DF8DE5797861}" type="datetimeFigureOut">
              <a:rPr lang="en-US" smtClean="0"/>
              <a:t>9/24/2015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E31D765-D1EC-4764-AEDD-B1A2374B4FA0}" type="slidenum">
              <a:rPr lang="en-US" smtClean="0"/>
              <a:t>‹#›</a:t>
            </a:fld>
            <a:endParaRPr lang="en-US" dirty="0"/>
          </a:p>
        </p:txBody>
      </p:sp>
    </p:spTree>
    <p:extLst>
      <p:ext uri="{BB962C8B-B14F-4D97-AF65-F5344CB8AC3E}">
        <p14:creationId xmlns:p14="http://schemas.microsoft.com/office/powerpoint/2010/main" val="3850314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9C971E-2EA8-4D5A-9AFC-DF8DE5797861}" type="datetimeFigureOut">
              <a:rPr lang="en-US" smtClean="0"/>
              <a:t>9/24/2015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E31D765-D1EC-4764-AEDD-B1A2374B4FA0}" type="slidenum">
              <a:rPr lang="en-US" smtClean="0"/>
              <a:t>‹#›</a:t>
            </a:fld>
            <a:endParaRPr lang="en-US" dirty="0"/>
          </a:p>
        </p:txBody>
      </p:sp>
    </p:spTree>
    <p:extLst>
      <p:ext uri="{BB962C8B-B14F-4D97-AF65-F5344CB8AC3E}">
        <p14:creationId xmlns:p14="http://schemas.microsoft.com/office/powerpoint/2010/main" val="1975635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9C971E-2EA8-4D5A-9AFC-DF8DE5797861}" type="datetimeFigureOut">
              <a:rPr lang="en-US" smtClean="0"/>
              <a:t>9/24/2015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31D765-D1EC-4764-AEDD-B1A2374B4FA0}" type="slidenum">
              <a:rPr lang="en-US" smtClean="0"/>
              <a:t>‹#›</a:t>
            </a:fld>
            <a:endParaRPr lang="en-US" dirty="0"/>
          </a:p>
        </p:txBody>
      </p:sp>
    </p:spTree>
    <p:extLst>
      <p:ext uri="{BB962C8B-B14F-4D97-AF65-F5344CB8AC3E}">
        <p14:creationId xmlns:p14="http://schemas.microsoft.com/office/powerpoint/2010/main" val="300330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9C971E-2EA8-4D5A-9AFC-DF8DE5797861}" type="datetimeFigureOut">
              <a:rPr lang="en-US" smtClean="0"/>
              <a:t>9/24/2015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31D765-D1EC-4764-AEDD-B1A2374B4FA0}" type="slidenum">
              <a:rPr lang="en-US" smtClean="0"/>
              <a:t>‹#›</a:t>
            </a:fld>
            <a:endParaRPr lang="en-US" dirty="0"/>
          </a:p>
        </p:txBody>
      </p:sp>
    </p:spTree>
    <p:extLst>
      <p:ext uri="{BB962C8B-B14F-4D97-AF65-F5344CB8AC3E}">
        <p14:creationId xmlns:p14="http://schemas.microsoft.com/office/powerpoint/2010/main" val="1622601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9C971E-2EA8-4D5A-9AFC-DF8DE5797861}" type="datetimeFigureOut">
              <a:rPr lang="en-US" smtClean="0"/>
              <a:t>9/24/2015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1D765-D1EC-4764-AEDD-B1A2374B4FA0}" type="slidenum">
              <a:rPr lang="en-US" smtClean="0"/>
              <a:t>‹#›</a:t>
            </a:fld>
            <a:endParaRPr lang="en-US" dirty="0"/>
          </a:p>
        </p:txBody>
      </p:sp>
    </p:spTree>
    <p:extLst>
      <p:ext uri="{BB962C8B-B14F-4D97-AF65-F5344CB8AC3E}">
        <p14:creationId xmlns:p14="http://schemas.microsoft.com/office/powerpoint/2010/main" val="150185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6.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g"/></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a:bodyPr>
          <a:lstStyle/>
          <a:p>
            <a:r>
              <a:rPr lang="en-US" b="1" dirty="0" smtClean="0">
                <a:solidFill>
                  <a:srgbClr val="FFFF00"/>
                </a:solidFill>
              </a:rPr>
              <a:t>WHAT IS YOUR SHORTLEAF PINE STORY?</a:t>
            </a:r>
            <a:endParaRPr lang="en-US" b="1" dirty="0">
              <a:solidFill>
                <a:srgbClr val="FFFF00"/>
              </a:solidFill>
            </a:endParaRPr>
          </a:p>
        </p:txBody>
      </p:sp>
      <p:sp>
        <p:nvSpPr>
          <p:cNvPr id="10" name="Subtitle 9"/>
          <p:cNvSpPr>
            <a:spLocks noGrp="1"/>
          </p:cNvSpPr>
          <p:nvPr>
            <p:ph type="subTitle" idx="1"/>
          </p:nvPr>
        </p:nvSpPr>
        <p:spPr>
          <a:xfrm>
            <a:off x="660633" y="3602038"/>
            <a:ext cx="7896138" cy="1655762"/>
          </a:xfrm>
        </p:spPr>
        <p:txBody>
          <a:bodyPr/>
          <a:lstStyle/>
          <a:p>
            <a:endParaRPr lang="en-US" dirty="0" smtClean="0">
              <a:solidFill>
                <a:srgbClr val="FFFF00"/>
              </a:solidFill>
            </a:endParaRPr>
          </a:p>
          <a:p>
            <a:r>
              <a:rPr lang="en-US" sz="3600" dirty="0" smtClean="0">
                <a:solidFill>
                  <a:srgbClr val="FFFF00"/>
                </a:solidFill>
              </a:rPr>
              <a:t>If you are at this meeting you have one!</a:t>
            </a:r>
            <a:endParaRPr lang="en-US" sz="3600" dirty="0">
              <a:solidFill>
                <a:srgbClr val="FFFF00"/>
              </a:solidFill>
            </a:endParaRPr>
          </a:p>
        </p:txBody>
      </p:sp>
    </p:spTree>
    <p:extLst>
      <p:ext uri="{BB962C8B-B14F-4D97-AF65-F5344CB8AC3E}">
        <p14:creationId xmlns:p14="http://schemas.microsoft.com/office/powerpoint/2010/main" val="37074569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016" y="117903"/>
            <a:ext cx="5649237" cy="4001091"/>
          </a:xfrm>
          <a:ln w="50800">
            <a:solidFill>
              <a:srgbClr val="FFFF00"/>
            </a:solidFill>
          </a:ln>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9328" y="3193850"/>
            <a:ext cx="4857226" cy="3412480"/>
          </a:xfrm>
          <a:prstGeom prst="rect">
            <a:avLst/>
          </a:prstGeom>
          <a:ln w="50800">
            <a:solidFill>
              <a:srgbClr val="FFFF00"/>
            </a:solidFill>
          </a:ln>
        </p:spPr>
      </p:pic>
    </p:spTree>
    <p:extLst>
      <p:ext uri="{BB962C8B-B14F-4D97-AF65-F5344CB8AC3E}">
        <p14:creationId xmlns:p14="http://schemas.microsoft.com/office/powerpoint/2010/main" val="628074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25367704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
            <a:ext cx="9144001" cy="6858001"/>
          </a:xfrm>
        </p:spPr>
      </p:pic>
    </p:spTree>
    <p:extLst>
      <p:ext uri="{BB962C8B-B14F-4D97-AF65-F5344CB8AC3E}">
        <p14:creationId xmlns:p14="http://schemas.microsoft.com/office/powerpoint/2010/main" val="37323792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9144001" cy="6858001"/>
          </a:xfrm>
        </p:spPr>
      </p:pic>
    </p:spTree>
    <p:extLst>
      <p:ext uri="{BB962C8B-B14F-4D97-AF65-F5344CB8AC3E}">
        <p14:creationId xmlns:p14="http://schemas.microsoft.com/office/powerpoint/2010/main" val="20333850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12" y="14934"/>
            <a:ext cx="9124087" cy="6843065"/>
          </a:xfrm>
        </p:spPr>
      </p:pic>
    </p:spTree>
    <p:extLst>
      <p:ext uri="{BB962C8B-B14F-4D97-AF65-F5344CB8AC3E}">
        <p14:creationId xmlns:p14="http://schemas.microsoft.com/office/powerpoint/2010/main" val="5355717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66858"/>
            <a:ext cx="9143036" cy="5123744"/>
          </a:xfrm>
          <a:prstGeom prst="rect">
            <a:avLst/>
          </a:prstGeom>
        </p:spPr>
      </p:pic>
    </p:spTree>
    <p:extLst>
      <p:ext uri="{BB962C8B-B14F-4D97-AF65-F5344CB8AC3E}">
        <p14:creationId xmlns:p14="http://schemas.microsoft.com/office/powerpoint/2010/main" val="4901888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8839" y="208677"/>
            <a:ext cx="2978093" cy="6514578"/>
          </a:xfrm>
          <a:prstGeom prst="rect">
            <a:avLst/>
          </a:prstGeom>
          <a:ln w="50800">
            <a:solidFill>
              <a:srgbClr val="FFFF00"/>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8306" y="2568855"/>
            <a:ext cx="2624358" cy="1544622"/>
          </a:xfrm>
          <a:prstGeom prst="rect">
            <a:avLst/>
          </a:prstGeom>
          <a:ln w="50800">
            <a:solidFill>
              <a:srgbClr val="FFFF00"/>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5463" y="211222"/>
            <a:ext cx="2637201" cy="1975356"/>
          </a:xfrm>
          <a:prstGeom prst="rect">
            <a:avLst/>
          </a:prstGeom>
          <a:ln w="50800">
            <a:solidFill>
              <a:srgbClr val="FFFF00"/>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946" y="1387237"/>
            <a:ext cx="2637201" cy="3955802"/>
          </a:xfrm>
          <a:prstGeom prst="rect">
            <a:avLst/>
          </a:prstGeom>
          <a:ln w="50800">
            <a:solidFill>
              <a:srgbClr val="FFFF00"/>
            </a:solidFill>
          </a:ln>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5463" y="4395086"/>
            <a:ext cx="2688275" cy="1734371"/>
          </a:xfrm>
          <a:prstGeom prst="rect">
            <a:avLst/>
          </a:prstGeom>
          <a:ln w="50800">
            <a:solidFill>
              <a:srgbClr val="FFFF00"/>
            </a:solidFill>
          </a:ln>
        </p:spPr>
      </p:pic>
      <p:sp>
        <p:nvSpPr>
          <p:cNvPr id="10" name="TextBox 9"/>
          <p:cNvSpPr txBox="1"/>
          <p:nvPr/>
        </p:nvSpPr>
        <p:spPr>
          <a:xfrm>
            <a:off x="8229600" y="5637402"/>
            <a:ext cx="604007" cy="369332"/>
          </a:xfrm>
          <a:prstGeom prst="rect">
            <a:avLst/>
          </a:prstGeom>
          <a:solidFill>
            <a:schemeClr val="accent4">
              <a:lumMod val="60000"/>
              <a:lumOff val="40000"/>
            </a:schemeClr>
          </a:solidFill>
        </p:spPr>
        <p:txBody>
          <a:bodyPr wrap="square" rtlCol="0">
            <a:spAutoFit/>
          </a:bodyPr>
          <a:lstStyle/>
          <a:p>
            <a:endParaRPr lang="en-US" dirty="0"/>
          </a:p>
        </p:txBody>
      </p:sp>
    </p:spTree>
    <p:extLst>
      <p:ext uri="{BB962C8B-B14F-4D97-AF65-F5344CB8AC3E}">
        <p14:creationId xmlns:p14="http://schemas.microsoft.com/office/powerpoint/2010/main" val="21954747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pic>
        <p:nvPicPr>
          <p:cNvPr id="3076" name="Picture 4" descr="http://cdn.soundandvision.com/images/styles/600_wide/public/090914_Signals_promo.png?itok=_ldGivq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755" y="307790"/>
            <a:ext cx="6595167" cy="6051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4954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pic>
        <p:nvPicPr>
          <p:cNvPr id="2" name="Picture 2" descr="http://www.aceshowbiz.com/images/still/night_at_the_museum_2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980" y="795454"/>
            <a:ext cx="8004486" cy="5336324"/>
          </a:xfrm>
          <a:prstGeom prst="rect">
            <a:avLst/>
          </a:prstGeom>
          <a:noFill/>
          <a:ln w="57150">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1506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558" y="125835"/>
            <a:ext cx="8774882" cy="6581162"/>
          </a:xfrm>
          <a:prstGeom prst="rect">
            <a:avLst/>
          </a:prstGeom>
          <a:ln w="50800">
            <a:solidFill>
              <a:srgbClr val="FFFF00"/>
            </a:solidFill>
          </a:ln>
        </p:spPr>
      </p:pic>
    </p:spTree>
    <p:extLst>
      <p:ext uri="{BB962C8B-B14F-4D97-AF65-F5344CB8AC3E}">
        <p14:creationId xmlns:p14="http://schemas.microsoft.com/office/powerpoint/2010/main" val="22133751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pic>
        <p:nvPicPr>
          <p:cNvPr id="4" name="Picture 2" descr="fishin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377" y="130175"/>
            <a:ext cx="7620000" cy="6597650"/>
          </a:xfrm>
          <a:prstGeom prst="rect">
            <a:avLst/>
          </a:prstGeom>
          <a:noFill/>
          <a:ln w="254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6277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5095846" cy="332026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0263"/>
            <a:ext cx="2651599" cy="353773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984" y="1"/>
            <a:ext cx="4427016" cy="3320262"/>
          </a:xfrm>
          <a:prstGeom prst="rect">
            <a:avLst/>
          </a:prstGeom>
        </p:spPr>
      </p:pic>
      <p:pic>
        <p:nvPicPr>
          <p:cNvPr id="8" name="Picture 6" descr="2009-04-13 0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019" y="3320264"/>
            <a:ext cx="4716981" cy="3537736"/>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pic>
      <p:pic>
        <p:nvPicPr>
          <p:cNvPr id="11" name="Picture 17" descr="2009-03-17 0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51599" y="3320263"/>
            <a:ext cx="2550652" cy="1914224"/>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pic>
      <p:pic>
        <p:nvPicPr>
          <p:cNvPr id="14" name="Picture 4" descr="pic 08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45376" y="5234487"/>
            <a:ext cx="2456693" cy="1623512"/>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16984" y="2212757"/>
            <a:ext cx="2953349" cy="2215012"/>
          </a:xfrm>
          <a:prstGeom prst="rect">
            <a:avLst/>
          </a:prstGeom>
        </p:spPr>
      </p:pic>
    </p:spTree>
    <p:extLst>
      <p:ext uri="{BB962C8B-B14F-4D97-AF65-F5344CB8AC3E}">
        <p14:creationId xmlns:p14="http://schemas.microsoft.com/office/powerpoint/2010/main" val="6471971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756357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413545" y="1317072"/>
            <a:ext cx="6853805" cy="4524315"/>
          </a:xfrm>
          <a:prstGeom prst="rect">
            <a:avLst/>
          </a:prstGeom>
          <a:solidFill>
            <a:srgbClr val="00B050">
              <a:alpha val="21000"/>
            </a:srgbClr>
          </a:solidFill>
        </p:spPr>
        <p:txBody>
          <a:bodyPr wrap="square" rtlCol="0">
            <a:spAutoFit/>
          </a:bodyPr>
          <a:lstStyle/>
          <a:p>
            <a:r>
              <a:rPr lang="en-US" sz="4800" b="1" i="1" u="sng" dirty="0" smtClean="0">
                <a:solidFill>
                  <a:srgbClr val="FFFF00"/>
                </a:solidFill>
              </a:rPr>
              <a:t>Evil Fire</a:t>
            </a:r>
            <a:r>
              <a:rPr lang="en-US" sz="4800" dirty="0" smtClean="0">
                <a:solidFill>
                  <a:srgbClr val="FFFF00"/>
                </a:solidFill>
              </a:rPr>
              <a:t>:  Evil fire destroys and kills.  It will always be the Tennessee Division of Forestry’s mission to eradicate evil fire from the landscape. </a:t>
            </a:r>
            <a:endParaRPr lang="en-US" sz="4800" dirty="0">
              <a:solidFill>
                <a:srgbClr val="FFFF00"/>
              </a:solidFill>
            </a:endParaRPr>
          </a:p>
        </p:txBody>
      </p:sp>
    </p:spTree>
    <p:extLst>
      <p:ext uri="{BB962C8B-B14F-4D97-AF65-F5344CB8AC3E}">
        <p14:creationId xmlns:p14="http://schemas.microsoft.com/office/powerpoint/2010/main" val="9529016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413545" y="1317072"/>
            <a:ext cx="6853805" cy="4524315"/>
          </a:xfrm>
          <a:prstGeom prst="rect">
            <a:avLst/>
          </a:prstGeom>
          <a:solidFill>
            <a:srgbClr val="00B050">
              <a:alpha val="21000"/>
            </a:srgbClr>
          </a:solidFill>
        </p:spPr>
        <p:txBody>
          <a:bodyPr wrap="square" rtlCol="0">
            <a:spAutoFit/>
          </a:bodyPr>
          <a:lstStyle/>
          <a:p>
            <a:r>
              <a:rPr lang="en-US" sz="4800" b="1" i="1" u="sng" dirty="0" smtClean="0">
                <a:solidFill>
                  <a:srgbClr val="FFFF00"/>
                </a:solidFill>
              </a:rPr>
              <a:t>Good Fire</a:t>
            </a:r>
            <a:r>
              <a:rPr lang="en-US" sz="4800" dirty="0" smtClean="0">
                <a:solidFill>
                  <a:srgbClr val="FFFF00"/>
                </a:solidFill>
              </a:rPr>
              <a:t>:  Good fire is fire put to work.  Good fire is controlled and managed to achieve specific objectives with minimized collateral damage.  </a:t>
            </a:r>
            <a:endParaRPr lang="en-US" sz="4800" dirty="0">
              <a:solidFill>
                <a:srgbClr val="FFFF00"/>
              </a:solidFill>
            </a:endParaRPr>
          </a:p>
        </p:txBody>
      </p:sp>
    </p:spTree>
    <p:extLst>
      <p:ext uri="{BB962C8B-B14F-4D97-AF65-F5344CB8AC3E}">
        <p14:creationId xmlns:p14="http://schemas.microsoft.com/office/powerpoint/2010/main" val="1090146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025554" y="674400"/>
            <a:ext cx="7092892" cy="5509200"/>
          </a:xfrm>
          <a:prstGeom prst="rect">
            <a:avLst/>
          </a:prstGeom>
          <a:solidFill>
            <a:srgbClr val="00B050">
              <a:alpha val="21000"/>
            </a:srgbClr>
          </a:solidFill>
        </p:spPr>
        <p:txBody>
          <a:bodyPr wrap="square" rtlCol="0">
            <a:spAutoFit/>
          </a:bodyPr>
          <a:lstStyle/>
          <a:p>
            <a:r>
              <a:rPr lang="en-US" sz="3200" b="1" i="1" u="sng" dirty="0" smtClean="0">
                <a:solidFill>
                  <a:srgbClr val="FFFF00"/>
                </a:solidFill>
              </a:rPr>
              <a:t>Bad Fire</a:t>
            </a:r>
            <a:r>
              <a:rPr lang="en-US" sz="3200" dirty="0" smtClean="0">
                <a:solidFill>
                  <a:srgbClr val="FFFF00"/>
                </a:solidFill>
              </a:rPr>
              <a:t>:  bad fire leads to unintended or ignored consequences.  Removing fire from the landscape has resulted in changes we want to “reverse”.  Removing fire from the landscape has also resulted in changes we want to maintain or enhance.  The natural resource community seems to have developed a pyro-panacea mentality.  Every acre of forestland should not be destined for the drip torch.           </a:t>
            </a:r>
            <a:endParaRPr lang="en-US" sz="3200" dirty="0">
              <a:solidFill>
                <a:srgbClr val="FFFF00"/>
              </a:solidFill>
            </a:endParaRPr>
          </a:p>
        </p:txBody>
      </p:sp>
    </p:spTree>
    <p:extLst>
      <p:ext uri="{BB962C8B-B14F-4D97-AF65-F5344CB8AC3E}">
        <p14:creationId xmlns:p14="http://schemas.microsoft.com/office/powerpoint/2010/main" val="22520123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6386" y="230352"/>
            <a:ext cx="4025459" cy="2683639"/>
          </a:xfrm>
          <a:prstGeom prst="rect">
            <a:avLst/>
          </a:prstGeom>
          <a:ln w="50800">
            <a:solidFill>
              <a:srgbClr val="FFFF00"/>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17" y="3048000"/>
            <a:ext cx="3639645" cy="3639645"/>
          </a:xfrm>
          <a:prstGeom prst="rect">
            <a:avLst/>
          </a:prstGeom>
          <a:ln w="50800">
            <a:solidFill>
              <a:srgbClr val="FFFF00"/>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318" y="325707"/>
            <a:ext cx="3673146" cy="2393284"/>
          </a:xfrm>
          <a:prstGeom prst="rect">
            <a:avLst/>
          </a:prstGeom>
          <a:ln w="50800">
            <a:solidFill>
              <a:srgbClr val="FFFF00"/>
            </a:solidFill>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7497" y="3146315"/>
            <a:ext cx="2597369" cy="3463159"/>
          </a:xfrm>
          <a:prstGeom prst="rect">
            <a:avLst/>
          </a:prstGeom>
          <a:ln w="50800">
            <a:solidFill>
              <a:srgbClr val="FFFF00"/>
            </a:solidFill>
          </a:ln>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36523" y="3146315"/>
            <a:ext cx="1664231" cy="3541330"/>
          </a:xfrm>
          <a:prstGeom prst="rect">
            <a:avLst/>
          </a:prstGeom>
          <a:ln w="50800">
            <a:solidFill>
              <a:srgbClr val="FFFF00"/>
            </a:solidFill>
          </a:ln>
        </p:spPr>
      </p:pic>
      <p:pic>
        <p:nvPicPr>
          <p:cNvPr id="3078" name="Picture 6" descr="http://bugwoodcloud.org/images/192x128/001309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1325" y="2164096"/>
            <a:ext cx="1219200" cy="1828800"/>
          </a:xfrm>
          <a:prstGeom prst="rect">
            <a:avLst/>
          </a:prstGeom>
          <a:noFill/>
          <a:ln w="50800">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0480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265" y="264203"/>
            <a:ext cx="3284559" cy="2627647"/>
          </a:xfrm>
          <a:prstGeom prst="rect">
            <a:avLst/>
          </a:prstGeom>
          <a:ln w="50800">
            <a:solidFill>
              <a:srgbClr val="FFFF00"/>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8389" y="437912"/>
            <a:ext cx="3271917" cy="2453938"/>
          </a:xfrm>
          <a:prstGeom prst="rect">
            <a:avLst/>
          </a:prstGeom>
          <a:ln w="50800">
            <a:solidFill>
              <a:srgbClr val="FFFF00"/>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8778" y="3262756"/>
            <a:ext cx="3910311" cy="2932734"/>
          </a:xfrm>
          <a:prstGeom prst="rect">
            <a:avLst/>
          </a:prstGeom>
          <a:ln w="50800">
            <a:solidFill>
              <a:srgbClr val="FFFF00"/>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86802" y="3635317"/>
            <a:ext cx="3423196" cy="2567397"/>
          </a:xfrm>
          <a:prstGeom prst="rect">
            <a:avLst/>
          </a:prstGeom>
          <a:ln w="50800">
            <a:solidFill>
              <a:srgbClr val="FFFF00"/>
            </a:solidFill>
          </a:ln>
        </p:spPr>
      </p:pic>
      <p:sp>
        <p:nvSpPr>
          <p:cNvPr id="7" name="Curved Left Arrow 6"/>
          <p:cNvSpPr/>
          <p:nvPr/>
        </p:nvSpPr>
        <p:spPr>
          <a:xfrm rot="16200000">
            <a:off x="3808476" y="-420289"/>
            <a:ext cx="730807" cy="2072794"/>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Curved Left Arrow 7"/>
          <p:cNvSpPr/>
          <p:nvPr/>
        </p:nvSpPr>
        <p:spPr>
          <a:xfrm rot="21230997">
            <a:off x="8133685" y="2040906"/>
            <a:ext cx="730807" cy="2072794"/>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Curved Left Arrow 8"/>
          <p:cNvSpPr/>
          <p:nvPr/>
        </p:nvSpPr>
        <p:spPr>
          <a:xfrm rot="5220972">
            <a:off x="3720037" y="5297624"/>
            <a:ext cx="730807" cy="2072794"/>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7394777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357256" y="854193"/>
            <a:ext cx="5821260" cy="4365945"/>
          </a:xfrm>
          <a:prstGeom prst="rect">
            <a:avLst/>
          </a:prstGeom>
          <a:ln w="50800">
            <a:solidFill>
              <a:srgbClr val="FFFF00"/>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70887" y="774496"/>
            <a:ext cx="5183696" cy="3887773"/>
          </a:xfrm>
          <a:prstGeom prst="rect">
            <a:avLst/>
          </a:prstGeom>
          <a:solidFill>
            <a:srgbClr val="008000"/>
          </a:solidFill>
          <a:ln w="50800">
            <a:solidFill>
              <a:srgbClr val="FFFF00"/>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7306" y="3716323"/>
            <a:ext cx="4110605" cy="3082954"/>
          </a:xfrm>
          <a:prstGeom prst="rect">
            <a:avLst/>
          </a:prstGeom>
          <a:ln w="50800">
            <a:solidFill>
              <a:srgbClr val="FFFF00"/>
            </a:solidFill>
          </a:ln>
        </p:spPr>
      </p:pic>
    </p:spTree>
    <p:extLst>
      <p:ext uri="{BB962C8B-B14F-4D97-AF65-F5344CB8AC3E}">
        <p14:creationId xmlns:p14="http://schemas.microsoft.com/office/powerpoint/2010/main" val="19680332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151" y="436227"/>
            <a:ext cx="4638907" cy="2617365"/>
          </a:xfrm>
          <a:prstGeom prst="rect">
            <a:avLst/>
          </a:prstGeom>
          <a:ln w="50800">
            <a:solidFill>
              <a:srgbClr val="FFFF00"/>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9225" y="436226"/>
            <a:ext cx="3489819" cy="2617365"/>
          </a:xfrm>
          <a:prstGeom prst="rect">
            <a:avLst/>
          </a:prstGeom>
          <a:ln w="50800">
            <a:solidFill>
              <a:srgbClr val="FFFF00"/>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151" y="3489821"/>
            <a:ext cx="4229841" cy="3172381"/>
          </a:xfrm>
          <a:prstGeom prst="rect">
            <a:avLst/>
          </a:prstGeom>
          <a:ln w="50800">
            <a:solidFill>
              <a:srgbClr val="FFFF00"/>
            </a:solid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1480" y="3489820"/>
            <a:ext cx="4229842" cy="3172381"/>
          </a:xfrm>
          <a:prstGeom prst="rect">
            <a:avLst/>
          </a:prstGeom>
          <a:ln w="50800">
            <a:solidFill>
              <a:srgbClr val="FFFF00"/>
            </a:solidFill>
          </a:ln>
        </p:spPr>
      </p:pic>
    </p:spTree>
    <p:extLst>
      <p:ext uri="{BB962C8B-B14F-4D97-AF65-F5344CB8AC3E}">
        <p14:creationId xmlns:p14="http://schemas.microsoft.com/office/powerpoint/2010/main" val="20807411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AA08E1B9-4FED-44A3-B906-08DD9B31E90B}" type="slidenum">
              <a:rPr lang="en-US" altLang="en-US"/>
              <a:pPr/>
              <a:t>29</a:t>
            </a:fld>
            <a:endParaRPr lang="en-US" altLang="en-US" dirty="0"/>
          </a:p>
        </p:txBody>
      </p:sp>
      <p:pic>
        <p:nvPicPr>
          <p:cNvPr id="79876" name="Picture 4" descr="DSCN12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550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AEPlogo_no_UR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040" y="267833"/>
            <a:ext cx="3506475" cy="346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http://www.kstk.org/wp-content/uploads/2013/02/stelprdb5334033-417x540-231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7095" y="267834"/>
            <a:ext cx="2668255" cy="346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333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49754" y="94001"/>
            <a:ext cx="6708930" cy="6666333"/>
          </a:xfrm>
          <a:ln w="50800">
            <a:solidFill>
              <a:srgbClr val="FFFF00"/>
            </a:solidFill>
          </a:ln>
        </p:spPr>
      </p:pic>
    </p:spTree>
    <p:extLst>
      <p:ext uri="{BB962C8B-B14F-4D97-AF65-F5344CB8AC3E}">
        <p14:creationId xmlns:p14="http://schemas.microsoft.com/office/powerpoint/2010/main" val="29295510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8839" y="208677"/>
            <a:ext cx="2978093" cy="6514578"/>
          </a:xfrm>
          <a:prstGeom prst="rect">
            <a:avLst/>
          </a:prstGeom>
          <a:ln w="50800">
            <a:solidFill>
              <a:srgbClr val="FFFF00"/>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8306" y="2568855"/>
            <a:ext cx="2624358" cy="1544622"/>
          </a:xfrm>
          <a:prstGeom prst="rect">
            <a:avLst/>
          </a:prstGeom>
          <a:ln w="50800">
            <a:solidFill>
              <a:srgbClr val="FFFF00"/>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5463" y="211222"/>
            <a:ext cx="2637201" cy="1975356"/>
          </a:xfrm>
          <a:prstGeom prst="rect">
            <a:avLst/>
          </a:prstGeom>
          <a:ln w="50800">
            <a:solidFill>
              <a:srgbClr val="FFFF00"/>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946" y="1387237"/>
            <a:ext cx="2637201" cy="3955802"/>
          </a:xfrm>
          <a:prstGeom prst="rect">
            <a:avLst/>
          </a:prstGeom>
          <a:ln w="50800">
            <a:solidFill>
              <a:srgbClr val="FFFF00"/>
            </a:solidFill>
          </a:ln>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5463" y="4395086"/>
            <a:ext cx="2688275" cy="1734371"/>
          </a:xfrm>
          <a:prstGeom prst="rect">
            <a:avLst/>
          </a:prstGeom>
          <a:ln w="50800">
            <a:solidFill>
              <a:srgbClr val="FFFF00"/>
            </a:solidFill>
          </a:ln>
        </p:spPr>
      </p:pic>
      <p:sp>
        <p:nvSpPr>
          <p:cNvPr id="10" name="TextBox 9"/>
          <p:cNvSpPr txBox="1"/>
          <p:nvPr/>
        </p:nvSpPr>
        <p:spPr>
          <a:xfrm>
            <a:off x="8229600" y="5637402"/>
            <a:ext cx="604007" cy="369332"/>
          </a:xfrm>
          <a:prstGeom prst="rect">
            <a:avLst/>
          </a:prstGeom>
          <a:solidFill>
            <a:schemeClr val="accent4">
              <a:lumMod val="60000"/>
              <a:lumOff val="40000"/>
            </a:schemeClr>
          </a:solidFill>
        </p:spPr>
        <p:txBody>
          <a:bodyPr wrap="square" rtlCol="0">
            <a:spAutoFit/>
          </a:bodyPr>
          <a:lstStyle/>
          <a:p>
            <a:endParaRPr lang="en-US" dirty="0"/>
          </a:p>
        </p:txBody>
      </p:sp>
    </p:spTree>
    <p:extLst>
      <p:ext uri="{BB962C8B-B14F-4D97-AF65-F5344CB8AC3E}">
        <p14:creationId xmlns:p14="http://schemas.microsoft.com/office/powerpoint/2010/main" val="33456305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endParaRPr lang="en-US" altLang="en-US" dirty="0" smtClean="0"/>
          </a:p>
        </p:txBody>
      </p:sp>
      <p:pic>
        <p:nvPicPr>
          <p:cNvPr id="23555" name="Picture 2" descr="DSCN97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08037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8881" y="116750"/>
            <a:ext cx="8607289" cy="6636854"/>
          </a:xfrm>
          <a:ln w="50800">
            <a:solidFill>
              <a:srgbClr val="FFFF00"/>
            </a:solidFill>
          </a:ln>
        </p:spPr>
      </p:pic>
    </p:spTree>
    <p:extLst>
      <p:ext uri="{BB962C8B-B14F-4D97-AF65-F5344CB8AC3E}">
        <p14:creationId xmlns:p14="http://schemas.microsoft.com/office/powerpoint/2010/main" val="15453506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020" y="121960"/>
            <a:ext cx="8283860" cy="6577944"/>
          </a:xfrm>
          <a:prstGeom prst="rect">
            <a:avLst/>
          </a:prstGeom>
          <a:ln w="50800">
            <a:solidFill>
              <a:srgbClr val="FFFF00"/>
            </a:solidFill>
          </a:ln>
        </p:spPr>
      </p:pic>
    </p:spTree>
    <p:extLst>
      <p:ext uri="{BB962C8B-B14F-4D97-AF65-F5344CB8AC3E}">
        <p14:creationId xmlns:p14="http://schemas.microsoft.com/office/powerpoint/2010/main" val="35234867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102" name="Picture 6" descr="http://www.foresthistory.org/ASPNET/Places/vis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780" y="-10248"/>
            <a:ext cx="8892330" cy="6868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3591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descr="http://content.sportslogos.net/logos/30/610/full/3973_auburn_tigers-alternate-196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567" y="0"/>
            <a:ext cx="779417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6539830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logonoid.com/images/university-of-tennessee-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290" y="107775"/>
            <a:ext cx="7224698" cy="6639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0409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8" y="0"/>
            <a:ext cx="5299364" cy="6858000"/>
          </a:xfrm>
          <a:prstGeom prst="rect">
            <a:avLst/>
          </a:prstGeom>
        </p:spPr>
      </p:pic>
      <p:sp>
        <p:nvSpPr>
          <p:cNvPr id="5" name="TextBox 4"/>
          <p:cNvSpPr txBox="1"/>
          <p:nvPr/>
        </p:nvSpPr>
        <p:spPr>
          <a:xfrm>
            <a:off x="4454553" y="1476462"/>
            <a:ext cx="243281" cy="276999"/>
          </a:xfrm>
          <a:prstGeom prst="rect">
            <a:avLst/>
          </a:prstGeom>
          <a:noFill/>
        </p:spPr>
        <p:txBody>
          <a:bodyPr wrap="square" rtlCol="0">
            <a:spAutoFit/>
          </a:bodyPr>
          <a:lstStyle/>
          <a:p>
            <a:r>
              <a:rPr lang="en-US" sz="1200" dirty="0" smtClean="0">
                <a:solidFill>
                  <a:srgbClr val="FF0000"/>
                </a:solidFill>
              </a:rPr>
              <a:t>1</a:t>
            </a:r>
            <a:endParaRPr lang="en-US" sz="1200" dirty="0">
              <a:solidFill>
                <a:srgbClr val="FF0000"/>
              </a:solidFill>
            </a:endParaRPr>
          </a:p>
        </p:txBody>
      </p:sp>
      <p:sp>
        <p:nvSpPr>
          <p:cNvPr id="6" name="TextBox 5"/>
          <p:cNvSpPr txBox="1"/>
          <p:nvPr/>
        </p:nvSpPr>
        <p:spPr>
          <a:xfrm>
            <a:off x="4472729" y="1863754"/>
            <a:ext cx="243281" cy="276999"/>
          </a:xfrm>
          <a:prstGeom prst="rect">
            <a:avLst/>
          </a:prstGeom>
          <a:noFill/>
        </p:spPr>
        <p:txBody>
          <a:bodyPr wrap="square" rtlCol="0">
            <a:spAutoFit/>
          </a:bodyPr>
          <a:lstStyle/>
          <a:p>
            <a:r>
              <a:rPr lang="en-US" sz="1200" dirty="0">
                <a:solidFill>
                  <a:srgbClr val="FF0000"/>
                </a:solidFill>
              </a:rPr>
              <a:t>2</a:t>
            </a:r>
          </a:p>
        </p:txBody>
      </p:sp>
      <p:sp>
        <p:nvSpPr>
          <p:cNvPr id="7" name="TextBox 6"/>
          <p:cNvSpPr txBox="1"/>
          <p:nvPr/>
        </p:nvSpPr>
        <p:spPr>
          <a:xfrm>
            <a:off x="4472729" y="2073559"/>
            <a:ext cx="243281" cy="276999"/>
          </a:xfrm>
          <a:prstGeom prst="rect">
            <a:avLst/>
          </a:prstGeom>
          <a:noFill/>
        </p:spPr>
        <p:txBody>
          <a:bodyPr wrap="square" rtlCol="0">
            <a:spAutoFit/>
          </a:bodyPr>
          <a:lstStyle/>
          <a:p>
            <a:r>
              <a:rPr lang="en-US" sz="1200" dirty="0">
                <a:solidFill>
                  <a:srgbClr val="FF0000"/>
                </a:solidFill>
              </a:rPr>
              <a:t>3</a:t>
            </a:r>
          </a:p>
        </p:txBody>
      </p:sp>
      <p:sp>
        <p:nvSpPr>
          <p:cNvPr id="8" name="TextBox 7"/>
          <p:cNvSpPr txBox="1"/>
          <p:nvPr/>
        </p:nvSpPr>
        <p:spPr>
          <a:xfrm>
            <a:off x="4472729" y="2304336"/>
            <a:ext cx="243281" cy="276999"/>
          </a:xfrm>
          <a:prstGeom prst="rect">
            <a:avLst/>
          </a:prstGeom>
          <a:noFill/>
        </p:spPr>
        <p:txBody>
          <a:bodyPr wrap="square" rtlCol="0">
            <a:spAutoFit/>
          </a:bodyPr>
          <a:lstStyle/>
          <a:p>
            <a:r>
              <a:rPr lang="en-US" sz="1200" dirty="0">
                <a:solidFill>
                  <a:srgbClr val="FF0000"/>
                </a:solidFill>
              </a:rPr>
              <a:t>4</a:t>
            </a:r>
          </a:p>
        </p:txBody>
      </p:sp>
      <p:sp>
        <p:nvSpPr>
          <p:cNvPr id="9" name="TextBox 8"/>
          <p:cNvSpPr txBox="1"/>
          <p:nvPr/>
        </p:nvSpPr>
        <p:spPr>
          <a:xfrm>
            <a:off x="4472728" y="2514141"/>
            <a:ext cx="243281" cy="276999"/>
          </a:xfrm>
          <a:prstGeom prst="rect">
            <a:avLst/>
          </a:prstGeom>
          <a:noFill/>
        </p:spPr>
        <p:txBody>
          <a:bodyPr wrap="square" rtlCol="0">
            <a:spAutoFit/>
          </a:bodyPr>
          <a:lstStyle/>
          <a:p>
            <a:r>
              <a:rPr lang="en-US" sz="1200" dirty="0" smtClean="0">
                <a:solidFill>
                  <a:srgbClr val="FF0000"/>
                </a:solidFill>
              </a:rPr>
              <a:t>5</a:t>
            </a:r>
            <a:endParaRPr lang="en-US" sz="1200" dirty="0">
              <a:solidFill>
                <a:srgbClr val="FF0000"/>
              </a:solidFill>
            </a:endParaRPr>
          </a:p>
        </p:txBody>
      </p:sp>
      <p:sp>
        <p:nvSpPr>
          <p:cNvPr id="10" name="TextBox 9"/>
          <p:cNvSpPr txBox="1"/>
          <p:nvPr/>
        </p:nvSpPr>
        <p:spPr>
          <a:xfrm>
            <a:off x="4464498" y="2926600"/>
            <a:ext cx="243281" cy="276999"/>
          </a:xfrm>
          <a:prstGeom prst="rect">
            <a:avLst/>
          </a:prstGeom>
          <a:noFill/>
        </p:spPr>
        <p:txBody>
          <a:bodyPr wrap="square" rtlCol="0">
            <a:spAutoFit/>
          </a:bodyPr>
          <a:lstStyle/>
          <a:p>
            <a:r>
              <a:rPr lang="en-US" sz="1200" dirty="0" smtClean="0">
                <a:solidFill>
                  <a:srgbClr val="FF0000"/>
                </a:solidFill>
              </a:rPr>
              <a:t>6</a:t>
            </a:r>
            <a:endParaRPr lang="en-US" sz="1200" dirty="0">
              <a:solidFill>
                <a:srgbClr val="FF0000"/>
              </a:solidFill>
            </a:endParaRPr>
          </a:p>
        </p:txBody>
      </p:sp>
      <p:sp>
        <p:nvSpPr>
          <p:cNvPr id="11" name="TextBox 10"/>
          <p:cNvSpPr txBox="1"/>
          <p:nvPr/>
        </p:nvSpPr>
        <p:spPr>
          <a:xfrm>
            <a:off x="4464497" y="3136405"/>
            <a:ext cx="243281" cy="276999"/>
          </a:xfrm>
          <a:prstGeom prst="rect">
            <a:avLst/>
          </a:prstGeom>
          <a:noFill/>
        </p:spPr>
        <p:txBody>
          <a:bodyPr wrap="square" rtlCol="0">
            <a:spAutoFit/>
          </a:bodyPr>
          <a:lstStyle/>
          <a:p>
            <a:r>
              <a:rPr lang="en-US" sz="1200" dirty="0">
                <a:solidFill>
                  <a:srgbClr val="FF0000"/>
                </a:solidFill>
              </a:rPr>
              <a:t>7</a:t>
            </a:r>
          </a:p>
        </p:txBody>
      </p:sp>
      <p:sp>
        <p:nvSpPr>
          <p:cNvPr id="12" name="TextBox 11"/>
          <p:cNvSpPr txBox="1"/>
          <p:nvPr/>
        </p:nvSpPr>
        <p:spPr>
          <a:xfrm>
            <a:off x="4464496" y="3340216"/>
            <a:ext cx="243281" cy="276999"/>
          </a:xfrm>
          <a:prstGeom prst="rect">
            <a:avLst/>
          </a:prstGeom>
          <a:noFill/>
        </p:spPr>
        <p:txBody>
          <a:bodyPr wrap="square" rtlCol="0">
            <a:spAutoFit/>
          </a:bodyPr>
          <a:lstStyle/>
          <a:p>
            <a:r>
              <a:rPr lang="en-US" sz="1200" dirty="0">
                <a:solidFill>
                  <a:srgbClr val="FF0000"/>
                </a:solidFill>
              </a:rPr>
              <a:t>8</a:t>
            </a:r>
          </a:p>
        </p:txBody>
      </p:sp>
      <p:sp>
        <p:nvSpPr>
          <p:cNvPr id="13" name="TextBox 12"/>
          <p:cNvSpPr txBox="1"/>
          <p:nvPr/>
        </p:nvSpPr>
        <p:spPr>
          <a:xfrm>
            <a:off x="4474980" y="3551660"/>
            <a:ext cx="243281" cy="276999"/>
          </a:xfrm>
          <a:prstGeom prst="rect">
            <a:avLst/>
          </a:prstGeom>
          <a:noFill/>
        </p:spPr>
        <p:txBody>
          <a:bodyPr wrap="square" rtlCol="0">
            <a:spAutoFit/>
          </a:bodyPr>
          <a:lstStyle/>
          <a:p>
            <a:r>
              <a:rPr lang="en-US" sz="1200" dirty="0" smtClean="0">
                <a:solidFill>
                  <a:srgbClr val="FF0000"/>
                </a:solidFill>
              </a:rPr>
              <a:t>9</a:t>
            </a:r>
            <a:endParaRPr lang="en-US" sz="1200" dirty="0">
              <a:solidFill>
                <a:srgbClr val="FF0000"/>
              </a:solidFill>
            </a:endParaRPr>
          </a:p>
        </p:txBody>
      </p:sp>
      <p:sp>
        <p:nvSpPr>
          <p:cNvPr id="14" name="TextBox 13"/>
          <p:cNvSpPr txBox="1"/>
          <p:nvPr/>
        </p:nvSpPr>
        <p:spPr>
          <a:xfrm>
            <a:off x="4395831" y="4801136"/>
            <a:ext cx="419450" cy="276999"/>
          </a:xfrm>
          <a:prstGeom prst="rect">
            <a:avLst/>
          </a:prstGeom>
          <a:noFill/>
        </p:spPr>
        <p:txBody>
          <a:bodyPr wrap="square" rtlCol="0">
            <a:spAutoFit/>
          </a:bodyPr>
          <a:lstStyle/>
          <a:p>
            <a:r>
              <a:rPr lang="en-US" sz="1200" dirty="0" smtClean="0">
                <a:solidFill>
                  <a:srgbClr val="FF0000"/>
                </a:solidFill>
              </a:rPr>
              <a:t>10</a:t>
            </a:r>
            <a:endParaRPr lang="en-US" sz="1200" dirty="0">
              <a:solidFill>
                <a:srgbClr val="FF0000"/>
              </a:solidFill>
            </a:endParaRPr>
          </a:p>
        </p:txBody>
      </p:sp>
      <p:sp>
        <p:nvSpPr>
          <p:cNvPr id="15" name="TextBox 14"/>
          <p:cNvSpPr txBox="1"/>
          <p:nvPr/>
        </p:nvSpPr>
        <p:spPr>
          <a:xfrm>
            <a:off x="4412769" y="5010941"/>
            <a:ext cx="378898" cy="276999"/>
          </a:xfrm>
          <a:prstGeom prst="rect">
            <a:avLst/>
          </a:prstGeom>
          <a:noFill/>
        </p:spPr>
        <p:txBody>
          <a:bodyPr wrap="square" rtlCol="0">
            <a:spAutoFit/>
          </a:bodyPr>
          <a:lstStyle/>
          <a:p>
            <a:r>
              <a:rPr lang="en-US" sz="1200" dirty="0" smtClean="0">
                <a:solidFill>
                  <a:srgbClr val="FF0000"/>
                </a:solidFill>
              </a:rPr>
              <a:t>11</a:t>
            </a:r>
            <a:endParaRPr lang="en-US" sz="1200" dirty="0">
              <a:solidFill>
                <a:srgbClr val="FF0000"/>
              </a:solidFill>
            </a:endParaRPr>
          </a:p>
        </p:txBody>
      </p:sp>
      <p:sp>
        <p:nvSpPr>
          <p:cNvPr id="16" name="TextBox 15"/>
          <p:cNvSpPr txBox="1"/>
          <p:nvPr/>
        </p:nvSpPr>
        <p:spPr>
          <a:xfrm>
            <a:off x="4395991" y="5220746"/>
            <a:ext cx="378898" cy="276999"/>
          </a:xfrm>
          <a:prstGeom prst="rect">
            <a:avLst/>
          </a:prstGeom>
          <a:noFill/>
        </p:spPr>
        <p:txBody>
          <a:bodyPr wrap="square" rtlCol="0">
            <a:spAutoFit/>
          </a:bodyPr>
          <a:lstStyle/>
          <a:p>
            <a:r>
              <a:rPr lang="en-US" sz="1200" dirty="0" smtClean="0">
                <a:solidFill>
                  <a:srgbClr val="FF0000"/>
                </a:solidFill>
              </a:rPr>
              <a:t>12</a:t>
            </a:r>
            <a:endParaRPr lang="en-US" sz="1200" dirty="0">
              <a:solidFill>
                <a:srgbClr val="FF0000"/>
              </a:solidFill>
            </a:endParaRPr>
          </a:p>
        </p:txBody>
      </p:sp>
      <p:sp>
        <p:nvSpPr>
          <p:cNvPr id="17" name="TextBox 16"/>
          <p:cNvSpPr txBox="1"/>
          <p:nvPr/>
        </p:nvSpPr>
        <p:spPr>
          <a:xfrm>
            <a:off x="4404380" y="5638715"/>
            <a:ext cx="378898" cy="276999"/>
          </a:xfrm>
          <a:prstGeom prst="rect">
            <a:avLst/>
          </a:prstGeom>
          <a:noFill/>
        </p:spPr>
        <p:txBody>
          <a:bodyPr wrap="square" rtlCol="0">
            <a:spAutoFit/>
          </a:bodyPr>
          <a:lstStyle/>
          <a:p>
            <a:r>
              <a:rPr lang="en-US" sz="1200" dirty="0" smtClean="0">
                <a:solidFill>
                  <a:srgbClr val="FF0000"/>
                </a:solidFill>
              </a:rPr>
              <a:t>13</a:t>
            </a:r>
            <a:endParaRPr lang="en-US" sz="1200" dirty="0">
              <a:solidFill>
                <a:srgbClr val="FF0000"/>
              </a:solidFill>
            </a:endParaRPr>
          </a:p>
        </p:txBody>
      </p:sp>
      <p:sp>
        <p:nvSpPr>
          <p:cNvPr id="18" name="TextBox 17"/>
          <p:cNvSpPr txBox="1"/>
          <p:nvPr/>
        </p:nvSpPr>
        <p:spPr>
          <a:xfrm>
            <a:off x="5364679" y="1682394"/>
            <a:ext cx="406947" cy="276999"/>
          </a:xfrm>
          <a:prstGeom prst="rect">
            <a:avLst/>
          </a:prstGeom>
          <a:noFill/>
        </p:spPr>
        <p:txBody>
          <a:bodyPr wrap="square" rtlCol="0">
            <a:spAutoFit/>
          </a:bodyPr>
          <a:lstStyle/>
          <a:p>
            <a:r>
              <a:rPr lang="en-US" sz="1200" dirty="0" smtClean="0">
                <a:solidFill>
                  <a:srgbClr val="FF0000"/>
                </a:solidFill>
              </a:rPr>
              <a:t>15</a:t>
            </a:r>
            <a:endParaRPr lang="en-US" sz="1200" dirty="0">
              <a:solidFill>
                <a:srgbClr val="FF0000"/>
              </a:solidFill>
            </a:endParaRPr>
          </a:p>
        </p:txBody>
      </p:sp>
      <p:sp>
        <p:nvSpPr>
          <p:cNvPr id="19" name="TextBox 18"/>
          <p:cNvSpPr txBox="1"/>
          <p:nvPr/>
        </p:nvSpPr>
        <p:spPr>
          <a:xfrm>
            <a:off x="5355747" y="1476462"/>
            <a:ext cx="357155" cy="276999"/>
          </a:xfrm>
          <a:prstGeom prst="rect">
            <a:avLst/>
          </a:prstGeom>
          <a:noFill/>
        </p:spPr>
        <p:txBody>
          <a:bodyPr wrap="square" rtlCol="0">
            <a:spAutoFit/>
          </a:bodyPr>
          <a:lstStyle/>
          <a:p>
            <a:r>
              <a:rPr lang="en-US" sz="1200" dirty="0" smtClean="0">
                <a:solidFill>
                  <a:srgbClr val="FF0000"/>
                </a:solidFill>
              </a:rPr>
              <a:t>14</a:t>
            </a:r>
            <a:endParaRPr lang="en-US" sz="1200" dirty="0">
              <a:solidFill>
                <a:srgbClr val="FF0000"/>
              </a:solidFill>
            </a:endParaRPr>
          </a:p>
        </p:txBody>
      </p:sp>
      <p:sp>
        <p:nvSpPr>
          <p:cNvPr id="20" name="TextBox 19"/>
          <p:cNvSpPr txBox="1"/>
          <p:nvPr/>
        </p:nvSpPr>
        <p:spPr>
          <a:xfrm>
            <a:off x="5359780" y="1888326"/>
            <a:ext cx="395068" cy="276999"/>
          </a:xfrm>
          <a:prstGeom prst="rect">
            <a:avLst/>
          </a:prstGeom>
          <a:noFill/>
        </p:spPr>
        <p:txBody>
          <a:bodyPr wrap="square" rtlCol="0">
            <a:spAutoFit/>
          </a:bodyPr>
          <a:lstStyle/>
          <a:p>
            <a:r>
              <a:rPr lang="en-US" sz="1200" dirty="0" smtClean="0">
                <a:solidFill>
                  <a:srgbClr val="FF0000"/>
                </a:solidFill>
              </a:rPr>
              <a:t>16</a:t>
            </a:r>
            <a:endParaRPr lang="en-US" sz="1200" dirty="0">
              <a:solidFill>
                <a:srgbClr val="FF0000"/>
              </a:solidFill>
            </a:endParaRPr>
          </a:p>
        </p:txBody>
      </p:sp>
      <p:sp>
        <p:nvSpPr>
          <p:cNvPr id="21" name="TextBox 20"/>
          <p:cNvSpPr txBox="1"/>
          <p:nvPr/>
        </p:nvSpPr>
        <p:spPr>
          <a:xfrm>
            <a:off x="5355747" y="2094258"/>
            <a:ext cx="357155" cy="276999"/>
          </a:xfrm>
          <a:prstGeom prst="rect">
            <a:avLst/>
          </a:prstGeom>
          <a:noFill/>
        </p:spPr>
        <p:txBody>
          <a:bodyPr wrap="square" rtlCol="0">
            <a:spAutoFit/>
          </a:bodyPr>
          <a:lstStyle/>
          <a:p>
            <a:r>
              <a:rPr lang="en-US" sz="1200" dirty="0" smtClean="0">
                <a:solidFill>
                  <a:srgbClr val="FF0000"/>
                </a:solidFill>
              </a:rPr>
              <a:t>17</a:t>
            </a:r>
            <a:endParaRPr lang="en-US" sz="1200" dirty="0">
              <a:solidFill>
                <a:srgbClr val="FF0000"/>
              </a:solidFill>
            </a:endParaRPr>
          </a:p>
        </p:txBody>
      </p:sp>
      <p:sp>
        <p:nvSpPr>
          <p:cNvPr id="22" name="TextBox 21"/>
          <p:cNvSpPr txBox="1"/>
          <p:nvPr/>
        </p:nvSpPr>
        <p:spPr>
          <a:xfrm>
            <a:off x="5355747" y="2712054"/>
            <a:ext cx="357155" cy="276999"/>
          </a:xfrm>
          <a:prstGeom prst="rect">
            <a:avLst/>
          </a:prstGeom>
          <a:noFill/>
        </p:spPr>
        <p:txBody>
          <a:bodyPr wrap="square" rtlCol="0">
            <a:spAutoFit/>
          </a:bodyPr>
          <a:lstStyle/>
          <a:p>
            <a:r>
              <a:rPr lang="en-US" sz="1200" dirty="0" smtClean="0">
                <a:solidFill>
                  <a:srgbClr val="FF0000"/>
                </a:solidFill>
              </a:rPr>
              <a:t>18</a:t>
            </a:r>
            <a:endParaRPr lang="en-US" sz="1200" dirty="0">
              <a:solidFill>
                <a:srgbClr val="FF0000"/>
              </a:solidFill>
            </a:endParaRPr>
          </a:p>
        </p:txBody>
      </p:sp>
      <p:sp>
        <p:nvSpPr>
          <p:cNvPr id="23" name="TextBox 22"/>
          <p:cNvSpPr txBox="1"/>
          <p:nvPr/>
        </p:nvSpPr>
        <p:spPr>
          <a:xfrm>
            <a:off x="5352254" y="2936146"/>
            <a:ext cx="343870" cy="276999"/>
          </a:xfrm>
          <a:prstGeom prst="rect">
            <a:avLst/>
          </a:prstGeom>
          <a:noFill/>
        </p:spPr>
        <p:txBody>
          <a:bodyPr wrap="square" rtlCol="0">
            <a:spAutoFit/>
          </a:bodyPr>
          <a:lstStyle/>
          <a:p>
            <a:r>
              <a:rPr lang="en-US" sz="1200" dirty="0" smtClean="0">
                <a:solidFill>
                  <a:srgbClr val="FF0000"/>
                </a:solidFill>
              </a:rPr>
              <a:t>19</a:t>
            </a:r>
            <a:endParaRPr lang="en-US" sz="1200" dirty="0">
              <a:solidFill>
                <a:srgbClr val="FF0000"/>
              </a:solidFill>
            </a:endParaRPr>
          </a:p>
        </p:txBody>
      </p:sp>
      <p:sp>
        <p:nvSpPr>
          <p:cNvPr id="24" name="TextBox 23"/>
          <p:cNvSpPr txBox="1"/>
          <p:nvPr/>
        </p:nvSpPr>
        <p:spPr>
          <a:xfrm>
            <a:off x="5364679" y="3136404"/>
            <a:ext cx="348223" cy="276999"/>
          </a:xfrm>
          <a:prstGeom prst="rect">
            <a:avLst/>
          </a:prstGeom>
          <a:noFill/>
        </p:spPr>
        <p:txBody>
          <a:bodyPr wrap="square" rtlCol="0">
            <a:spAutoFit/>
          </a:bodyPr>
          <a:lstStyle/>
          <a:p>
            <a:r>
              <a:rPr lang="en-US" sz="1200" dirty="0" smtClean="0">
                <a:solidFill>
                  <a:srgbClr val="FF0000"/>
                </a:solidFill>
              </a:rPr>
              <a:t>20</a:t>
            </a:r>
            <a:endParaRPr lang="en-US" sz="1200" dirty="0">
              <a:solidFill>
                <a:srgbClr val="FF0000"/>
              </a:solidFill>
            </a:endParaRPr>
          </a:p>
        </p:txBody>
      </p:sp>
      <p:sp>
        <p:nvSpPr>
          <p:cNvPr id="25" name="TextBox 24"/>
          <p:cNvSpPr txBox="1"/>
          <p:nvPr/>
        </p:nvSpPr>
        <p:spPr>
          <a:xfrm>
            <a:off x="5352254" y="3759874"/>
            <a:ext cx="343870" cy="276999"/>
          </a:xfrm>
          <a:prstGeom prst="rect">
            <a:avLst/>
          </a:prstGeom>
          <a:noFill/>
        </p:spPr>
        <p:txBody>
          <a:bodyPr wrap="square" rtlCol="0">
            <a:spAutoFit/>
          </a:bodyPr>
          <a:lstStyle/>
          <a:p>
            <a:r>
              <a:rPr lang="en-US" sz="1200" dirty="0" smtClean="0">
                <a:solidFill>
                  <a:srgbClr val="FF0000"/>
                </a:solidFill>
              </a:rPr>
              <a:t>21</a:t>
            </a:r>
            <a:endParaRPr lang="en-US" sz="1200" dirty="0">
              <a:solidFill>
                <a:srgbClr val="FF0000"/>
              </a:solidFill>
            </a:endParaRPr>
          </a:p>
        </p:txBody>
      </p:sp>
      <p:graphicFrame>
        <p:nvGraphicFramePr>
          <p:cNvPr id="27" name="Table 26"/>
          <p:cNvGraphicFramePr>
            <a:graphicFrameLocks noGrp="1"/>
          </p:cNvGraphicFramePr>
          <p:nvPr>
            <p:extLst>
              <p:ext uri="{D42A27DB-BD31-4B8C-83A1-F6EECF244321}">
                <p14:modId xmlns:p14="http://schemas.microsoft.com/office/powerpoint/2010/main" val="1902190901"/>
              </p:ext>
            </p:extLst>
          </p:nvPr>
        </p:nvGraphicFramePr>
        <p:xfrm>
          <a:off x="743485" y="2442835"/>
          <a:ext cx="3548439" cy="1112520"/>
        </p:xfrm>
        <a:graphic>
          <a:graphicData uri="http://schemas.openxmlformats.org/drawingml/2006/table">
            <a:tbl>
              <a:tblPr firstRow="1" bandRow="1">
                <a:tableStyleId>{5C22544A-7EE6-4342-B048-85BDC9FD1C3A}</a:tableStyleId>
              </a:tblPr>
              <a:tblGrid>
                <a:gridCol w="2608321"/>
                <a:gridCol w="940118"/>
              </a:tblGrid>
              <a:tr h="370840">
                <a:tc>
                  <a:txBody>
                    <a:bodyPr/>
                    <a:lstStyle/>
                    <a:p>
                      <a:r>
                        <a:rPr lang="en-US" sz="1400" b="1" dirty="0" smtClean="0">
                          <a:solidFill>
                            <a:srgbClr val="FFFF00"/>
                          </a:solidFill>
                        </a:rPr>
                        <a:t>shortleaf pine trees/acre</a:t>
                      </a:r>
                      <a:endParaRPr lang="en-US" sz="1400" b="1" dirty="0">
                        <a:solidFill>
                          <a:srgbClr val="FFFF00"/>
                        </a:solidFill>
                      </a:endParaRPr>
                    </a:p>
                  </a:txBody>
                  <a:tcPr>
                    <a:solidFill>
                      <a:srgbClr val="008000"/>
                    </a:solidFill>
                  </a:tcPr>
                </a:tc>
                <a:tc>
                  <a:txBody>
                    <a:bodyPr/>
                    <a:lstStyle/>
                    <a:p>
                      <a:r>
                        <a:rPr lang="en-US" sz="1400" b="1" dirty="0" smtClean="0">
                          <a:solidFill>
                            <a:srgbClr val="FFFF00"/>
                          </a:solidFill>
                        </a:rPr>
                        <a:t>210</a:t>
                      </a:r>
                      <a:endParaRPr lang="en-US" sz="1400" b="1" dirty="0">
                        <a:solidFill>
                          <a:srgbClr val="FFFF00"/>
                        </a:solidFill>
                      </a:endParaRPr>
                    </a:p>
                  </a:txBody>
                  <a:tcPr>
                    <a:solidFill>
                      <a:srgbClr val="008000"/>
                    </a:solidFill>
                  </a:tcPr>
                </a:tc>
              </a:tr>
              <a:tr h="370840">
                <a:tc>
                  <a:txBody>
                    <a:bodyPr/>
                    <a:lstStyle/>
                    <a:p>
                      <a:r>
                        <a:rPr lang="en-US" sz="1400" b="1" dirty="0" smtClean="0">
                          <a:solidFill>
                            <a:srgbClr val="FFFF00"/>
                          </a:solidFill>
                        </a:rPr>
                        <a:t>shortleaf pine basal area/acre</a:t>
                      </a:r>
                      <a:endParaRPr lang="en-US" sz="1400" b="1" dirty="0">
                        <a:solidFill>
                          <a:srgbClr val="FFFF00"/>
                        </a:solidFill>
                      </a:endParaRPr>
                    </a:p>
                  </a:txBody>
                  <a:tcPr>
                    <a:solidFill>
                      <a:srgbClr val="008000"/>
                    </a:solidFill>
                  </a:tcPr>
                </a:tc>
                <a:tc>
                  <a:txBody>
                    <a:bodyPr/>
                    <a:lstStyle/>
                    <a:p>
                      <a:r>
                        <a:rPr lang="en-US" sz="1400" b="1" dirty="0" smtClean="0">
                          <a:solidFill>
                            <a:srgbClr val="FFFF00"/>
                          </a:solidFill>
                        </a:rPr>
                        <a:t>140 sq. ft.</a:t>
                      </a:r>
                      <a:endParaRPr lang="en-US" sz="1400" b="1" dirty="0">
                        <a:solidFill>
                          <a:srgbClr val="FFFF00"/>
                        </a:solidFill>
                      </a:endParaRPr>
                    </a:p>
                  </a:txBody>
                  <a:tcPr>
                    <a:solidFill>
                      <a:srgbClr val="008000"/>
                    </a:solidFill>
                  </a:tcPr>
                </a:tc>
              </a:tr>
              <a:tr h="370840">
                <a:tc>
                  <a:txBody>
                    <a:bodyPr/>
                    <a:lstStyle/>
                    <a:p>
                      <a:r>
                        <a:rPr lang="en-US" sz="1400" b="1" dirty="0" smtClean="0">
                          <a:solidFill>
                            <a:srgbClr val="FFFF00"/>
                          </a:solidFill>
                        </a:rPr>
                        <a:t>shortleaf pine</a:t>
                      </a:r>
                      <a:r>
                        <a:rPr lang="en-US" sz="1400" b="1" baseline="0" dirty="0" smtClean="0">
                          <a:solidFill>
                            <a:srgbClr val="FFFF00"/>
                          </a:solidFill>
                        </a:rPr>
                        <a:t> ave. dbh</a:t>
                      </a:r>
                      <a:endParaRPr lang="en-US" sz="1400" b="1" dirty="0">
                        <a:solidFill>
                          <a:srgbClr val="FFFF00"/>
                        </a:solidFill>
                      </a:endParaRPr>
                    </a:p>
                  </a:txBody>
                  <a:tcPr>
                    <a:solidFill>
                      <a:srgbClr val="008000"/>
                    </a:solidFill>
                  </a:tcPr>
                </a:tc>
                <a:tc>
                  <a:txBody>
                    <a:bodyPr/>
                    <a:lstStyle/>
                    <a:p>
                      <a:r>
                        <a:rPr lang="en-US" sz="1400" b="1" dirty="0" smtClean="0">
                          <a:solidFill>
                            <a:srgbClr val="FFFF00"/>
                          </a:solidFill>
                        </a:rPr>
                        <a:t>11 inches</a:t>
                      </a:r>
                      <a:endParaRPr lang="en-US" sz="1400" b="1" dirty="0">
                        <a:solidFill>
                          <a:srgbClr val="FFFF00"/>
                        </a:solidFill>
                      </a:endParaRPr>
                    </a:p>
                  </a:txBody>
                  <a:tcPr>
                    <a:solidFill>
                      <a:srgbClr val="008000"/>
                    </a:solidFill>
                  </a:tcPr>
                </a:tc>
              </a:tr>
            </a:tbl>
          </a:graphicData>
        </a:graphic>
      </p:graphicFrame>
    </p:spTree>
    <p:extLst>
      <p:ext uri="{BB962C8B-B14F-4D97-AF65-F5344CB8AC3E}">
        <p14:creationId xmlns:p14="http://schemas.microsoft.com/office/powerpoint/2010/main" val="14159732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6522</TotalTime>
  <Words>181</Words>
  <Application>Microsoft Office PowerPoint</Application>
  <PresentationFormat>On-screen Show (4:3)</PresentationFormat>
  <Paragraphs>34</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Calibri Light</vt:lpstr>
      <vt:lpstr>Office Theme</vt:lpstr>
      <vt:lpstr>WHAT IS YOUR SHORTLEAF PINE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your shortleaf pine story?</dc:title>
  <dc:creator>David Arnold</dc:creator>
  <cp:lastModifiedBy>David Arnold</cp:lastModifiedBy>
  <cp:revision>66</cp:revision>
  <cp:lastPrinted>2015-03-09T20:33:13Z</cp:lastPrinted>
  <dcterms:created xsi:type="dcterms:W3CDTF">2015-02-19T20:35:56Z</dcterms:created>
  <dcterms:modified xsi:type="dcterms:W3CDTF">2015-09-24T11:08:24Z</dcterms:modified>
</cp:coreProperties>
</file>