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7" r:id="rId2"/>
    <p:sldId id="384" r:id="rId3"/>
    <p:sldId id="420" r:id="rId4"/>
    <p:sldId id="402" r:id="rId5"/>
    <p:sldId id="403" r:id="rId6"/>
    <p:sldId id="337" r:id="rId7"/>
    <p:sldId id="411" r:id="rId8"/>
    <p:sldId id="421" r:id="rId9"/>
    <p:sldId id="391" r:id="rId10"/>
    <p:sldId id="404" r:id="rId11"/>
    <p:sldId id="393" r:id="rId12"/>
    <p:sldId id="328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5F5F5F"/>
    <a:srgbClr val="333333"/>
    <a:srgbClr val="808080"/>
    <a:srgbClr val="4D4D4D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26" autoAdjust="0"/>
    <p:restoredTop sz="88566" autoAdjust="0"/>
  </p:normalViewPr>
  <p:slideViewPr>
    <p:cSldViewPr>
      <p:cViewPr varScale="1">
        <p:scale>
          <a:sx n="91" d="100"/>
          <a:sy n="91" d="100"/>
        </p:scale>
        <p:origin x="26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DDA835-7FE0-44A0-90CC-74EBCBB65028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84D7A1-697E-48A3-80F1-DE96D4788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45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035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9933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7991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7968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5814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1870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2772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microsoft.com/office/2007/relationships/hdphoto" Target="../media/hdphoto5.wdp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-15240" y="598986"/>
            <a:ext cx="9144000" cy="854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pPr algn="ctr"/>
            <a:r>
              <a:rPr lang="en-US" altLang="en-US" sz="2800" b="1" dirty="0" smtClean="0">
                <a:effectLst>
                  <a:outerShdw blurRad="88900" dist="50800" dir="2700000" algn="tl" rotWithShape="0">
                    <a:schemeClr val="bg1"/>
                  </a:outerShdw>
                </a:effectLst>
                <a:latin typeface="Palatino Linotype" pitchFamily="18" charset="0"/>
              </a:rPr>
              <a:t>Dendrochronology and Forest History</a:t>
            </a:r>
            <a:r>
              <a:rPr lang="en-US" altLang="en-US" sz="2800" dirty="0">
                <a:latin typeface="Palatino Linotype" pitchFamily="18" charset="0"/>
              </a:rPr>
              <a:t/>
            </a:r>
            <a:br>
              <a:rPr lang="en-US" altLang="en-US" sz="2800" dirty="0">
                <a:latin typeface="Palatino Linotype" pitchFamily="18" charset="0"/>
              </a:rPr>
            </a:br>
            <a:endParaRPr lang="en-US" altLang="en-US" sz="2200" b="1" dirty="0">
              <a:latin typeface="Palatino Linotype" pitchFamily="18" charset="0"/>
            </a:endParaRP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0" y="4495800"/>
            <a:ext cx="9144001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pPr algn="ctr"/>
            <a:r>
              <a:rPr lang="en-US" altLang="en-US" sz="1700" b="1" dirty="0">
                <a:solidFill>
                  <a:schemeClr val="bg1"/>
                </a:solidFill>
                <a:effectLst>
                  <a:outerShdw blurRad="50800" dist="50800" dir="2700000" algn="tl" rotWithShape="0">
                    <a:schemeClr val="tx1"/>
                  </a:outerShdw>
                </a:effectLst>
                <a:latin typeface="Palatino Linotype" pitchFamily="18" charset="0"/>
              </a:rPr>
              <a:t>3rd Biennial Shortleaf Pine </a:t>
            </a:r>
            <a:r>
              <a:rPr lang="en-US" altLang="en-US" sz="1700" b="1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schemeClr val="tx1"/>
                  </a:outerShdw>
                </a:effectLst>
                <a:latin typeface="Palatino Linotype" pitchFamily="18" charset="0"/>
              </a:rPr>
              <a:t>Conference</a:t>
            </a:r>
            <a:br>
              <a:rPr lang="en-US" altLang="en-US" sz="1700" b="1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schemeClr val="tx1"/>
                  </a:outerShdw>
                </a:effectLst>
                <a:latin typeface="Palatino Linotype" pitchFamily="18" charset="0"/>
              </a:rPr>
            </a:br>
            <a:r>
              <a:rPr lang="en-US" altLang="en-US" sz="1700" b="1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schemeClr val="tx1"/>
                  </a:outerShdw>
                </a:effectLst>
                <a:latin typeface="Palatino Linotype" pitchFamily="18" charset="0"/>
              </a:rPr>
              <a:t>Knoxville, Tennessee</a:t>
            </a:r>
            <a:r>
              <a:rPr lang="en-US" altLang="en-US" sz="1700" b="1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schemeClr val="tx1"/>
                  </a:outerShdw>
                </a:effectLst>
                <a:latin typeface="Palatino Linotype" pitchFamily="18" charset="0"/>
              </a:rPr>
              <a:t/>
            </a:r>
            <a:br>
              <a:rPr lang="en-US" altLang="en-US" sz="1700" b="1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schemeClr val="tx1"/>
                  </a:outerShdw>
                </a:effectLst>
                <a:latin typeface="Palatino Linotype" pitchFamily="18" charset="0"/>
              </a:rPr>
            </a:br>
            <a:r>
              <a:rPr lang="en-US" altLang="en-US" sz="1700" b="1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schemeClr val="tx1"/>
                  </a:outerShdw>
                </a:effectLst>
                <a:latin typeface="Palatino Linotype" pitchFamily="18" charset="0"/>
              </a:rPr>
              <a:t>22-24 September </a:t>
            </a:r>
            <a:r>
              <a:rPr lang="en-US" altLang="en-US" sz="1700" b="1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schemeClr val="tx1"/>
                  </a:outerShdw>
                </a:effectLst>
                <a:latin typeface="Palatino Linotype" pitchFamily="18" charset="0"/>
              </a:rPr>
              <a:t>2015</a:t>
            </a:r>
            <a:br>
              <a:rPr lang="en-US" altLang="en-US" sz="1700" b="1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schemeClr val="tx1"/>
                  </a:outerShdw>
                </a:effectLst>
                <a:latin typeface="Palatino Linotype" pitchFamily="18" charset="0"/>
              </a:rPr>
            </a:br>
            <a:endParaRPr lang="en-US" altLang="en-US" sz="1700" b="1" dirty="0">
              <a:solidFill>
                <a:schemeClr val="bg1"/>
              </a:solidFill>
              <a:effectLst>
                <a:outerShdw blurRad="50800" dist="50800" dir="2700000" algn="tl" rotWithShape="0">
                  <a:schemeClr val="tx1"/>
                </a:outerShdw>
              </a:effectLst>
              <a:latin typeface="Palatino Linotype" pitchFamily="18" charset="0"/>
            </a:endParaRPr>
          </a:p>
          <a:p>
            <a:pPr algn="ctr"/>
            <a:r>
              <a:rPr lang="en-US" altLang="en-US" sz="1400" b="1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schemeClr val="tx1"/>
                  </a:outerShdw>
                </a:effectLst>
                <a:latin typeface="Palatino Linotype" pitchFamily="18" charset="0"/>
              </a:rPr>
              <a:t>Henri </a:t>
            </a:r>
            <a:r>
              <a:rPr lang="en-US" altLang="en-US" sz="1400" b="1" dirty="0">
                <a:solidFill>
                  <a:schemeClr val="bg1"/>
                </a:solidFill>
                <a:effectLst>
                  <a:outerShdw blurRad="50800" dist="50800" dir="2700000" algn="tl" rotWithShape="0">
                    <a:schemeClr val="tx1"/>
                  </a:outerShdw>
                </a:effectLst>
                <a:latin typeface="Palatino Linotype" pitchFamily="18" charset="0"/>
              </a:rPr>
              <a:t>D. Grissino-Mayer</a:t>
            </a:r>
            <a:br>
              <a:rPr lang="en-US" altLang="en-US" sz="1400" b="1" dirty="0">
                <a:solidFill>
                  <a:schemeClr val="bg1"/>
                </a:solidFill>
                <a:effectLst>
                  <a:outerShdw blurRad="50800" dist="50800" dir="2700000" algn="tl" rotWithShape="0">
                    <a:schemeClr val="tx1"/>
                  </a:outerShdw>
                </a:effectLst>
                <a:latin typeface="Palatino Linotype" pitchFamily="18" charset="0"/>
              </a:rPr>
            </a:br>
            <a:r>
              <a:rPr lang="en-US" altLang="en-US" sz="1400" b="1" dirty="0">
                <a:solidFill>
                  <a:schemeClr val="bg1"/>
                </a:solidFill>
                <a:effectLst>
                  <a:outerShdw blurRad="50800" dist="50800" dir="2700000" algn="tl" rotWithShape="0">
                    <a:schemeClr val="tx1"/>
                  </a:outerShdw>
                </a:effectLst>
                <a:latin typeface="Palatino Linotype" pitchFamily="18" charset="0"/>
              </a:rPr>
              <a:t>Department of Geography</a:t>
            </a:r>
            <a:br>
              <a:rPr lang="en-US" altLang="en-US" sz="1400" b="1" dirty="0">
                <a:solidFill>
                  <a:schemeClr val="bg1"/>
                </a:solidFill>
                <a:effectLst>
                  <a:outerShdw blurRad="50800" dist="50800" dir="2700000" algn="tl" rotWithShape="0">
                    <a:schemeClr val="tx1"/>
                  </a:outerShdw>
                </a:effectLst>
                <a:latin typeface="Palatino Linotype" pitchFamily="18" charset="0"/>
              </a:rPr>
            </a:br>
            <a:r>
              <a:rPr lang="en-US" altLang="en-US" sz="1400" b="1" dirty="0">
                <a:solidFill>
                  <a:schemeClr val="bg1"/>
                </a:solidFill>
                <a:effectLst>
                  <a:outerShdw blurRad="50800" dist="50800" dir="2700000" algn="tl" rotWithShape="0">
                    <a:schemeClr val="tx1"/>
                  </a:outerShdw>
                </a:effectLst>
                <a:latin typeface="Palatino Linotype" pitchFamily="18" charset="0"/>
              </a:rPr>
              <a:t>The University of Tennessee</a:t>
            </a:r>
          </a:p>
          <a:p>
            <a:pPr algn="ctr"/>
            <a:r>
              <a:rPr lang="en-US" altLang="en-US" sz="1400" b="1" dirty="0">
                <a:solidFill>
                  <a:schemeClr val="bg1"/>
                </a:solidFill>
                <a:effectLst>
                  <a:outerShdw blurRad="50800" dist="50800" dir="2700000" algn="tl" rotWithShape="0">
                    <a:schemeClr val="tx1"/>
                  </a:outerShdw>
                </a:effectLst>
                <a:latin typeface="Palatino Linotype" pitchFamily="18" charset="0"/>
              </a:rPr>
              <a:t>Knoxville, Tennessee 37996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86964"/>
            <a:ext cx="4800600" cy="294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14406" y="762000"/>
            <a:ext cx="36009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Fire-intolerant tree species are becoming dominant: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Red maple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Eastern white pine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Black gum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Eastern hemlock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Biggest take-home message:</a:t>
            </a:r>
          </a:p>
          <a:p>
            <a:r>
              <a:rPr lang="en-US" sz="1600" i="1" u="sng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Our yellow pines are not regenerating.</a:t>
            </a:r>
            <a:endParaRPr lang="en-US" sz="1600" i="1" u="sng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-9525" y="0"/>
            <a:ext cx="919797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Fire History from </a:t>
            </a:r>
            <a:r>
              <a:rPr lang="en-US" altLang="en-US" sz="2000" dirty="0" smtClean="0">
                <a:solidFill>
                  <a:schemeClr val="bg1"/>
                </a:solidFill>
              </a:rPr>
              <a:t>Dendrochronology</a:t>
            </a:r>
            <a:br>
              <a:rPr lang="en-US" altLang="en-US" sz="2000" dirty="0" smtClean="0">
                <a:solidFill>
                  <a:schemeClr val="bg1"/>
                </a:solidFill>
              </a:rPr>
            </a:br>
            <a:r>
              <a:rPr lang="en-US" altLang="en-US" sz="1400" dirty="0" smtClean="0">
                <a:solidFill>
                  <a:schemeClr val="bg1"/>
                </a:solidFill>
              </a:rPr>
              <a:t>Great Smoky Mountains National Park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886200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800"/>
              </a:spcAft>
              <a:buSzPct val="75000"/>
              <a:buFontTx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Palatino Linotype" pitchFamily="18" charset="0"/>
                <a:ea typeface="ＭＳ Ｐゴシック" pitchFamily="34" charset="-128"/>
              </a:rPr>
              <a:t>Although “</a:t>
            </a:r>
            <a:r>
              <a:rPr lang="en-US" sz="1600" dirty="0" err="1">
                <a:solidFill>
                  <a:schemeClr val="bg1"/>
                </a:solidFill>
                <a:latin typeface="Palatino Linotype" pitchFamily="18" charset="0"/>
                <a:ea typeface="ＭＳ Ｐゴシック" pitchFamily="34" charset="-128"/>
              </a:rPr>
              <a:t>mesophication</a:t>
            </a:r>
            <a:r>
              <a:rPr lang="en-US" sz="1600" dirty="0">
                <a:solidFill>
                  <a:schemeClr val="bg1"/>
                </a:solidFill>
                <a:latin typeface="Palatino Linotype" pitchFamily="18" charset="0"/>
                <a:ea typeface="ＭＳ Ｐゴシック" pitchFamily="34" charset="-128"/>
              </a:rPr>
              <a:t>” is occurring, the proliferation of ericaceous shrubs is staggering such that any future wildfire could be catastrophic.</a:t>
            </a:r>
          </a:p>
          <a:p>
            <a:pPr marL="225425" indent="-225425">
              <a:spcAft>
                <a:spcPts val="800"/>
              </a:spcAft>
              <a:buSzPct val="75000"/>
              <a:buFontTx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Palatino Linotype" pitchFamily="18" charset="0"/>
                <a:ea typeface="ＭＳ Ｐゴシック" pitchFamily="34" charset="-128"/>
              </a:rPr>
              <a:t>Clear shift from yellow pine/oak dominated fire tolerant stands to fire-intolerant, shade-tolerant hardwood and conifer species.</a:t>
            </a:r>
          </a:p>
          <a:p>
            <a:pPr marL="225425" indent="-225425">
              <a:spcAft>
                <a:spcPts val="800"/>
              </a:spcAft>
              <a:buSzPct val="75000"/>
              <a:buFontTx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Palatino Linotype" pitchFamily="18" charset="0"/>
                <a:ea typeface="ＭＳ Ｐゴシック" pitchFamily="34" charset="-128"/>
              </a:rPr>
              <a:t>Fires are less common today, causing more fuels to build up, aided by southern pine beetle devastation, continuing the downward spiral, until some environmental threshold will be reached.</a:t>
            </a:r>
          </a:p>
          <a:p>
            <a:pPr marL="225425" indent="-225425">
              <a:spcAft>
                <a:spcPts val="800"/>
              </a:spcAft>
              <a:buSzPct val="75000"/>
              <a:buFontTx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Palatino Linotype" pitchFamily="18" charset="0"/>
                <a:ea typeface="ＭＳ Ｐゴシック" pitchFamily="34" charset="-128"/>
              </a:rPr>
              <a:t>Restoration will be difficult to achieve. How do we remove an entire understory and dense ericaceous shrubs? Re-introduction of fire could be detrimental rather than beneficial</a:t>
            </a:r>
            <a:r>
              <a:rPr lang="en-US" sz="1600" dirty="0" smtClean="0">
                <a:solidFill>
                  <a:schemeClr val="bg1"/>
                </a:solidFill>
                <a:latin typeface="Palatino Linotype" pitchFamily="18" charset="0"/>
                <a:ea typeface="ＭＳ Ｐゴシック" pitchFamily="34" charset="-128"/>
              </a:rPr>
              <a:t>.</a:t>
            </a:r>
            <a:endParaRPr lang="en-US" sz="1600" dirty="0">
              <a:solidFill>
                <a:schemeClr val="bg1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57058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6273" y="381000"/>
            <a:ext cx="8789127" cy="60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pPr indent="-228600">
              <a:spcBef>
                <a:spcPts val="1200"/>
              </a:spcBef>
              <a:spcAft>
                <a:spcPts val="1200"/>
              </a:spcAft>
            </a:pPr>
            <a:r>
              <a:rPr lang="en-US" altLang="en-US" b="1" dirty="0" smtClean="0">
                <a:solidFill>
                  <a:schemeClr val="bg1"/>
                </a:solidFill>
                <a:latin typeface="Palatino Linotype" pitchFamily="18" charset="0"/>
              </a:rPr>
              <a:t>The take-home message about fire in the Appalachians…</a:t>
            </a:r>
          </a:p>
          <a:p>
            <a:pPr marL="514350" indent="-401638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en-US" altLang="en-US" sz="1800" dirty="0" smtClean="0">
                <a:solidFill>
                  <a:schemeClr val="bg1"/>
                </a:solidFill>
                <a:latin typeface="Palatino Linotype" pitchFamily="18" charset="0"/>
              </a:rPr>
              <a:t>Fire was once a dominant disturbance process up until ca. 1925 to 1945.</a:t>
            </a:r>
          </a:p>
          <a:p>
            <a:pPr marL="514350" indent="-401638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en-US" altLang="en-US" sz="1800" dirty="0" smtClean="0">
                <a:solidFill>
                  <a:schemeClr val="bg1"/>
                </a:solidFill>
                <a:latin typeface="Palatino Linotype" pitchFamily="18" charset="0"/>
              </a:rPr>
              <a:t>Climate itself cannot have been the primary ignition source of fire post-1800, nor the primary cause of fire cessation post-1925.</a:t>
            </a:r>
          </a:p>
          <a:p>
            <a:pPr marL="514350" indent="-401638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en-US" altLang="en-US" sz="1800" dirty="0" smtClean="0">
                <a:solidFill>
                  <a:schemeClr val="bg1"/>
                </a:solidFill>
                <a:latin typeface="Palatino Linotype" pitchFamily="18" charset="0"/>
              </a:rPr>
              <a:t>If it was, then fires </a:t>
            </a:r>
            <a:r>
              <a:rPr lang="en-US" altLang="en-US" sz="1800" dirty="0">
                <a:solidFill>
                  <a:schemeClr val="bg1"/>
                </a:solidFill>
                <a:latin typeface="Palatino Linotype" pitchFamily="18" charset="0"/>
              </a:rPr>
              <a:t>caused by lightning would </a:t>
            </a:r>
            <a:r>
              <a:rPr lang="en-US" altLang="en-US" sz="1800" dirty="0" smtClean="0">
                <a:solidFill>
                  <a:schemeClr val="bg1"/>
                </a:solidFill>
                <a:latin typeface="Palatino Linotype" pitchFamily="18" charset="0"/>
              </a:rPr>
              <a:t>be igniting today.</a:t>
            </a:r>
          </a:p>
          <a:p>
            <a:pPr marL="514350" indent="-401638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en-US" altLang="en-US" sz="1800" dirty="0" smtClean="0">
                <a:solidFill>
                  <a:schemeClr val="bg1"/>
                </a:solidFill>
                <a:latin typeface="Palatino Linotype" pitchFamily="18" charset="0"/>
              </a:rPr>
              <a:t>So, what’s different today? </a:t>
            </a:r>
          </a:p>
          <a:p>
            <a:pPr marL="514350" indent="-401638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en-US" altLang="en-US" sz="1800" dirty="0" smtClean="0">
                <a:solidFill>
                  <a:schemeClr val="bg1"/>
                </a:solidFill>
                <a:latin typeface="Palatino Linotype" pitchFamily="18" charset="0"/>
              </a:rPr>
              <a:t>Most fires found in the tree-ring record were likely caused by human ignitions.</a:t>
            </a:r>
          </a:p>
          <a:p>
            <a:pPr marL="514350" indent="-401638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en-US" altLang="en-US" sz="1800" dirty="0" smtClean="0">
                <a:solidFill>
                  <a:schemeClr val="bg1"/>
                </a:solidFill>
                <a:latin typeface="Palatino Linotype" pitchFamily="18" charset="0"/>
              </a:rPr>
              <a:t>Human ignitions were removed ca. 1925 to 1945 with establishment of national forests and national parks.</a:t>
            </a:r>
          </a:p>
          <a:p>
            <a:pPr marL="514350" indent="-401638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endParaRPr lang="en-US" altLang="en-US" sz="1800" dirty="0">
              <a:solidFill>
                <a:schemeClr val="bg1"/>
              </a:solidFill>
              <a:latin typeface="Palatino Linotype" pitchFamily="18" charset="0"/>
            </a:endParaRPr>
          </a:p>
          <a:p>
            <a:pPr marL="514350" indent="-401638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en-US" altLang="en-US" sz="1800" dirty="0" smtClean="0">
                <a:solidFill>
                  <a:schemeClr val="bg1"/>
                </a:solidFill>
                <a:latin typeface="Palatino Linotype" pitchFamily="18" charset="0"/>
              </a:rPr>
              <a:t>It’s possible that today’s forests in the pine/mixed hardwood stands of the southern Appalachians are simply reverting back to the original fire regime that existed before human ignitions became common.</a:t>
            </a:r>
          </a:p>
          <a:p>
            <a:pPr marL="514350" indent="-401638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en-US" altLang="en-US" sz="1800" dirty="0" smtClean="0">
                <a:solidFill>
                  <a:schemeClr val="bg1"/>
                </a:solidFill>
                <a:latin typeface="Palatino Linotype" pitchFamily="18" charset="0"/>
              </a:rPr>
              <a:t>Many eastern forests are thought to be undergoing “</a:t>
            </a:r>
            <a:r>
              <a:rPr lang="en-US" altLang="en-US" sz="1800" dirty="0" err="1" smtClean="0">
                <a:solidFill>
                  <a:schemeClr val="bg1"/>
                </a:solidFill>
                <a:latin typeface="Palatino Linotype" pitchFamily="18" charset="0"/>
              </a:rPr>
              <a:t>mesophication</a:t>
            </a:r>
            <a:r>
              <a:rPr lang="en-US" altLang="en-US" sz="1800" dirty="0" smtClean="0">
                <a:solidFill>
                  <a:schemeClr val="bg1"/>
                </a:solidFill>
                <a:latin typeface="Palatino Linotype" pitchFamily="18" charset="0"/>
              </a:rPr>
              <a:t>,” fire-intolerant tree species are becoming more common.</a:t>
            </a:r>
          </a:p>
          <a:p>
            <a:pPr marL="514350" indent="-401638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en-US" altLang="en-US" sz="1800" dirty="0" smtClean="0">
                <a:solidFill>
                  <a:schemeClr val="bg1"/>
                </a:solidFill>
                <a:latin typeface="Palatino Linotype" pitchFamily="18" charset="0"/>
              </a:rPr>
              <a:t>Soil charcoal study shows presence of mesic conifer charcoal in areas currently dominated by yellow pines, suggesting that “the current period of </a:t>
            </a:r>
            <a:r>
              <a:rPr lang="en-US" altLang="en-US" sz="1800" dirty="0" err="1" smtClean="0">
                <a:solidFill>
                  <a:schemeClr val="bg1"/>
                </a:solidFill>
                <a:latin typeface="Palatino Linotype" pitchFamily="18" charset="0"/>
              </a:rPr>
              <a:t>mesophication</a:t>
            </a:r>
            <a:r>
              <a:rPr lang="en-US" altLang="en-US" sz="1800" dirty="0" smtClean="0">
                <a:solidFill>
                  <a:schemeClr val="bg1"/>
                </a:solidFill>
                <a:latin typeface="Palatino Linotype" pitchFamily="18" charset="0"/>
              </a:rPr>
              <a:t> may not be unique in this ecosystem” (Underwood 2013).</a:t>
            </a:r>
          </a:p>
        </p:txBody>
      </p:sp>
    </p:spTree>
    <p:extLst>
      <p:ext uri="{BB962C8B-B14F-4D97-AF65-F5344CB8AC3E}">
        <p14:creationId xmlns:p14="http://schemas.microsoft.com/office/powerpoint/2010/main" val="26681384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"/>
            <a:ext cx="9143068" cy="6857301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593" y="2590800"/>
            <a:ext cx="9144000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tx1">
                <a:alpha val="6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pPr algn="ctr"/>
            <a:r>
              <a:rPr lang="en-US" altLang="en-US" sz="2800" b="1" dirty="0" smtClean="0">
                <a:effectLst>
                  <a:outerShdw blurRad="88900" dist="50800" dir="2700000" algn="tl" rotWithShape="0">
                    <a:schemeClr val="bg1"/>
                  </a:outerShdw>
                </a:effectLst>
                <a:latin typeface="Palatino Linotype" pitchFamily="18" charset="0"/>
              </a:rPr>
              <a:t>Thank you!</a:t>
            </a:r>
            <a:endParaRPr lang="en-US" altLang="en-US" sz="2200" b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228600" y="152400"/>
            <a:ext cx="8686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4163" indent="-284163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b="1" dirty="0">
                <a:solidFill>
                  <a:schemeClr val="bg1"/>
                </a:solidFill>
                <a:latin typeface="Palatino Linotype" pitchFamily="18" charset="0"/>
              </a:rPr>
              <a:t>Basics of </a:t>
            </a:r>
            <a:r>
              <a:rPr lang="en-US" altLang="en-US" b="1" dirty="0" smtClean="0">
                <a:solidFill>
                  <a:schemeClr val="bg1"/>
                </a:solidFill>
                <a:latin typeface="Palatino Linotype" pitchFamily="18" charset="0"/>
              </a:rPr>
              <a:t>Dendrochronology</a:t>
            </a:r>
            <a:endParaRPr lang="en-US" altLang="en-US" b="1" dirty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  <a:latin typeface="Palatino Linotype" pitchFamily="18" charset="0"/>
              </a:rPr>
              <a:t>Dendrochronology</a:t>
            </a:r>
            <a:r>
              <a:rPr lang="en-US" altLang="en-US" sz="1800" b="1" dirty="0">
                <a:solidFill>
                  <a:schemeClr val="bg1"/>
                </a:solidFill>
                <a:latin typeface="Palatino Linotype" pitchFamily="18" charset="0"/>
              </a:rPr>
              <a:t>: </a:t>
            </a:r>
            <a:r>
              <a:rPr lang="en-US" altLang="en-US" sz="1800" i="1" dirty="0" err="1">
                <a:solidFill>
                  <a:schemeClr val="bg1"/>
                </a:solidFill>
                <a:latin typeface="Palatino Linotype" pitchFamily="18" charset="0"/>
              </a:rPr>
              <a:t>dendron</a:t>
            </a:r>
            <a:r>
              <a:rPr lang="en-US" altLang="en-US" sz="1800" dirty="0">
                <a:solidFill>
                  <a:schemeClr val="bg1"/>
                </a:solidFill>
                <a:latin typeface="Palatino Linotype" pitchFamily="18" charset="0"/>
              </a:rPr>
              <a:t> = “</a:t>
            </a:r>
            <a:r>
              <a:rPr lang="en-US" altLang="en-US" sz="1800" dirty="0" smtClean="0">
                <a:solidFill>
                  <a:schemeClr val="bg1"/>
                </a:solidFill>
                <a:latin typeface="Palatino Linotype" pitchFamily="18" charset="0"/>
              </a:rPr>
              <a:t>tree” or “branch”; </a:t>
            </a:r>
            <a:r>
              <a:rPr lang="en-US" altLang="en-US" sz="1800" i="1" dirty="0" err="1">
                <a:solidFill>
                  <a:schemeClr val="bg1"/>
                </a:solidFill>
                <a:latin typeface="Palatino Linotype" pitchFamily="18" charset="0"/>
              </a:rPr>
              <a:t>chronos</a:t>
            </a:r>
            <a:r>
              <a:rPr lang="en-US" altLang="en-US" sz="1800" i="1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altLang="en-US" sz="1800" dirty="0">
                <a:solidFill>
                  <a:schemeClr val="bg1"/>
                </a:solidFill>
                <a:latin typeface="Palatino Linotype" pitchFamily="18" charset="0"/>
              </a:rPr>
              <a:t>= “</a:t>
            </a:r>
            <a:r>
              <a:rPr lang="en-US" altLang="en-US" sz="1800" dirty="0" smtClean="0">
                <a:solidFill>
                  <a:schemeClr val="bg1"/>
                </a:solidFill>
                <a:latin typeface="Palatino Linotype" pitchFamily="18" charset="0"/>
              </a:rPr>
              <a:t>time”; </a:t>
            </a:r>
            <a:r>
              <a:rPr lang="en-US" altLang="en-US" sz="1800" i="1" dirty="0">
                <a:solidFill>
                  <a:schemeClr val="bg1"/>
                </a:solidFill>
                <a:latin typeface="Palatino Linotype" pitchFamily="18" charset="0"/>
              </a:rPr>
              <a:t>logos = </a:t>
            </a:r>
            <a:r>
              <a:rPr lang="en-US" altLang="en-US" sz="1800" dirty="0">
                <a:solidFill>
                  <a:schemeClr val="bg1"/>
                </a:solidFill>
                <a:latin typeface="Palatino Linotype" pitchFamily="18" charset="0"/>
              </a:rPr>
              <a:t>“word” or “</a:t>
            </a:r>
            <a:r>
              <a:rPr lang="en-US" altLang="en-US" sz="1800" dirty="0" smtClean="0">
                <a:solidFill>
                  <a:schemeClr val="bg1"/>
                </a:solidFill>
                <a:latin typeface="Palatino Linotype" pitchFamily="18" charset="0"/>
              </a:rPr>
              <a:t>thought.”</a:t>
            </a:r>
            <a:endParaRPr lang="en-US" altLang="en-US" sz="1800" dirty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altLang="en-US" sz="1800" b="1" dirty="0">
                <a:solidFill>
                  <a:schemeClr val="bg1"/>
                </a:solidFill>
                <a:latin typeface="Palatino Linotype" pitchFamily="18" charset="0"/>
              </a:rPr>
              <a:t>Definition</a:t>
            </a:r>
            <a:r>
              <a:rPr lang="en-US" altLang="en-US" sz="1800" dirty="0">
                <a:solidFill>
                  <a:schemeClr val="bg1"/>
                </a:solidFill>
                <a:latin typeface="Palatino Linotype" pitchFamily="18" charset="0"/>
              </a:rPr>
              <a:t>: The science that uses tree rings dated to their exact year of formation to analyze temporal and spatial patterns of processes in the physical and cultural sciences</a:t>
            </a:r>
            <a:r>
              <a:rPr lang="en-US" altLang="en-US" sz="1800" dirty="0" smtClean="0">
                <a:solidFill>
                  <a:schemeClr val="bg1"/>
                </a:solidFill>
                <a:latin typeface="Palatino Linotype" pitchFamily="18" charset="0"/>
              </a:rPr>
              <a:t>.</a:t>
            </a:r>
            <a:endParaRPr lang="en-US" altLang="en-US" sz="1800" b="1" dirty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  <a:latin typeface="Palatino Linotype" pitchFamily="18" charset="0"/>
              </a:rPr>
              <a:t>Disturbance </a:t>
            </a:r>
            <a:r>
              <a:rPr lang="en-US" altLang="en-US" sz="1800" b="1" dirty="0">
                <a:solidFill>
                  <a:schemeClr val="bg1"/>
                </a:solidFill>
                <a:latin typeface="Palatino Linotype" pitchFamily="18" charset="0"/>
              </a:rPr>
              <a:t>Processes</a:t>
            </a:r>
            <a:endParaRPr lang="en-US" altLang="en-US" sz="1800" dirty="0">
              <a:solidFill>
                <a:schemeClr val="bg1"/>
              </a:solidFill>
              <a:latin typeface="Palatino Linotype" pitchFamily="18" charset="0"/>
            </a:endParaRPr>
          </a:p>
          <a:p>
            <a:pPr marL="569913"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altLang="en-US" sz="1600" b="1" dirty="0">
                <a:solidFill>
                  <a:schemeClr val="bg1"/>
                </a:solidFill>
                <a:latin typeface="Palatino Linotype" pitchFamily="18" charset="0"/>
              </a:rPr>
              <a:t>Fire regimes</a:t>
            </a:r>
            <a:r>
              <a:rPr lang="en-US" altLang="en-US" sz="1600" dirty="0">
                <a:solidFill>
                  <a:schemeClr val="bg1"/>
                </a:solidFill>
                <a:latin typeface="Palatino Linotype" pitchFamily="18" charset="0"/>
              </a:rPr>
              <a:t>: dominate the study types conducted in the U.S.</a:t>
            </a:r>
          </a:p>
          <a:p>
            <a:pPr marL="569913"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altLang="en-US" sz="1600" b="1" dirty="0">
                <a:solidFill>
                  <a:schemeClr val="bg1"/>
                </a:solidFill>
                <a:latin typeface="Palatino Linotype" pitchFamily="18" charset="0"/>
              </a:rPr>
              <a:t>Insect dynamics</a:t>
            </a:r>
            <a:r>
              <a:rPr lang="en-US" altLang="en-US" sz="1600" dirty="0">
                <a:solidFill>
                  <a:schemeClr val="bg1"/>
                </a:solidFill>
                <a:latin typeface="Palatino Linotype" pitchFamily="18" charset="0"/>
              </a:rPr>
              <a:t>: gaining traction in eastern U.S. with </a:t>
            </a:r>
            <a:r>
              <a:rPr lang="en-US" altLang="en-US" sz="1600" dirty="0" smtClean="0">
                <a:solidFill>
                  <a:schemeClr val="bg1"/>
                </a:solidFill>
                <a:latin typeface="Palatino Linotype" pitchFamily="18" charset="0"/>
              </a:rPr>
              <a:t>EAB and HWA</a:t>
            </a:r>
            <a:endParaRPr lang="en-US" altLang="en-US" sz="1600" dirty="0">
              <a:solidFill>
                <a:schemeClr val="bg1"/>
              </a:solidFill>
              <a:latin typeface="Palatino Linotype" pitchFamily="18" charset="0"/>
            </a:endParaRPr>
          </a:p>
          <a:p>
            <a:pPr marL="569913"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altLang="en-US" sz="1600" b="1" dirty="0">
                <a:solidFill>
                  <a:schemeClr val="bg1"/>
                </a:solidFill>
                <a:latin typeface="Palatino Linotype" pitchFamily="18" charset="0"/>
              </a:rPr>
              <a:t>Tree health</a:t>
            </a:r>
            <a:r>
              <a:rPr lang="en-US" altLang="en-US" sz="1600" dirty="0">
                <a:solidFill>
                  <a:schemeClr val="bg1"/>
                </a:solidFill>
                <a:latin typeface="Palatino Linotype" pitchFamily="18" charset="0"/>
              </a:rPr>
              <a:t>:</a:t>
            </a:r>
            <a:r>
              <a:rPr lang="en-US" altLang="en-US" sz="1600" b="1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altLang="en-US" sz="1600" dirty="0">
                <a:solidFill>
                  <a:schemeClr val="bg1"/>
                </a:solidFill>
                <a:latin typeface="Palatino Linotype" pitchFamily="18" charset="0"/>
              </a:rPr>
              <a:t>effects of silvicultural management, various diseases and cankers, air/water pollution</a:t>
            </a:r>
          </a:p>
          <a:p>
            <a:pPr marL="569913"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altLang="en-US" sz="1600" b="1" dirty="0">
                <a:solidFill>
                  <a:schemeClr val="bg1"/>
                </a:solidFill>
                <a:latin typeface="Palatino Linotype" pitchFamily="18" charset="0"/>
              </a:rPr>
              <a:t>Climate dynamics</a:t>
            </a:r>
            <a:r>
              <a:rPr lang="en-US" altLang="en-US" sz="1600" dirty="0">
                <a:solidFill>
                  <a:schemeClr val="bg1"/>
                </a:solidFill>
                <a:latin typeface="Palatino Linotype" pitchFamily="18" charset="0"/>
              </a:rPr>
              <a:t>: short-term (drought), long-term (oscillations) in </a:t>
            </a:r>
            <a:r>
              <a:rPr lang="en-US" altLang="en-US" sz="1600" dirty="0" smtClean="0">
                <a:solidFill>
                  <a:schemeClr val="bg1"/>
                </a:solidFill>
                <a:latin typeface="Palatino Linotype" pitchFamily="18" charset="0"/>
              </a:rPr>
              <a:t>background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  <a:latin typeface="Palatino Linotype" pitchFamily="18" charset="0"/>
              </a:rPr>
              <a:t>Stand </a:t>
            </a:r>
            <a:r>
              <a:rPr lang="en-US" altLang="en-US" sz="1800" b="1" dirty="0">
                <a:solidFill>
                  <a:schemeClr val="bg1"/>
                </a:solidFill>
                <a:latin typeface="Palatino Linotype" pitchFamily="18" charset="0"/>
              </a:rPr>
              <a:t>Inventories</a:t>
            </a:r>
          </a:p>
          <a:p>
            <a:pPr marL="569913"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altLang="en-US" sz="1600" b="1" dirty="0">
                <a:solidFill>
                  <a:schemeClr val="bg1"/>
                </a:solidFill>
                <a:latin typeface="Palatino Linotype" pitchFamily="18" charset="0"/>
              </a:rPr>
              <a:t>Tree establishment</a:t>
            </a:r>
            <a:r>
              <a:rPr lang="en-US" altLang="en-US" sz="1600" dirty="0">
                <a:solidFill>
                  <a:schemeClr val="bg1"/>
                </a:solidFill>
                <a:latin typeface="Palatino Linotype" pitchFamily="18" charset="0"/>
              </a:rPr>
              <a:t>: single pulse, multiple pulses, evenly distributed over time?</a:t>
            </a:r>
          </a:p>
          <a:p>
            <a:pPr marL="569913"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altLang="en-US" sz="1600" b="1" dirty="0">
                <a:solidFill>
                  <a:schemeClr val="bg1"/>
                </a:solidFill>
                <a:latin typeface="Palatino Linotype" pitchFamily="18" charset="0"/>
              </a:rPr>
              <a:t>Stand composition</a:t>
            </a:r>
            <a:r>
              <a:rPr lang="en-US" altLang="en-US" sz="1600" dirty="0">
                <a:solidFill>
                  <a:schemeClr val="bg1"/>
                </a:solidFill>
                <a:latin typeface="Palatino Linotype" pitchFamily="18" charset="0"/>
              </a:rPr>
              <a:t>: transitioning of tree and shrub species over time</a:t>
            </a:r>
          </a:p>
          <a:p>
            <a:pPr marL="569913"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altLang="en-US" sz="1600" b="1" dirty="0">
                <a:solidFill>
                  <a:schemeClr val="bg1"/>
                </a:solidFill>
                <a:latin typeface="Palatino Linotype" pitchFamily="18" charset="0"/>
              </a:rPr>
              <a:t>Stand structure</a:t>
            </a:r>
            <a:r>
              <a:rPr lang="en-US" altLang="en-US" sz="1600" dirty="0">
                <a:solidFill>
                  <a:schemeClr val="bg1"/>
                </a:solidFill>
                <a:latin typeface="Palatino Linotype" pitchFamily="18" charset="0"/>
              </a:rPr>
              <a:t>: percentage of seedlings, saplings, mature trees in each species</a:t>
            </a:r>
          </a:p>
          <a:p>
            <a:pPr marL="569913"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altLang="en-US" sz="1600" b="1" dirty="0">
                <a:solidFill>
                  <a:schemeClr val="bg1"/>
                </a:solidFill>
                <a:latin typeface="Palatino Linotype" pitchFamily="18" charset="0"/>
              </a:rPr>
              <a:t>Successional trajectory</a:t>
            </a:r>
            <a:r>
              <a:rPr lang="en-US" altLang="en-US" sz="1600" dirty="0">
                <a:solidFill>
                  <a:schemeClr val="bg1"/>
                </a:solidFill>
                <a:latin typeface="Palatino Linotype" pitchFamily="18" charset="0"/>
              </a:rPr>
              <a:t>: what will be from what we had and </a:t>
            </a:r>
            <a:r>
              <a:rPr lang="en-US" altLang="en-US" sz="1600">
                <a:solidFill>
                  <a:schemeClr val="bg1"/>
                </a:solidFill>
                <a:latin typeface="Palatino Linotype" pitchFamily="18" charset="0"/>
              </a:rPr>
              <a:t>have </a:t>
            </a:r>
            <a:r>
              <a:rPr lang="en-US" altLang="en-US" sz="1600" smtClean="0">
                <a:solidFill>
                  <a:schemeClr val="bg1"/>
                </a:solidFill>
                <a:latin typeface="Palatino Linotype" pitchFamily="18" charset="0"/>
              </a:rPr>
              <a:t>now</a:t>
            </a:r>
            <a:endParaRPr lang="en-US" altLang="en-US" sz="1600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193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4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4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4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4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uiExpan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200"/>
            <a:ext cx="91440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-9525" y="70247"/>
            <a:ext cx="919797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Fire History from </a:t>
            </a:r>
            <a:r>
              <a:rPr lang="en-US" altLang="en-US" sz="2000" dirty="0" smtClean="0">
                <a:solidFill>
                  <a:schemeClr val="bg1"/>
                </a:solidFill>
              </a:rPr>
              <a:t>Dendrochronology</a:t>
            </a:r>
            <a:br>
              <a:rPr lang="en-US" altLang="en-US" sz="2000" dirty="0" smtClean="0">
                <a:solidFill>
                  <a:schemeClr val="bg1"/>
                </a:solidFill>
              </a:rPr>
            </a:br>
            <a:r>
              <a:rPr lang="en-US" altLang="en-US" sz="1400" dirty="0" smtClean="0">
                <a:solidFill>
                  <a:schemeClr val="bg1"/>
                </a:solidFill>
              </a:rPr>
              <a:t>Great Smoky Mountains National Park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1828800"/>
            <a:ext cx="8654023" cy="3933700"/>
            <a:chOff x="152400" y="1828800"/>
            <a:chExt cx="8654023" cy="39337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879" y="1828800"/>
              <a:ext cx="6199544" cy="39337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152400" y="3276600"/>
              <a:ext cx="2286000" cy="1447800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6" charset="-128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 flipV="1">
              <a:off x="152400" y="1828800"/>
              <a:ext cx="2454479" cy="14478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52400" y="4724400"/>
              <a:ext cx="2454479" cy="10381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944631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4511040" cy="6870696"/>
            <a:chOff x="0" y="0"/>
            <a:chExt cx="4511040" cy="6870696"/>
          </a:xfrm>
        </p:grpSpPr>
        <p:pic>
          <p:nvPicPr>
            <p:cNvPr id="7178" name="Picture 10" descr="C:\Users\grissino\Pictures\Smokies New\Smokies January 3-4 2007\Smokies Hike January (7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11040" cy="3383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5" name="Picture 7" descr="C:\Users\grissino\Pictures\Smokies New\Licklog May 2008\picture000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87416"/>
              <a:ext cx="4511040" cy="3383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86150"/>
            <a:ext cx="4487075" cy="33653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-1"/>
            <a:ext cx="4511181" cy="338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680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mokies_Dendro_1214Mar2007 003"/>
          <p:cNvPicPr>
            <a:picLocks noChangeAspect="1" noChangeArrowheads="1"/>
          </p:cNvPicPr>
          <p:nvPr/>
        </p:nvPicPr>
        <p:blipFill rotWithShape="1">
          <a:blip r:embed="rId2">
            <a:lum bright="-6000" contras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13"/>
          <a:stretch/>
        </p:blipFill>
        <p:spPr bwMode="auto">
          <a:xfrm>
            <a:off x="-5351" y="3047"/>
            <a:ext cx="4516987" cy="3383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grissino\Pictures\Smokies New\Licklog 1\licklog 1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656" y="3457355"/>
            <a:ext cx="45110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7355"/>
            <a:ext cx="4511636" cy="3383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25" r="10025"/>
          <a:stretch/>
        </p:blipFill>
        <p:spPr>
          <a:xfrm>
            <a:off x="4114800" y="0"/>
            <a:ext cx="502920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993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-25400"/>
            <a:ext cx="5181600" cy="690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0"/>
            <a:ext cx="4409661" cy="3307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48207"/>
            <a:ext cx="4724400" cy="343519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0"/>
            <a:ext cx="9135292" cy="68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795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shortleaf fire 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075"/>
            <a:ext cx="9144000" cy="625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8229600" y="6491288"/>
            <a:ext cx="914400" cy="366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800" b="1">
                <a:solidFill>
                  <a:schemeClr val="bg1"/>
                </a:solidFill>
              </a:rPr>
              <a:t>1804</a:t>
            </a:r>
          </a:p>
        </p:txBody>
      </p:sp>
      <p:sp>
        <p:nvSpPr>
          <p:cNvPr id="89111" name="Line 23"/>
          <p:cNvSpPr>
            <a:spLocks noChangeAspect="1" noChangeShapeType="1"/>
          </p:cNvSpPr>
          <p:nvPr/>
        </p:nvSpPr>
        <p:spPr bwMode="auto">
          <a:xfrm flipV="1">
            <a:off x="2667000" y="4800600"/>
            <a:ext cx="123825" cy="2460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2" name="Line 24"/>
          <p:cNvSpPr>
            <a:spLocks noChangeAspect="1" noChangeShapeType="1"/>
          </p:cNvSpPr>
          <p:nvPr/>
        </p:nvSpPr>
        <p:spPr bwMode="auto">
          <a:xfrm flipV="1">
            <a:off x="3048000" y="5080000"/>
            <a:ext cx="123825" cy="2460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3" name="Line 25"/>
          <p:cNvSpPr>
            <a:spLocks noChangeAspect="1" noChangeShapeType="1"/>
          </p:cNvSpPr>
          <p:nvPr/>
        </p:nvSpPr>
        <p:spPr bwMode="auto">
          <a:xfrm flipV="1">
            <a:off x="3505200" y="5153025"/>
            <a:ext cx="123825" cy="2460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4" name="Line 26"/>
          <p:cNvSpPr>
            <a:spLocks noChangeAspect="1" noChangeShapeType="1"/>
          </p:cNvSpPr>
          <p:nvPr/>
        </p:nvSpPr>
        <p:spPr bwMode="auto">
          <a:xfrm flipV="1">
            <a:off x="4267200" y="5181600"/>
            <a:ext cx="123825" cy="2460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5" name="Line 27"/>
          <p:cNvSpPr>
            <a:spLocks noChangeAspect="1" noChangeShapeType="1"/>
          </p:cNvSpPr>
          <p:nvPr/>
        </p:nvSpPr>
        <p:spPr bwMode="auto">
          <a:xfrm flipV="1">
            <a:off x="4724400" y="5105400"/>
            <a:ext cx="123825" cy="2460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7" name="Line 29"/>
          <p:cNvSpPr>
            <a:spLocks noChangeAspect="1" noChangeShapeType="1"/>
          </p:cNvSpPr>
          <p:nvPr/>
        </p:nvSpPr>
        <p:spPr bwMode="auto">
          <a:xfrm flipV="1">
            <a:off x="5334000" y="5029200"/>
            <a:ext cx="123825" cy="2460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8" name="Line 30"/>
          <p:cNvSpPr>
            <a:spLocks noChangeAspect="1" noChangeShapeType="1"/>
          </p:cNvSpPr>
          <p:nvPr/>
        </p:nvSpPr>
        <p:spPr bwMode="auto">
          <a:xfrm flipV="1">
            <a:off x="7086600" y="4572000"/>
            <a:ext cx="123825" cy="2460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0" name="Line 32"/>
          <p:cNvSpPr>
            <a:spLocks noChangeAspect="1" noChangeShapeType="1"/>
          </p:cNvSpPr>
          <p:nvPr/>
        </p:nvSpPr>
        <p:spPr bwMode="auto">
          <a:xfrm flipV="1">
            <a:off x="8077200" y="4953000"/>
            <a:ext cx="123825" cy="2460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1" name="Text Box 33"/>
          <p:cNvSpPr txBox="1">
            <a:spLocks noChangeArrowheads="1"/>
          </p:cNvSpPr>
          <p:nvPr/>
        </p:nvSpPr>
        <p:spPr bwMode="auto">
          <a:xfrm>
            <a:off x="6019800" y="669925"/>
            <a:ext cx="3124200" cy="13112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3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000" b="1" dirty="0">
                <a:solidFill>
                  <a:schemeClr val="bg1"/>
                </a:solidFill>
              </a:rPr>
              <a:t>Shortleaf pine, longest lived of the GSMNP yellow pines. Maximum age so far = 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332 </a:t>
            </a:r>
            <a:r>
              <a:rPr lang="en-US" altLang="en-US" sz="2000" b="1" dirty="0">
                <a:solidFill>
                  <a:schemeClr val="bg1"/>
                </a:solidFill>
              </a:rPr>
              <a:t>years.</a:t>
            </a:r>
          </a:p>
        </p:txBody>
      </p:sp>
      <p:sp>
        <p:nvSpPr>
          <p:cNvPr id="89122" name="Line 34"/>
          <p:cNvSpPr>
            <a:spLocks noChangeAspect="1" noChangeShapeType="1"/>
          </p:cNvSpPr>
          <p:nvPr/>
        </p:nvSpPr>
        <p:spPr bwMode="auto">
          <a:xfrm flipV="1">
            <a:off x="5057775" y="5029200"/>
            <a:ext cx="123825" cy="2460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-9525" y="0"/>
            <a:ext cx="919797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Fire History from </a:t>
            </a:r>
            <a:r>
              <a:rPr lang="en-US" altLang="en-US" sz="2000" dirty="0" smtClean="0">
                <a:solidFill>
                  <a:schemeClr val="bg1"/>
                </a:solidFill>
              </a:rPr>
              <a:t>Dendrochronology</a:t>
            </a:r>
            <a:br>
              <a:rPr lang="en-US" altLang="en-US" sz="2000" dirty="0" smtClean="0">
                <a:solidFill>
                  <a:schemeClr val="bg1"/>
                </a:solidFill>
              </a:rPr>
            </a:br>
            <a:r>
              <a:rPr lang="en-US" altLang="en-US" sz="1400" dirty="0" smtClean="0">
                <a:solidFill>
                  <a:schemeClr val="bg1"/>
                </a:solidFill>
              </a:rPr>
              <a:t>Great Smoky Mountains National Park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549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pic>
        <p:nvPicPr>
          <p:cNvPr id="9" name="Picture 4" descr="A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8839" r="16613" b="7930"/>
          <a:stretch/>
        </p:blipFill>
        <p:spPr bwMode="auto">
          <a:xfrm>
            <a:off x="381000" y="152400"/>
            <a:ext cx="8249322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612571" y="2514600"/>
            <a:ext cx="182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400" dirty="0"/>
              <a:t>Each tic mark is </a:t>
            </a:r>
            <a:r>
              <a:rPr lang="en-US" altLang="en-US" sz="1400" dirty="0" smtClean="0"/>
              <a:t>a</a:t>
            </a:r>
            <a:br>
              <a:rPr lang="en-US" altLang="en-US" sz="1400" dirty="0" smtClean="0"/>
            </a:br>
            <a:r>
              <a:rPr lang="en-US" altLang="en-US" sz="1400" dirty="0" smtClean="0"/>
              <a:t>dated </a:t>
            </a:r>
            <a:r>
              <a:rPr lang="en-US" altLang="en-US" sz="1400" dirty="0"/>
              <a:t>fire scar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336549" y="220980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dirty="0"/>
              <a:t>Each line is a tree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-9525" y="0"/>
            <a:ext cx="919797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Fire History from </a:t>
            </a:r>
            <a:r>
              <a:rPr lang="en-US" altLang="en-US" sz="2000" dirty="0" smtClean="0">
                <a:solidFill>
                  <a:schemeClr val="bg1"/>
                </a:solidFill>
              </a:rPr>
              <a:t>Dendrochronology</a:t>
            </a:r>
            <a:br>
              <a:rPr lang="en-US" altLang="en-US" sz="2000" dirty="0" smtClean="0">
                <a:solidFill>
                  <a:schemeClr val="bg1"/>
                </a:solidFill>
              </a:rPr>
            </a:br>
            <a:r>
              <a:rPr lang="en-US" altLang="en-US" sz="1400" dirty="0" smtClean="0">
                <a:solidFill>
                  <a:schemeClr val="bg1"/>
                </a:solidFill>
              </a:rPr>
              <a:t>Great Smoky Mountains National Park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42875" y="152400"/>
            <a:ext cx="919797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Fire History from </a:t>
            </a:r>
            <a:r>
              <a:rPr lang="en-US" altLang="en-US" sz="2000" dirty="0" smtClean="0"/>
              <a:t>Dendrochronology</a:t>
            </a:r>
            <a:br>
              <a:rPr lang="en-US" altLang="en-US" sz="2000" dirty="0" smtClean="0"/>
            </a:br>
            <a:r>
              <a:rPr lang="en-US" altLang="en-US" sz="1400" dirty="0" smtClean="0"/>
              <a:t>Great Smoky Mountains National Park</a:t>
            </a:r>
            <a:endParaRPr lang="en-US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91886" y="3886200"/>
            <a:ext cx="3810000" cy="136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altLang="en-US" sz="1400" dirty="0"/>
              <a:t>All Sites, 1825</a:t>
            </a:r>
            <a:r>
              <a:rPr lang="en-US" altLang="en-US" sz="1400" dirty="0">
                <a:cs typeface="Arial" panose="020B0604020202020204" pitchFamily="34" charset="0"/>
              </a:rPr>
              <a:t>–1934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altLang="en-US" sz="1400" i="1" u="sng" dirty="0"/>
              <a:t>All fires:</a:t>
            </a:r>
            <a:br>
              <a:rPr lang="en-US" altLang="en-US" sz="1400" i="1" u="sng" dirty="0"/>
            </a:br>
            <a:r>
              <a:rPr lang="en-US" altLang="en-US" sz="1400" i="1" u="sng" dirty="0" smtClean="0"/>
              <a:t>MFI</a:t>
            </a:r>
            <a:r>
              <a:rPr lang="en-US" altLang="en-US" sz="1400" i="1" dirty="0" smtClean="0"/>
              <a:t> </a:t>
            </a:r>
            <a:r>
              <a:rPr lang="en-US" altLang="en-US" sz="1400" i="1" dirty="0"/>
              <a:t>= </a:t>
            </a:r>
            <a:r>
              <a:rPr lang="en-US" altLang="en-US" sz="1400" i="1" dirty="0" smtClean="0"/>
              <a:t>2 </a:t>
            </a:r>
            <a:r>
              <a:rPr lang="en-US" altLang="en-US" sz="1400" i="1" dirty="0"/>
              <a:t>yrs, range 1 to </a:t>
            </a:r>
            <a:r>
              <a:rPr lang="en-US" altLang="en-US" sz="1400" i="1" dirty="0" smtClean="0"/>
              <a:t>5 </a:t>
            </a:r>
            <a:r>
              <a:rPr lang="en-US" altLang="en-US" sz="1400" i="1" dirty="0"/>
              <a:t>yrs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altLang="en-US" sz="1400" i="1" u="sng" dirty="0"/>
              <a:t>Widespread fires</a:t>
            </a:r>
            <a:r>
              <a:rPr lang="en-US" altLang="en-US" sz="1400" i="1" u="sng" dirty="0" smtClean="0"/>
              <a:t>:</a:t>
            </a:r>
            <a:endParaRPr lang="en-US" altLang="en-US" sz="1400" i="1" dirty="0" smtClean="0"/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altLang="en-US" sz="1400" i="1" dirty="0" smtClean="0"/>
              <a:t>MFI </a:t>
            </a:r>
            <a:r>
              <a:rPr lang="en-US" altLang="en-US" sz="1400" i="1" dirty="0"/>
              <a:t>= </a:t>
            </a:r>
            <a:r>
              <a:rPr lang="en-US" altLang="en-US" sz="1400" i="1" dirty="0" smtClean="0"/>
              <a:t>7 </a:t>
            </a:r>
            <a:r>
              <a:rPr lang="en-US" altLang="en-US" sz="1400" i="1" dirty="0"/>
              <a:t>yrs, range 2 to 17 yrs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7588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6364</TotalTime>
  <Words>551</Words>
  <Application>Microsoft Office PowerPoint</Application>
  <PresentationFormat>On-screen Show (4:3)</PresentationFormat>
  <Paragraphs>54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MS PGothic</vt:lpstr>
      <vt:lpstr>Arial</vt:lpstr>
      <vt:lpstr>Calibri</vt:lpstr>
      <vt:lpstr>Palatino Linotype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Darren Hughes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 Hughes</dc:creator>
  <cp:lastModifiedBy>Grissino-Mayer, Henri D</cp:lastModifiedBy>
  <cp:revision>254</cp:revision>
  <dcterms:created xsi:type="dcterms:W3CDTF">2008-02-21T18:52:22Z</dcterms:created>
  <dcterms:modified xsi:type="dcterms:W3CDTF">2015-09-23T21:35:21Z</dcterms:modified>
</cp:coreProperties>
</file>