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4"/>
  </p:notesMasterIdLst>
  <p:handoutMasterIdLst>
    <p:handoutMasterId r:id="rId45"/>
  </p:handoutMasterIdLst>
  <p:sldIdLst>
    <p:sldId id="419" r:id="rId2"/>
    <p:sldId id="310" r:id="rId3"/>
    <p:sldId id="356" r:id="rId4"/>
    <p:sldId id="355" r:id="rId5"/>
    <p:sldId id="360" r:id="rId6"/>
    <p:sldId id="361" r:id="rId7"/>
    <p:sldId id="377" r:id="rId8"/>
    <p:sldId id="386" r:id="rId9"/>
    <p:sldId id="427" r:id="rId10"/>
    <p:sldId id="428" r:id="rId11"/>
    <p:sldId id="429" r:id="rId12"/>
    <p:sldId id="447" r:id="rId13"/>
    <p:sldId id="311" r:id="rId14"/>
    <p:sldId id="417" r:id="rId15"/>
    <p:sldId id="313" r:id="rId16"/>
    <p:sldId id="358" r:id="rId17"/>
    <p:sldId id="359" r:id="rId18"/>
    <p:sldId id="305" r:id="rId19"/>
    <p:sldId id="316" r:id="rId20"/>
    <p:sldId id="372" r:id="rId21"/>
    <p:sldId id="368" r:id="rId22"/>
    <p:sldId id="380" r:id="rId23"/>
    <p:sldId id="322" r:id="rId24"/>
    <p:sldId id="352" r:id="rId25"/>
    <p:sldId id="383" r:id="rId26"/>
    <p:sldId id="382" r:id="rId27"/>
    <p:sldId id="463" r:id="rId28"/>
    <p:sldId id="454" r:id="rId29"/>
    <p:sldId id="471" r:id="rId30"/>
    <p:sldId id="468" r:id="rId31"/>
    <p:sldId id="470" r:id="rId32"/>
    <p:sldId id="453" r:id="rId33"/>
    <p:sldId id="465" r:id="rId34"/>
    <p:sldId id="466" r:id="rId35"/>
    <p:sldId id="364" r:id="rId36"/>
    <p:sldId id="446" r:id="rId37"/>
    <p:sldId id="328" r:id="rId38"/>
    <p:sldId id="418" r:id="rId39"/>
    <p:sldId id="474" r:id="rId40"/>
    <p:sldId id="472" r:id="rId41"/>
    <p:sldId id="473" r:id="rId42"/>
    <p:sldId id="385" r:id="rId43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60"/>
  </p:normalViewPr>
  <p:slideViewPr>
    <p:cSldViewPr>
      <p:cViewPr>
        <p:scale>
          <a:sx n="66" d="100"/>
          <a:sy n="66" d="100"/>
        </p:scale>
        <p:origin x="-802" y="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75651-7F28-44C9-A056-2637E417D76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14EBA-1084-45A0-9857-29CA4120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17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D0E93894-09F7-429F-809C-0B95EF2CE247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E43D2232-A154-41FC-B142-EBEB35140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8CACBA7-8287-4E41-8174-021742E35E39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941C40-5001-4A13-A00E-972B57FF7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CBA7-8287-4E41-8174-021742E35E39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1C40-5001-4A13-A00E-972B57FF7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8CACBA7-8287-4E41-8174-021742E35E39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7941C40-5001-4A13-A00E-972B57FF7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CBA7-8287-4E41-8174-021742E35E39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941C40-5001-4A13-A00E-972B57FF75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CBA7-8287-4E41-8174-021742E35E39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7941C40-5001-4A13-A00E-972B57FF75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8CACBA7-8287-4E41-8174-021742E35E39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7941C40-5001-4A13-A00E-972B57FF75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8CACBA7-8287-4E41-8174-021742E35E39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7941C40-5001-4A13-A00E-972B57FF75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CBA7-8287-4E41-8174-021742E35E39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941C40-5001-4A13-A00E-972B57FF7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CBA7-8287-4E41-8174-021742E35E39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941C40-5001-4A13-A00E-972B57FF7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CBA7-8287-4E41-8174-021742E35E39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941C40-5001-4A13-A00E-972B57FF75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8CACBA7-8287-4E41-8174-021742E35E39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7941C40-5001-4A13-A00E-972B57FF75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8CACBA7-8287-4E41-8174-021742E35E39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7941C40-5001-4A13-A00E-972B57FF7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kstate.ed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forestryimages.org/browse/detail.cfm?imgnum=140301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www.forestryimages.org/browse/detail.cfm?imgnum=1505037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057400"/>
            <a:ext cx="9106382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Fire Exclusion is Causing an Increase in Hybrids Between Shortleaf and Loblolly Pine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 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Rod Will, John Stewart, Jim Guldin,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Barb Crane, Dana Nelson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77826" name="Picture 2" descr="Oklahoma State University">
            <a:hlinkClick r:id="rId2" tooltip="Oklahoma State University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876800"/>
            <a:ext cx="2584938" cy="1680210"/>
          </a:xfrm>
          <a:prstGeom prst="rect">
            <a:avLst/>
          </a:prstGeom>
          <a:noFill/>
        </p:spPr>
      </p:pic>
      <p:pic>
        <p:nvPicPr>
          <p:cNvPr id="121858" name="Picture 2" descr="USDA and Forest Service Log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385" y="5029200"/>
            <a:ext cx="5269650" cy="152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85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5105400" cy="10668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Shortleaf is more snow and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ice tolerant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5867400"/>
            <a:ext cx="2227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Shortleaf pine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6096000"/>
            <a:ext cx="2008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Loblolly pine</a:t>
            </a:r>
            <a:endParaRPr lang="en-US" sz="2800" dirty="0"/>
          </a:p>
        </p:txBody>
      </p:sp>
      <p:pic>
        <p:nvPicPr>
          <p:cNvPr id="151554" name="Picture 2" descr="http://www.forestryimages.org/images/768x512/4178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066800"/>
            <a:ext cx="3124200" cy="4686300"/>
          </a:xfrm>
          <a:prstGeom prst="rect">
            <a:avLst/>
          </a:prstGeom>
          <a:noFill/>
        </p:spPr>
      </p:pic>
      <p:pic>
        <p:nvPicPr>
          <p:cNvPr id="151556" name="Picture 4" descr="snow and ice damage (snow load) (  ) on loblolly pine (Pinus taeda ) - 09080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3657600" cy="2438400"/>
          </a:xfrm>
          <a:prstGeom prst="rect">
            <a:avLst/>
          </a:prstGeom>
          <a:noFill/>
        </p:spPr>
      </p:pic>
      <p:pic>
        <p:nvPicPr>
          <p:cNvPr id="151558" name="Picture 6" descr="snow and ice damage (snow load) (  ) on loblolly pine (Pinus taeda ) - 12452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438400"/>
            <a:ext cx="24384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315200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Shortleaf is more drought tolerant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5867400"/>
            <a:ext cx="2227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Shortleaf pine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5410200"/>
            <a:ext cx="2008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Loblolly pine</a:t>
            </a:r>
            <a:endParaRPr lang="en-US" sz="2800" dirty="0"/>
          </a:p>
        </p:txBody>
      </p:sp>
      <p:pic>
        <p:nvPicPr>
          <p:cNvPr id="152578" name="Picture 2" descr="drought (  ) on longleaf pine (Pinus palustris ) - 27210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4686300" cy="3124200"/>
          </a:xfrm>
          <a:prstGeom prst="rect">
            <a:avLst/>
          </a:prstGeom>
          <a:noFill/>
        </p:spPr>
      </p:pic>
      <p:pic>
        <p:nvPicPr>
          <p:cNvPr id="152580" name="Picture 4" descr="shortleaf pine, Pinus echinata  (Pinales: Pinaceae) - 13803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990600"/>
            <a:ext cx="3124200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Why do we care?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133600"/>
            <a:ext cx="8610600" cy="4191000"/>
          </a:xfrm>
        </p:spPr>
        <p:txBody>
          <a:bodyPr>
            <a:normAutofit fontScale="62500" lnSpcReduction="20000"/>
          </a:bodyPr>
          <a:lstStyle/>
          <a:p>
            <a:r>
              <a:rPr lang="en-US" sz="5100" dirty="0" smtClean="0"/>
              <a:t>Resilience - Shortleaf more drought, fire, cold, and ice tolerant</a:t>
            </a:r>
          </a:p>
          <a:p>
            <a:r>
              <a:rPr lang="en-US" sz="5100" dirty="0" smtClean="0"/>
              <a:t>Sudden increase in hybridization indicates a perturbation</a:t>
            </a:r>
          </a:p>
          <a:p>
            <a:r>
              <a:rPr lang="en-US" sz="5100" dirty="0" smtClean="0"/>
              <a:t>Once we cross the hybridization threshold, there may be no going back even if conditions change to favor pure shortleaf</a:t>
            </a:r>
          </a:p>
          <a:p>
            <a:r>
              <a:rPr lang="en-US" sz="5100" dirty="0" smtClean="0"/>
              <a:t>Intrinsic value of biodiversity</a:t>
            </a:r>
          </a:p>
          <a:p>
            <a:r>
              <a:rPr lang="en-US" sz="5100" dirty="0" smtClean="0"/>
              <a:t>I (we) like shortleaf pine</a:t>
            </a:r>
            <a:endParaRPr lang="en-US" sz="5100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6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 determine if there are morphological or physiological advantages that have allowed shortleaf pine x loblolly pine hybrids to increase over the last 60 years</a:t>
            </a:r>
          </a:p>
          <a:p>
            <a:r>
              <a:rPr lang="en-US" sz="3600" dirty="0" smtClean="0"/>
              <a:t>To determine the role of fire exclusion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6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Associated Manuscripts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14400"/>
            <a:ext cx="8534400" cy="5943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Stewart, J.S., Tauer, C.G., and Nelson, C.D.  </a:t>
            </a:r>
            <a:r>
              <a:rPr lang="en-US" i="1" dirty="0" smtClean="0"/>
              <a:t>2012</a:t>
            </a:r>
            <a:r>
              <a:rPr lang="en-US" dirty="0" smtClean="0"/>
              <a:t>.  Bidirectional introgression between loblolly pine (</a:t>
            </a:r>
            <a:r>
              <a:rPr lang="en-US" i="1" dirty="0" err="1" smtClean="0"/>
              <a:t>Pinus</a:t>
            </a:r>
            <a:r>
              <a:rPr lang="en-US" i="1" dirty="0" smtClean="0"/>
              <a:t> </a:t>
            </a:r>
            <a:r>
              <a:rPr lang="en-US" i="1" dirty="0" err="1" smtClean="0"/>
              <a:t>taeda</a:t>
            </a:r>
            <a:r>
              <a:rPr lang="en-US" i="1" dirty="0" smtClean="0"/>
              <a:t> </a:t>
            </a:r>
            <a:r>
              <a:rPr lang="en-US" dirty="0" smtClean="0"/>
              <a:t>L.) and shortleaf pine (</a:t>
            </a:r>
            <a:r>
              <a:rPr lang="en-US" i="1" dirty="0" smtClean="0"/>
              <a:t>P. </a:t>
            </a:r>
            <a:r>
              <a:rPr lang="en-US" i="1" dirty="0" err="1" smtClean="0"/>
              <a:t>echinata</a:t>
            </a:r>
            <a:r>
              <a:rPr lang="en-US" dirty="0" smtClean="0"/>
              <a:t> Mill.) has increased since the 1950s. Tree Genet. Genomes 8:725-735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Tauer, C.G., Stewart, J.F., Will, R., Lilly, C., Guldin, J., and Nelson, C.D.  2012.  Hybridization leads to loss of genetic stability in shortleaf pine: Unexpected consequences of pine management and fire suppression. Journal of Forestry. 110:216-224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Lilly, C.G., Will, R.E., and Tauer, C.G.  2012.  Physiological and morphological attributes of shortleaf x loblolly pine F1 hybrid seedlings: is there an advantage to being a hybrid?  Canadian Journal of Forest Research 42:238-246.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Will, R.E., C.J. Lilly, J. Stewart, S. Huff and C.G. Tauer.  2013  Recovery from </a:t>
            </a:r>
            <a:r>
              <a:rPr lang="en-US" dirty="0" err="1" smtClean="0"/>
              <a:t>topkill</a:t>
            </a:r>
            <a:r>
              <a:rPr lang="en-US" dirty="0" smtClean="0"/>
              <a:t> of shortleaf pine X loblolly pine hybrids compared to their parent populations.  Trees: Structure and Function. DOI 10.1007/s00468-013-0866-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Stewart, J.F., R.E. Will, K.M </a:t>
            </a:r>
            <a:r>
              <a:rPr lang="en-US" dirty="0" err="1" smtClean="0"/>
              <a:t>Roberston</a:t>
            </a:r>
            <a:r>
              <a:rPr lang="en-US" dirty="0" smtClean="0"/>
              <a:t>, C.D. Nelson.   2015.  Frequent fire protects shortleaf pine from introgression by loblolly pine.  Conservation Genetics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Bradley, J., R.E. Will, et al.  In Preparation. Sprouting response of shortleaf x loblolly pine seedlings to fire.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/>
          </a:bodyPr>
          <a:lstStyle/>
          <a:p>
            <a:r>
              <a:rPr lang="en-US" dirty="0"/>
              <a:t>What we already know about hybrids:</a:t>
            </a:r>
          </a:p>
          <a:p>
            <a:pPr lvl="1"/>
            <a:r>
              <a:rPr lang="en-US" dirty="0"/>
              <a:t>Can grow as fast as loblolly</a:t>
            </a:r>
          </a:p>
          <a:p>
            <a:pPr lvl="1"/>
            <a:r>
              <a:rPr lang="en-US" dirty="0" smtClean="0"/>
              <a:t>Have </a:t>
            </a:r>
            <a:r>
              <a:rPr lang="en-US" dirty="0"/>
              <a:t>intermediate needle </a:t>
            </a:r>
            <a:r>
              <a:rPr lang="en-US" dirty="0" smtClean="0"/>
              <a:t>characteristics</a:t>
            </a:r>
          </a:p>
          <a:p>
            <a:pPr lvl="1"/>
            <a:r>
              <a:rPr lang="en-US" dirty="0"/>
              <a:t>Are resistant to </a:t>
            </a:r>
            <a:r>
              <a:rPr lang="en-US" dirty="0" err="1"/>
              <a:t>fusiform</a:t>
            </a:r>
            <a:r>
              <a:rPr lang="en-US" dirty="0"/>
              <a:t> </a:t>
            </a:r>
            <a:r>
              <a:rPr lang="en-US" dirty="0" smtClean="0"/>
              <a:t>rust like shortleaf </a:t>
            </a:r>
            <a:endParaRPr lang="en-US" dirty="0"/>
          </a:p>
          <a:p>
            <a:pPr lvl="1"/>
            <a:r>
              <a:rPr lang="en-US" dirty="0" smtClean="0"/>
              <a:t>Have </a:t>
            </a:r>
            <a:r>
              <a:rPr lang="en-US" dirty="0"/>
              <a:t>better cold resistance than loblolly</a:t>
            </a:r>
          </a:p>
          <a:p>
            <a:pPr lvl="1"/>
            <a:r>
              <a:rPr lang="en-US" dirty="0" smtClean="0"/>
              <a:t>Have </a:t>
            </a:r>
            <a:r>
              <a:rPr lang="en-US" dirty="0"/>
              <a:t>better form than loblolly</a:t>
            </a:r>
          </a:p>
          <a:p>
            <a:r>
              <a:rPr lang="en-US" dirty="0"/>
              <a:t>What we don’t know about hybrids:</a:t>
            </a:r>
          </a:p>
          <a:p>
            <a:pPr lvl="1"/>
            <a:r>
              <a:rPr lang="en-US" dirty="0" err="1"/>
              <a:t>Resprouting</a:t>
            </a:r>
            <a:r>
              <a:rPr lang="en-US" dirty="0"/>
              <a:t> potential following </a:t>
            </a:r>
            <a:r>
              <a:rPr lang="en-US" dirty="0" err="1"/>
              <a:t>topkill</a:t>
            </a:r>
            <a:endParaRPr lang="en-US" dirty="0"/>
          </a:p>
          <a:p>
            <a:pPr lvl="1"/>
            <a:r>
              <a:rPr lang="en-US" dirty="0" smtClean="0"/>
              <a:t>Fire adaptations – basal crook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5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email"/>
          <a:srcRect/>
          <a:stretch/>
        </p:blipFill>
        <p:spPr bwMode="auto">
          <a:xfrm>
            <a:off x="0" y="0"/>
            <a:ext cx="6248400" cy="601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617220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Picture from Mattoon 1915</a:t>
            </a:r>
            <a:endParaRPr lang="en-US" sz="2000" dirty="0"/>
          </a:p>
        </p:txBody>
      </p:sp>
      <p:pic>
        <p:nvPicPr>
          <p:cNvPr id="5" name="Picture 1" descr="C:\Users\Rod\Pictures\2009\2009-05 (May)\IMG_00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3876675" y="752475"/>
            <a:ext cx="6019800" cy="4514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465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83" y="0"/>
            <a:ext cx="9165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45" y="0"/>
            <a:ext cx="51315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hybrids respond to </a:t>
            </a:r>
            <a:r>
              <a:rPr lang="en-US" dirty="0" err="1" smtClean="0"/>
              <a:t>topkill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 descr="Nursery Pics 07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105400" y="1524000"/>
            <a:ext cx="3592057" cy="4800600"/>
          </a:xfrm>
        </p:spPr>
      </p:pic>
      <p:sp>
        <p:nvSpPr>
          <p:cNvPr id="5" name="TextBox 4"/>
          <p:cNvSpPr txBox="1"/>
          <p:nvPr/>
        </p:nvSpPr>
        <p:spPr>
          <a:xfrm>
            <a:off x="609600" y="1524000"/>
            <a:ext cx="4343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000" dirty="0" smtClean="0"/>
              <a:t>Nursery study using loblolly pine, shortleaf pine, and F1 hybrids</a:t>
            </a:r>
          </a:p>
          <a:p>
            <a:pPr marL="571500" indent="-571500">
              <a:buFontTx/>
              <a:buChar char="-"/>
            </a:pPr>
            <a:r>
              <a:rPr lang="en-US" sz="4000" dirty="0" err="1" smtClean="0"/>
              <a:t>Topclipping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58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Since 1950, hybridization between shortleaf pine and loblolly pine has increased from 3% to 46% in shortleaf pine and 2% to 27% in loblolly pine stands (Stewart </a:t>
            </a:r>
            <a:r>
              <a:rPr lang="en-US" sz="3600" dirty="0"/>
              <a:t>et al. </a:t>
            </a:r>
            <a:r>
              <a:rPr lang="en-US" sz="3600" dirty="0" smtClean="0"/>
              <a:t>2012) </a:t>
            </a:r>
          </a:p>
        </p:txBody>
      </p:sp>
    </p:spTree>
    <p:extLst>
      <p:ext uri="{BB962C8B-B14F-4D97-AF65-F5344CB8AC3E}">
        <p14:creationId xmlns:p14="http://schemas.microsoft.com/office/powerpoint/2010/main" val="244866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C:\Users\Rod\Pictures\2011\2011-09-21 - 2011-12-31\0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pic>
        <p:nvPicPr>
          <p:cNvPr id="116739" name="Picture 3" descr="C:\Users\Rod\Pictures\2011\2011-09-21 - 2011-12-31\0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4000" y="3048000"/>
            <a:ext cx="5080000" cy="38100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19200" y="228600"/>
            <a:ext cx="69342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Seedling size end of year 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655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34" name="Object 2"/>
          <p:cNvGraphicFramePr>
            <a:graphicFrameLocks noChangeAspect="1"/>
          </p:cNvGraphicFramePr>
          <p:nvPr/>
        </p:nvGraphicFramePr>
        <p:xfrm>
          <a:off x="914400" y="1143000"/>
          <a:ext cx="7384689" cy="5715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9" name="SPW 9.0 Graph" r:id="rId3" imgW="5728680" imgH="4433760" progId="SigmaPlotGraphicObject.8">
                  <p:embed/>
                </p:oleObj>
              </mc:Choice>
              <mc:Fallback>
                <p:oleObj name="SPW 9.0 Graph" r:id="rId3" imgW="5728680" imgH="4433760" progId="SigmaPlotGraphicObjec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84689" cy="5715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304800"/>
            <a:ext cx="79213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Seedling survival after </a:t>
            </a:r>
            <a:r>
              <a:rPr lang="en-US" sz="4000" dirty="0" err="1" smtClean="0"/>
              <a:t>topkill</a:t>
            </a:r>
            <a:r>
              <a:rPr lang="en-US" sz="4000" dirty="0" smtClean="0"/>
              <a:t> after 2 </a:t>
            </a:r>
          </a:p>
          <a:p>
            <a:pPr algn="ctr"/>
            <a:r>
              <a:rPr lang="en-US" sz="4000" dirty="0" smtClean="0"/>
              <a:t>and into 3</a:t>
            </a:r>
            <a:r>
              <a:rPr lang="en-US" sz="4000" baseline="30000" dirty="0" smtClean="0"/>
              <a:t>rd</a:t>
            </a:r>
            <a:r>
              <a:rPr lang="en-US" sz="4000" dirty="0" smtClean="0"/>
              <a:t> growing season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Crook Comparrisson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76200" y="-182285"/>
            <a:ext cx="9361424" cy="74974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7163" y="6044557"/>
            <a:ext cx="2735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LOBLOLLY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4114800"/>
            <a:ext cx="2735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        </a:t>
            </a:r>
            <a:r>
              <a:rPr lang="en-US" sz="4000" dirty="0" smtClean="0">
                <a:solidFill>
                  <a:schemeClr val="bg1"/>
                </a:solidFill>
              </a:rPr>
              <a:t>HYBRID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3438" y="5029132"/>
            <a:ext cx="2735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SHORTLEAF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5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0" y="0"/>
          <a:ext cx="9014874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3" name="SPW 9.0 Graph" r:id="rId3" imgW="5674680" imgH="4173120" progId="SigmaPlotGraphicObject.8">
                  <p:embed/>
                </p:oleObj>
              </mc:Choice>
              <mc:Fallback>
                <p:oleObj name="SPW 9.0 Graph" r:id="rId3" imgW="5674680" imgH="4173120" progId="SigmaPlotGraphicObjec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014874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Height to first sprout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shortleaf pine = 3.5 ± 0.6 mm SE </a:t>
            </a:r>
          </a:p>
          <a:p>
            <a:r>
              <a:rPr lang="en-US" sz="4000" dirty="0" smtClean="0"/>
              <a:t>hybrids = 7.7 ± 0.6 mm SE </a:t>
            </a:r>
          </a:p>
          <a:p>
            <a:r>
              <a:rPr lang="en-US" sz="4000" dirty="0" smtClean="0"/>
              <a:t>loblolly pine = 21.3 ± 1.5 mm SE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90" y="0"/>
            <a:ext cx="513151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981200"/>
            <a:ext cx="34553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Is the crook </a:t>
            </a:r>
          </a:p>
          <a:p>
            <a:r>
              <a:rPr lang="en-US" sz="5400" dirty="0" smtClean="0"/>
              <a:t>important?</a:t>
            </a:r>
            <a:endParaRPr lang="en-US" sz="5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629400" y="5410200"/>
            <a:ext cx="304800" cy="76200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34200" y="5181600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Char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5943600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Not Char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How does prescribed fire affect </a:t>
            </a:r>
            <a:r>
              <a:rPr lang="en-US" dirty="0" err="1" smtClean="0">
                <a:solidFill>
                  <a:schemeClr val="tx1"/>
                </a:solidFill>
              </a:rPr>
              <a:t>resprouting</a:t>
            </a:r>
            <a:r>
              <a:rPr lang="en-US" dirty="0" smtClean="0">
                <a:solidFill>
                  <a:schemeClr val="tx1"/>
                </a:solidFill>
              </a:rPr>
              <a:t> of hybrids?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133600"/>
            <a:ext cx="8153400" cy="4495800"/>
          </a:xfrm>
        </p:spPr>
        <p:txBody>
          <a:bodyPr/>
          <a:lstStyle/>
          <a:p>
            <a:r>
              <a:rPr lang="en-US" dirty="0" smtClean="0"/>
              <a:t>Seeds of loblolly, shortleaf, and hybrid planted in Idabel, OK</a:t>
            </a:r>
          </a:p>
          <a:p>
            <a:r>
              <a:rPr lang="en-US" dirty="0" smtClean="0"/>
              <a:t>Burned in spring after 1</a:t>
            </a:r>
            <a:r>
              <a:rPr lang="en-US" baseline="30000" dirty="0" smtClean="0"/>
              <a:t>st</a:t>
            </a:r>
            <a:r>
              <a:rPr lang="en-US" dirty="0" smtClean="0"/>
              <a:t> growing season and in August of the 2</a:t>
            </a:r>
            <a:r>
              <a:rPr lang="en-US" baseline="30000" dirty="0" smtClean="0"/>
              <a:t>nd</a:t>
            </a:r>
            <a:r>
              <a:rPr lang="en-US" dirty="0" smtClean="0"/>
              <a:t> growing season</a:t>
            </a:r>
          </a:p>
          <a:p>
            <a:r>
              <a:rPr lang="en-US" dirty="0" err="1" smtClean="0"/>
              <a:t>Resprouting</a:t>
            </a:r>
            <a:r>
              <a:rPr lang="en-US" dirty="0" smtClean="0"/>
              <a:t> measured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19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multipleplo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685800"/>
            <a:ext cx="7966472" cy="5310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burn seedlings alive in May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059486"/>
              </p:ext>
            </p:extLst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May Surviving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Loblolly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0 %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Hybrid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3 %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Shortleaf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44 %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resprouting shortle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3429000"/>
            <a:ext cx="1828800" cy="3234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crispy loblol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429000"/>
            <a:ext cx="1828800" cy="3234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3" descr="close up of thermocoup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3733800"/>
            <a:ext cx="4114800" cy="2697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47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ctauer\Desktop\Figure (Ver2)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0"/>
            <a:ext cx="7924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4400" y="6324600"/>
            <a:ext cx="179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Tauer et al.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_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98829" y="1594229"/>
            <a:ext cx="5410202" cy="3593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SC_0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93959" y="1594230"/>
            <a:ext cx="5410199" cy="3593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7060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0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3429000"/>
            <a:ext cx="180975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588" y="228600"/>
            <a:ext cx="83027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Summer burn seedlings alive in October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455985"/>
              </p:ext>
            </p:extLst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October</a:t>
                      </a:r>
                      <a:r>
                        <a:rPr lang="en-US" baseline="0" dirty="0" smtClean="0"/>
                        <a:t> Surviving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Loblolly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0 %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Hybrid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4 %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Shortleaf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63 %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Josh\Documents\My Documents\Grad School 7-11-14)\Fire Study 2\Resprout Pictures\IMAG0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155612" y="-6215063"/>
            <a:ext cx="3234089" cy="1828800"/>
          </a:xfrm>
          <a:prstGeom prst="rect">
            <a:avLst/>
          </a:prstGeom>
          <a:noFill/>
        </p:spPr>
      </p:pic>
      <p:pic>
        <p:nvPicPr>
          <p:cNvPr id="9" name="Picture 8" descr="IMAG02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429000"/>
            <a:ext cx="1828800" cy="3234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IMAG02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3733800"/>
            <a:ext cx="3893986" cy="2201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208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How does previous prescribed fire affect seedling populations?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133600"/>
            <a:ext cx="8153400" cy="4495800"/>
          </a:xfrm>
        </p:spPr>
        <p:txBody>
          <a:bodyPr/>
          <a:lstStyle/>
          <a:p>
            <a:r>
              <a:rPr lang="en-US" dirty="0" smtClean="0"/>
              <a:t>Tall Timbers Research Station and Land Conservancy near Tallahassee, Florida</a:t>
            </a:r>
          </a:p>
          <a:p>
            <a:r>
              <a:rPr lang="en-US" dirty="0" smtClean="0"/>
              <a:t>Mixed canopy of shortleaf and loblolly pine</a:t>
            </a:r>
          </a:p>
          <a:p>
            <a:r>
              <a:rPr lang="en-US" dirty="0" smtClean="0"/>
              <a:t>Compared seedling and adult population</a:t>
            </a:r>
          </a:p>
          <a:p>
            <a:pPr lvl="1"/>
            <a:r>
              <a:rPr lang="en-US" dirty="0" smtClean="0"/>
              <a:t>Not burned for 30+ years</a:t>
            </a:r>
          </a:p>
          <a:p>
            <a:pPr lvl="1"/>
            <a:r>
              <a:rPr lang="en-US" dirty="0" smtClean="0"/>
              <a:t>Burned every 2 years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5"/>
            <a:ext cx="9144000" cy="583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37652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Fire eliminated loblolly and greatly reduced hybrids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5048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Seedlings from </a:t>
            </a:r>
            <a:r>
              <a:rPr lang="en-US" dirty="0" err="1" smtClean="0"/>
              <a:t>nonburned</a:t>
            </a:r>
            <a:r>
              <a:rPr lang="en-US" dirty="0" smtClean="0"/>
              <a:t> areas </a:t>
            </a:r>
          </a:p>
          <a:p>
            <a:pPr lvl="1"/>
            <a:r>
              <a:rPr lang="en-US" dirty="0" smtClean="0"/>
              <a:t>Loblolly = 45%</a:t>
            </a:r>
          </a:p>
          <a:p>
            <a:pPr lvl="1"/>
            <a:r>
              <a:rPr lang="en-US" dirty="0" smtClean="0"/>
              <a:t>Hybrids = 30%</a:t>
            </a:r>
          </a:p>
          <a:p>
            <a:pPr lvl="1"/>
            <a:r>
              <a:rPr lang="en-US" dirty="0" smtClean="0"/>
              <a:t>Shortleaf = 25%</a:t>
            </a:r>
          </a:p>
          <a:p>
            <a:r>
              <a:rPr lang="en-US" dirty="0" smtClean="0"/>
              <a:t>Seedlings from burned areas</a:t>
            </a:r>
          </a:p>
          <a:p>
            <a:pPr lvl="1"/>
            <a:r>
              <a:rPr lang="en-US" dirty="0" smtClean="0"/>
              <a:t>Loblolly = 0.0%</a:t>
            </a:r>
          </a:p>
          <a:p>
            <a:pPr lvl="1"/>
            <a:r>
              <a:rPr lang="en-US" dirty="0" smtClean="0"/>
              <a:t>Hybrids = 15%</a:t>
            </a:r>
          </a:p>
          <a:p>
            <a:pPr lvl="1"/>
            <a:r>
              <a:rPr lang="en-US" dirty="0" smtClean="0"/>
              <a:t>Shortleaf = 85%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-Of hybrids in burned areas, 10% of the 15% total were SLBC2</a:t>
            </a:r>
          </a:p>
          <a:p>
            <a:pPr lvl="1">
              <a:buNone/>
            </a:pPr>
            <a:r>
              <a:rPr lang="en-US" dirty="0" smtClean="0"/>
              <a:t>-None of the hybrids from the burned areas were LLBC</a:t>
            </a:r>
          </a:p>
        </p:txBody>
      </p:sp>
    </p:spTree>
    <p:extLst>
      <p:ext uri="{BB962C8B-B14F-4D97-AF65-F5344CB8AC3E}">
        <p14:creationId xmlns:p14="http://schemas.microsoft.com/office/powerpoint/2010/main" val="29529916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607552" cy="5410200"/>
          </a:xfrm>
        </p:spPr>
        <p:txBody>
          <a:bodyPr>
            <a:normAutofit fontScale="92500"/>
          </a:bodyPr>
          <a:lstStyle/>
          <a:p>
            <a:r>
              <a:rPr lang="en-US" dirty="0"/>
              <a:t>Hybrid pines </a:t>
            </a:r>
            <a:r>
              <a:rPr lang="en-US" dirty="0" smtClean="0"/>
              <a:t>have </a:t>
            </a:r>
            <a:r>
              <a:rPr lang="en-US" dirty="0"/>
              <a:t>several competitive advantages over their parent species:</a:t>
            </a:r>
          </a:p>
          <a:p>
            <a:pPr lvl="1"/>
            <a:r>
              <a:rPr lang="en-US" dirty="0" smtClean="0"/>
              <a:t>Growth rate; Hybrids = Loblolly &gt; Shortleaf</a:t>
            </a:r>
          </a:p>
          <a:p>
            <a:pPr lvl="1"/>
            <a:r>
              <a:rPr lang="en-US" dirty="0" smtClean="0"/>
              <a:t>Sprouting </a:t>
            </a:r>
            <a:r>
              <a:rPr lang="en-US" dirty="0"/>
              <a:t>after </a:t>
            </a:r>
            <a:r>
              <a:rPr lang="en-US" dirty="0" smtClean="0"/>
              <a:t>damage; Shortleaf </a:t>
            </a:r>
            <a:r>
              <a:rPr lang="en-US" dirty="0"/>
              <a:t>&gt; </a:t>
            </a:r>
            <a:r>
              <a:rPr lang="en-US" dirty="0" smtClean="0"/>
              <a:t>Hybrids &gt; Loblolly</a:t>
            </a:r>
          </a:p>
          <a:p>
            <a:pPr lvl="1"/>
            <a:endParaRPr lang="en-US" dirty="0"/>
          </a:p>
          <a:p>
            <a:r>
              <a:rPr lang="en-US" sz="3200" dirty="0" smtClean="0"/>
              <a:t>Hybrids lack a strong basal crook that can serve as an adaptation to </a:t>
            </a:r>
            <a:r>
              <a:rPr lang="en-US" sz="3200" dirty="0" err="1" smtClean="0"/>
              <a:t>resprout</a:t>
            </a:r>
            <a:r>
              <a:rPr lang="en-US" sz="3200" dirty="0" smtClean="0"/>
              <a:t> following surface fire</a:t>
            </a:r>
            <a:endParaRPr lang="en-US" sz="3200" dirty="0"/>
          </a:p>
          <a:p>
            <a:r>
              <a:rPr lang="en-US" sz="4300" b="1" dirty="0" smtClean="0"/>
              <a:t>Prescribed Fire kills hybrids</a:t>
            </a:r>
          </a:p>
          <a:p>
            <a:r>
              <a:rPr lang="en-US" sz="4300" b="1" dirty="0" smtClean="0"/>
              <a:t>A regular burning regime shifts population to pure shortleaf</a:t>
            </a:r>
            <a:endParaRPr lang="en-US" sz="4300" b="1" dirty="0"/>
          </a:p>
        </p:txBody>
      </p:sp>
    </p:spTree>
    <p:extLst>
      <p:ext uri="{BB962C8B-B14F-4D97-AF65-F5344CB8AC3E}">
        <p14:creationId xmlns:p14="http://schemas.microsoft.com/office/powerpoint/2010/main" val="17137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86265"/>
            <a:ext cx="9144000" cy="337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5048" y="304800"/>
            <a:ext cx="8378952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Shortleaf pine is a fire-adapted fire-dependent species</a:t>
            </a:r>
          </a:p>
          <a:p>
            <a:pPr lvl="1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410200" y="457200"/>
            <a:ext cx="33528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486400" y="533400"/>
            <a:ext cx="33528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9144000" cy="217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3962400"/>
            <a:ext cx="9144000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324600" y="3581400"/>
            <a:ext cx="2819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4800600"/>
            <a:ext cx="5486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91400" y="6477000"/>
            <a:ext cx="17526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4800" y="42672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Quotes from Mattoon 1915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37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Mechanical damage alone is not enough to eliminate hybrids (or loblolly pine) during the first couple of growing seasons</a:t>
            </a:r>
            <a:endParaRPr lang="en-US" sz="3200" dirty="0"/>
          </a:p>
          <a:p>
            <a:r>
              <a:rPr lang="en-US" sz="3200" dirty="0" smtClean="0"/>
              <a:t>Prescribed fire will reduce or eliminate hybrids due to lack of strong basal crook</a:t>
            </a:r>
          </a:p>
          <a:p>
            <a:r>
              <a:rPr lang="en-US" sz="3200" dirty="0" smtClean="0"/>
              <a:t>Seedling age and season of treatment matter</a:t>
            </a:r>
          </a:p>
          <a:p>
            <a:r>
              <a:rPr lang="en-US" sz="3200" b="1" dirty="0" smtClean="0"/>
              <a:t>Emphasize restoration </a:t>
            </a:r>
            <a:r>
              <a:rPr lang="en-US" sz="3200" b="1" dirty="0"/>
              <a:t>efforts where fire can be used in management, i.e., without including fire, it probably doesn’t matter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7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Implications for artificial regeneration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Remove hybrids from orchards</a:t>
            </a:r>
            <a:endParaRPr lang="en-US" sz="3200" dirty="0"/>
          </a:p>
          <a:p>
            <a:r>
              <a:rPr lang="en-US" sz="3200" dirty="0" smtClean="0"/>
              <a:t>The crook is important - Sow at wider spacing in nursery to allow crook to develop or, plant deeper to protect dormant buds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7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4539" y="228600"/>
            <a:ext cx="7620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Some shortleaf pine (</a:t>
            </a:r>
            <a:r>
              <a:rPr lang="en-US" sz="3600" i="1" dirty="0" err="1"/>
              <a:t>Pinus</a:t>
            </a:r>
            <a:r>
              <a:rPr lang="en-US" sz="3600" i="1" dirty="0"/>
              <a:t> </a:t>
            </a:r>
            <a:r>
              <a:rPr lang="en-US" sz="3600" i="1" dirty="0" err="1"/>
              <a:t>echinata</a:t>
            </a:r>
            <a:r>
              <a:rPr lang="en-US" sz="3600" dirty="0"/>
              <a:t> Mill.) seed orchard clones are hybrids with loblolly </a:t>
            </a:r>
            <a:r>
              <a:rPr lang="en-US" sz="3600" dirty="0" smtClean="0"/>
              <a:t>pine</a:t>
            </a:r>
            <a:r>
              <a:rPr lang="en-US" sz="3600" baseline="30000" dirty="0" smtClean="0"/>
              <a:t>1</a:t>
            </a:r>
          </a:p>
          <a:p>
            <a:pPr algn="ctr"/>
            <a:endParaRPr lang="en-US" sz="3600" dirty="0"/>
          </a:p>
          <a:p>
            <a:pPr algn="ctr"/>
            <a:r>
              <a:rPr lang="en-US" sz="2800" dirty="0"/>
              <a:t>John F. Stewart, Barbara S. Crane, Rodney E. Will, C. Dana </a:t>
            </a:r>
            <a:r>
              <a:rPr lang="en-US" sz="2800" dirty="0" smtClean="0"/>
              <a:t>Nelson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70704" y="381000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From </a:t>
            </a:r>
            <a:r>
              <a:rPr lang="en-US" sz="2400" dirty="0"/>
              <a:t>8 to 10% of U.S. Forest Service orchard clones </a:t>
            </a:r>
            <a:r>
              <a:rPr lang="en-US" sz="2400" dirty="0" smtClean="0"/>
              <a:t>from </a:t>
            </a:r>
            <a:r>
              <a:rPr lang="en-US" sz="2400" dirty="0"/>
              <a:t>0 to 10% of state agency orchard clones had hybrid character in the range of F1 or first backcrosses to shortleaf pine.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Hybrid frequencies in seedlings available for purchase were about the same as the parent population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4535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8600" y="5410200"/>
            <a:ext cx="8915400" cy="685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i="1" dirty="0" smtClean="0"/>
              <a:t>Risk of shortleaf pine extinction through introgression with loblolly pine</a:t>
            </a:r>
            <a:endParaRPr lang="en-US" sz="3600" i="1" dirty="0"/>
          </a:p>
        </p:txBody>
      </p:sp>
      <p:pic>
        <p:nvPicPr>
          <p:cNvPr id="105474" name="Picture 2" descr="140301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190500"/>
            <a:ext cx="3327400" cy="4991100"/>
          </a:xfrm>
          <a:prstGeom prst="rect">
            <a:avLst/>
          </a:prstGeom>
          <a:noFill/>
        </p:spPr>
      </p:pic>
      <p:pic>
        <p:nvPicPr>
          <p:cNvPr id="105476" name="Picture 4" descr="150503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8200" y="228600"/>
            <a:ext cx="3302000" cy="495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985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840"/>
            <a:ext cx="4285298" cy="682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57800" y="1295400"/>
            <a:ext cx="2667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We need a modern day </a:t>
            </a:r>
            <a:r>
              <a:rPr lang="en-US" sz="4400" dirty="0" err="1" smtClean="0"/>
              <a:t>Matty</a:t>
            </a:r>
            <a:r>
              <a:rPr lang="en-US" sz="4400" dirty="0" smtClean="0"/>
              <a:t> Mattoon!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856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840"/>
            <a:ext cx="4285298" cy="682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 descr="C:\Users\Rod\Pictures\2009\2009-05 (May)\IMG_00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3476625" y="962025"/>
            <a:ext cx="6477000" cy="4857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89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53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low previous hybridization?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Shortleaf and loblolly reproductively isolated by time of pollen shed (loblolly before shortleaf)</a:t>
            </a:r>
          </a:p>
          <a:p>
            <a:r>
              <a:rPr lang="en-US" sz="3200" dirty="0" smtClean="0"/>
              <a:t>Shortleaf and loblolly isolated due to environmental preferences (loblolly = </a:t>
            </a:r>
            <a:r>
              <a:rPr lang="en-US" sz="3200" dirty="0" err="1" smtClean="0"/>
              <a:t>mesic</a:t>
            </a:r>
            <a:r>
              <a:rPr lang="en-US" sz="3200" dirty="0" smtClean="0"/>
              <a:t>, shortleaf = xeric)</a:t>
            </a:r>
          </a:p>
          <a:p>
            <a:r>
              <a:rPr lang="en-US" sz="3200" dirty="0" smtClean="0"/>
              <a:t>Fire worked as a post reproduction selection pressure to reduce survival of hybrids and strengthen habitat preferences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6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different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200" dirty="0" smtClean="0"/>
              <a:t>Increased cross fertilization</a:t>
            </a:r>
          </a:p>
          <a:p>
            <a:pPr lvl="1"/>
            <a:r>
              <a:rPr lang="en-US" sz="4200" dirty="0" smtClean="0"/>
              <a:t>Climate change and increased variability in weather leading to overlap in pollen shed</a:t>
            </a:r>
          </a:p>
          <a:p>
            <a:pPr lvl="1"/>
            <a:r>
              <a:rPr lang="en-US" sz="4200" dirty="0" smtClean="0"/>
              <a:t>Wide scale planting of loblolly pine and nonlocal seed sources</a:t>
            </a:r>
          </a:p>
          <a:p>
            <a:pPr lvl="1"/>
            <a:r>
              <a:rPr lang="en-US" sz="4200" dirty="0" smtClean="0"/>
              <a:t>Habitat fragmentation</a:t>
            </a:r>
          </a:p>
          <a:p>
            <a:r>
              <a:rPr lang="en-US" sz="4200" dirty="0" smtClean="0"/>
              <a:t>Removal of post-hybridization selection pressures against hybrids</a:t>
            </a:r>
          </a:p>
          <a:p>
            <a:pPr lvl="1"/>
            <a:r>
              <a:rPr lang="en-US" sz="4200" dirty="0" smtClean="0"/>
              <a:t>Fire exclusion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6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Why do we care?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514600"/>
            <a:ext cx="8382000" cy="3048000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If loblolly, hybrids, and shortleaf all perform the same ecological function, does it matter?</a:t>
            </a:r>
          </a:p>
          <a:p>
            <a:r>
              <a:rPr lang="en-US" sz="4000" dirty="0" smtClean="0"/>
              <a:t> If hybrids grow faster than shortleaf isn’t that a good thing?</a:t>
            </a:r>
          </a:p>
          <a:p>
            <a:r>
              <a:rPr lang="en-US" sz="4000" dirty="0" smtClean="0"/>
              <a:t>Stuff happens</a:t>
            </a:r>
            <a:endParaRPr lang="en-US" sz="4000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6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Why do we care?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133600"/>
            <a:ext cx="8610600" cy="35052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Resilience!</a:t>
            </a:r>
            <a:endParaRPr lang="en-US" sz="6000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6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0"/>
            <a:ext cx="5715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Shortleaf is more fire tolerant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33124" name="Picture 4" descr="fire on slash pine (Pinus elliottii ) - 1404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3886200" cy="2590800"/>
          </a:xfrm>
          <a:prstGeom prst="rect">
            <a:avLst/>
          </a:prstGeom>
          <a:noFill/>
        </p:spPr>
      </p:pic>
      <p:pic>
        <p:nvPicPr>
          <p:cNvPr id="133132" name="Picture 12" descr="2007 Georgia wildfires,    - 52070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3810000" cy="285750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806" y="1524000"/>
            <a:ext cx="4888194" cy="3657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91200" y="5410200"/>
            <a:ext cx="2227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Shortleaf pine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6096000"/>
            <a:ext cx="2008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Loblolly pine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12183</TotalTime>
  <Words>1168</Words>
  <Application>Microsoft Office PowerPoint</Application>
  <PresentationFormat>On-screen Show (4:3)</PresentationFormat>
  <Paragraphs>166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Median</vt:lpstr>
      <vt:lpstr>SPW 9.0 Graph</vt:lpstr>
      <vt:lpstr>Fire Exclusion is Causing an Increase in Hybrids Between Shortleaf and Loblolly Pine   Rod Will, John Stewart, Jim Guldin,  Barb Crane, Dana Nelson</vt:lpstr>
      <vt:lpstr>Background</vt:lpstr>
      <vt:lpstr>PowerPoint Presentation</vt:lpstr>
      <vt:lpstr>PowerPoint Presentation</vt:lpstr>
      <vt:lpstr>Why low previous hybridization?</vt:lpstr>
      <vt:lpstr>What’s different now?</vt:lpstr>
      <vt:lpstr>Why do we care?</vt:lpstr>
      <vt:lpstr>Why do we care?</vt:lpstr>
      <vt:lpstr>Shortleaf is more fire tolerant</vt:lpstr>
      <vt:lpstr>Shortleaf is more snow and  ice tolerant</vt:lpstr>
      <vt:lpstr>Shortleaf is more drought tolerant</vt:lpstr>
      <vt:lpstr>Why do we care?</vt:lpstr>
      <vt:lpstr>Objectives</vt:lpstr>
      <vt:lpstr>Associated Manuscripts</vt:lpstr>
      <vt:lpstr>Background</vt:lpstr>
      <vt:lpstr>PowerPoint Presentation</vt:lpstr>
      <vt:lpstr>PowerPoint Presentation</vt:lpstr>
      <vt:lpstr>PowerPoint Presentation</vt:lpstr>
      <vt:lpstr>How do hybrids respond to topkill?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Height to first sprout</vt:lpstr>
      <vt:lpstr>PowerPoint Presentation</vt:lpstr>
      <vt:lpstr>How does prescribed fire affect resprouting of hybrids?</vt:lpstr>
      <vt:lpstr>PowerPoint Presentation</vt:lpstr>
      <vt:lpstr>Spring burn seedlings alive in May</vt:lpstr>
      <vt:lpstr>PowerPoint Presentation</vt:lpstr>
      <vt:lpstr>Summer burn seedlings alive in October</vt:lpstr>
      <vt:lpstr>How does previous prescribed fire affect seedling populations?</vt:lpstr>
      <vt:lpstr>PowerPoint Presentation</vt:lpstr>
      <vt:lpstr>Fire eliminated loblolly and greatly reduced hybrids</vt:lpstr>
      <vt:lpstr>Conclusions</vt:lpstr>
      <vt:lpstr>PowerPoint Presentation</vt:lpstr>
      <vt:lpstr>Management implications</vt:lpstr>
      <vt:lpstr>Implications for artificial regeneration</vt:lpstr>
      <vt:lpstr>PowerPoint Presentation</vt:lpstr>
      <vt:lpstr>PowerPoint Presentation</vt:lpstr>
      <vt:lpstr>PowerPoint Presentation</vt:lpstr>
      <vt:lpstr>PowerPoint Presentation</vt:lpstr>
    </vt:vector>
  </TitlesOfParts>
  <Company>Oklahoma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Shortleaf pine: attributes of fire, sprouting and hybridization</dc:title>
  <dc:creator>Captain Eeo</dc:creator>
  <cp:lastModifiedBy>Rod Will</cp:lastModifiedBy>
  <cp:revision>203</cp:revision>
  <cp:lastPrinted>2015-09-21T14:59:32Z</cp:lastPrinted>
  <dcterms:created xsi:type="dcterms:W3CDTF">2011-03-21T14:05:29Z</dcterms:created>
  <dcterms:modified xsi:type="dcterms:W3CDTF">2015-09-22T11:20:06Z</dcterms:modified>
</cp:coreProperties>
</file>