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03" r:id="rId3"/>
    <p:sldId id="293" r:id="rId4"/>
    <p:sldId id="266" r:id="rId5"/>
    <p:sldId id="308" r:id="rId6"/>
    <p:sldId id="297" r:id="rId7"/>
    <p:sldId id="298" r:id="rId8"/>
    <p:sldId id="309" r:id="rId9"/>
    <p:sldId id="268" r:id="rId10"/>
    <p:sldId id="290" r:id="rId11"/>
    <p:sldId id="269" r:id="rId12"/>
    <p:sldId id="270" r:id="rId13"/>
    <p:sldId id="274" r:id="rId14"/>
    <p:sldId id="289" r:id="rId15"/>
    <p:sldId id="258" r:id="rId16"/>
    <p:sldId id="276" r:id="rId17"/>
    <p:sldId id="272" r:id="rId18"/>
    <p:sldId id="294" r:id="rId19"/>
    <p:sldId id="295" r:id="rId20"/>
    <p:sldId id="296" r:id="rId21"/>
    <p:sldId id="259" r:id="rId22"/>
    <p:sldId id="302" r:id="rId23"/>
    <p:sldId id="275" r:id="rId24"/>
    <p:sldId id="306" r:id="rId25"/>
    <p:sldId id="288" r:id="rId26"/>
    <p:sldId id="304" r:id="rId27"/>
    <p:sldId id="287" r:id="rId28"/>
    <p:sldId id="286" r:id="rId29"/>
    <p:sldId id="299" r:id="rId30"/>
    <p:sldId id="300" r:id="rId31"/>
    <p:sldId id="301" r:id="rId32"/>
    <p:sldId id="31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sorterViewPr>
    <p:cViewPr>
      <p:scale>
        <a:sx n="100" d="100"/>
        <a:sy n="100" d="100"/>
      </p:scale>
      <p:origin x="0" y="12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4E2982-65F6-4584-98F0-48E4F03B091C}" type="datetimeFigureOut">
              <a:rPr lang="en-US" smtClean="0"/>
              <a:t>9/18/2015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7FC890-2075-4CAF-9E31-0A48B9FC8138}" type="slidenum">
              <a:rPr lang="en-US" smtClean="0"/>
              <a:t>‹#›</a:t>
            </a:fld>
            <a:endParaRPr lang="en-US"/>
          </a:p>
        </p:txBody>
      </p:sp>
    </p:spTree>
    <p:extLst>
      <p:ext uri="{BB962C8B-B14F-4D97-AF65-F5344CB8AC3E}">
        <p14:creationId xmlns:p14="http://schemas.microsoft.com/office/powerpoint/2010/main" val="316391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68F95-D84B-4EA2-A795-F32388DD367E}" type="slidenum">
              <a:rPr lang="en-US" smtClean="0"/>
              <a:t>1</a:t>
            </a:fld>
            <a:endParaRPr lang="en-US"/>
          </a:p>
        </p:txBody>
      </p:sp>
    </p:spTree>
    <p:extLst>
      <p:ext uri="{BB962C8B-B14F-4D97-AF65-F5344CB8AC3E}">
        <p14:creationId xmlns:p14="http://schemas.microsoft.com/office/powerpoint/2010/main" val="371984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JV has M. Board, a Coordinator, and</a:t>
            </a:r>
            <a:r>
              <a:rPr lang="en-US" baseline="0" dirty="0" smtClean="0"/>
              <a:t> usually a Science Coordinator. Some now have one or more Delivery Coordinators.</a:t>
            </a:r>
            <a:endParaRPr lang="en-US" dirty="0"/>
          </a:p>
        </p:txBody>
      </p:sp>
      <p:sp>
        <p:nvSpPr>
          <p:cNvPr id="4" name="Slide Number Placeholder 3"/>
          <p:cNvSpPr>
            <a:spLocks noGrp="1"/>
          </p:cNvSpPr>
          <p:nvPr>
            <p:ph type="sldNum" sz="quarter" idx="10"/>
          </p:nvPr>
        </p:nvSpPr>
        <p:spPr/>
        <p:txBody>
          <a:bodyPr/>
          <a:lstStyle/>
          <a:p>
            <a:fld id="{50B68F95-D84B-4EA2-A795-F32388DD367E}" type="slidenum">
              <a:rPr lang="en-US" smtClean="0"/>
              <a:t>15</a:t>
            </a:fld>
            <a:endParaRPr lang="en-US"/>
          </a:p>
        </p:txBody>
      </p:sp>
    </p:spTree>
    <p:extLst>
      <p:ext uri="{BB962C8B-B14F-4D97-AF65-F5344CB8AC3E}">
        <p14:creationId xmlns:p14="http://schemas.microsoft.com/office/powerpoint/2010/main" val="120564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Partnership formed in </a:t>
            </a:r>
            <a:r>
              <a:rPr lang="en-US" altLang="en-US" dirty="0" smtClean="0"/>
              <a:t>2000, </a:t>
            </a:r>
            <a:r>
              <a:rPr lang="en-US" altLang="en-US" dirty="0" smtClean="0"/>
              <a:t>and I was hired as Coordinator in 2001.</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38DE4A-ED72-40F4-8B48-8292386D4081}" type="slidenum">
              <a:rPr lang="en-US" altLang="en-US" smtClean="0"/>
              <a:pPr eaLnBrk="1" hangingPunct="1"/>
              <a:t>16</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 160 adults currently. Projected for 2012 are 3 new breeding colonies and possibly 12 new breeding colonies. </a:t>
            </a:r>
            <a:r>
              <a:rPr lang="en-US" dirty="0" smtClean="0"/>
              <a:t>Although this species doesn’t occur in the CHBCR, there are other pine-affiliates that do…</a:t>
            </a:r>
            <a:endParaRPr lang="en-US" dirty="0"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eaLnBrk="1" hangingPunct="1"/>
            <a:fld id="{897E90A8-7A63-4842-A0B5-2D22960AA9AA}" type="slidenum">
              <a:rPr lang="en-US" smtClean="0"/>
              <a:pPr eaLnBrk="1" hangingPunct="1"/>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Some CHJV priority birds affiliated with pine and pine-oak.</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FB66BE-252B-4E17-B6DF-81F86F67152D}"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which use trees, which use shrubs and</a:t>
            </a:r>
            <a:r>
              <a:rPr lang="en-US" baseline="0" dirty="0" smtClean="0"/>
              <a:t> which use the grass/forb understory or some combination. </a:t>
            </a:r>
            <a:endParaRPr lang="en-US" dirty="0"/>
          </a:p>
        </p:txBody>
      </p:sp>
      <p:sp>
        <p:nvSpPr>
          <p:cNvPr id="4" name="Slide Number Placeholder 3"/>
          <p:cNvSpPr>
            <a:spLocks noGrp="1"/>
          </p:cNvSpPr>
          <p:nvPr>
            <p:ph type="sldNum" sz="quarter" idx="10"/>
          </p:nvPr>
        </p:nvSpPr>
        <p:spPr/>
        <p:txBody>
          <a:bodyPr/>
          <a:lstStyle/>
          <a:p>
            <a:fld id="{50B68F95-D84B-4EA2-A795-F32388DD367E}" type="slidenum">
              <a:rPr lang="en-US" smtClean="0"/>
              <a:t>21</a:t>
            </a:fld>
            <a:endParaRPr lang="en-US"/>
          </a:p>
        </p:txBody>
      </p:sp>
    </p:spTree>
    <p:extLst>
      <p:ext uri="{BB962C8B-B14F-4D97-AF65-F5344CB8AC3E}">
        <p14:creationId xmlns:p14="http://schemas.microsoft.com/office/powerpoint/2010/main" val="184079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think the vegetation types were prior to settlement, and we use this map to help managers determine which community types to emphasize</a:t>
            </a:r>
            <a:r>
              <a:rPr lang="en-US" baseline="0" dirty="0" smtClean="0"/>
              <a:t> in any given locale across the BCR. While I’m talking about grass-shrub species today, we also have priority species associated with open grasslands, forests and wetlands</a:t>
            </a:r>
            <a:r>
              <a:rPr lang="en-US" baseline="0" dirty="0" smtClean="0"/>
              <a:t>. Added </a:t>
            </a:r>
            <a:r>
              <a:rPr lang="en-US" baseline="0" dirty="0" err="1" smtClean="0"/>
              <a:t>Ouachitas</a:t>
            </a:r>
            <a:r>
              <a:rPr lang="en-US" baseline="0" dirty="0" smtClean="0"/>
              <a:t> for the pine partnership.</a:t>
            </a:r>
            <a:endParaRPr lang="en-US" dirty="0"/>
          </a:p>
        </p:txBody>
      </p:sp>
      <p:sp>
        <p:nvSpPr>
          <p:cNvPr id="4" name="Slide Number Placeholder 3"/>
          <p:cNvSpPr>
            <a:spLocks noGrp="1"/>
          </p:cNvSpPr>
          <p:nvPr>
            <p:ph type="sldNum" sz="quarter" idx="10"/>
          </p:nvPr>
        </p:nvSpPr>
        <p:spPr/>
        <p:txBody>
          <a:bodyPr/>
          <a:lstStyle/>
          <a:p>
            <a:fld id="{50B68F95-D84B-4EA2-A795-F32388DD367E}" type="slidenum">
              <a:rPr lang="en-US" smtClean="0"/>
              <a:t>22</a:t>
            </a:fld>
            <a:endParaRPr lang="en-US"/>
          </a:p>
        </p:txBody>
      </p:sp>
    </p:spTree>
    <p:extLst>
      <p:ext uri="{BB962C8B-B14F-4D97-AF65-F5344CB8AC3E}">
        <p14:creationId xmlns:p14="http://schemas.microsoft.com/office/powerpoint/2010/main" val="1591423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We brought partners from around the Ozarks together in Jan 2011 to gauge interest; can see the wide array of groups and individuals that were interested in a</a:t>
            </a:r>
            <a:r>
              <a:rPr lang="en-US" baseline="0" dirty="0" smtClean="0"/>
              <a:t> </a:t>
            </a:r>
            <a:r>
              <a:rPr lang="en-US" dirty="0" smtClean="0"/>
              <a:t>pine restoration partnership. We have had two meetings of the initiative since then, which</a:t>
            </a:r>
            <a:r>
              <a:rPr lang="en-US" baseline="0" dirty="0" smtClean="0"/>
              <a:t> expanded to include the Ouachita Mountains. All of these same agencies and organizations from the region are still active participants, and we’ve added a few others.</a:t>
            </a:r>
            <a:endParaRPr lang="en-US" dirty="0" smtClean="0"/>
          </a:p>
        </p:txBody>
      </p:sp>
      <p:sp>
        <p:nvSpPr>
          <p:cNvPr id="4" name="Slide Number Placeholder 3"/>
          <p:cNvSpPr>
            <a:spLocks noGrp="1"/>
          </p:cNvSpPr>
          <p:nvPr>
            <p:ph type="sldNum" sz="quarter" idx="5"/>
          </p:nvPr>
        </p:nvSpPr>
        <p:spPr/>
        <p:txBody>
          <a:bodyPr/>
          <a:lstStyle/>
          <a:p>
            <a:pPr>
              <a:defRPr/>
            </a:pPr>
            <a:fld id="{C067C9A9-8359-4D50-92D5-500E534A2850}"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solidFill>
                  <a:srgbClr val="0070C0"/>
                </a:solidFill>
              </a:rPr>
              <a:t>we didn’t start from “scratch” like many other regional groups might be and many of us already knew each other anyway so there were personal relationships and mutual respect and trust to build upon. </a:t>
            </a:r>
          </a:p>
          <a:p>
            <a:pPr lvl="0"/>
            <a:endParaRPr lang="en-US" sz="1200" dirty="0">
              <a:solidFill>
                <a:srgbClr val="0070C0"/>
              </a:solidFill>
            </a:endParaRPr>
          </a:p>
        </p:txBody>
      </p:sp>
      <p:sp>
        <p:nvSpPr>
          <p:cNvPr id="4" name="Slide Number Placeholder 3"/>
          <p:cNvSpPr>
            <a:spLocks noGrp="1"/>
          </p:cNvSpPr>
          <p:nvPr>
            <p:ph type="sldNum" sz="quarter" idx="10"/>
          </p:nvPr>
        </p:nvSpPr>
        <p:spPr/>
        <p:txBody>
          <a:bodyPr/>
          <a:lstStyle/>
          <a:p>
            <a:fld id="{E17FC890-2075-4CAF-9E31-0A48B9FC8138}" type="slidenum">
              <a:rPr lang="en-US" smtClean="0"/>
              <a:t>27</a:t>
            </a:fld>
            <a:endParaRPr lang="en-US"/>
          </a:p>
        </p:txBody>
      </p:sp>
    </p:spTree>
    <p:extLst>
      <p:ext uri="{BB962C8B-B14F-4D97-AF65-F5344CB8AC3E}">
        <p14:creationId xmlns:p14="http://schemas.microsoft.com/office/powerpoint/2010/main" val="2155259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B68F95-D84B-4EA2-A795-F32388DD367E}" type="slidenum">
              <a:rPr lang="en-US" smtClean="0"/>
              <a:t>28</a:t>
            </a:fld>
            <a:endParaRPr lang="en-US"/>
          </a:p>
        </p:txBody>
      </p:sp>
    </p:spTree>
    <p:extLst>
      <p:ext uri="{BB962C8B-B14F-4D97-AF65-F5344CB8AC3E}">
        <p14:creationId xmlns:p14="http://schemas.microsoft.com/office/powerpoint/2010/main" val="3701036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Example of interplay of how geology/soils and topography influence communities at landscape scales…</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621DF4-1674-44FF-9735-A6B8D0E5B62A}" type="slidenum">
              <a:rPr lang="en-US" altLang="en-US" smtClean="0"/>
              <a:pPr eaLnBrk="1" hangingPunct="1"/>
              <a:t>29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FC890-2075-4CAF-9E31-0A48B9FC8138}" type="slidenum">
              <a:rPr lang="en-US" smtClean="0"/>
              <a:t>4</a:t>
            </a:fld>
            <a:endParaRPr lang="en-US"/>
          </a:p>
        </p:txBody>
      </p:sp>
    </p:spTree>
    <p:extLst>
      <p:ext uri="{BB962C8B-B14F-4D97-AF65-F5344CB8AC3E}">
        <p14:creationId xmlns:p14="http://schemas.microsoft.com/office/powerpoint/2010/main" val="142259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B68F95-D84B-4EA2-A795-F32388DD367E}" type="slidenum">
              <a:rPr lang="en-US" smtClean="0"/>
              <a:t>30</a:t>
            </a:fld>
            <a:endParaRPr lang="en-US"/>
          </a:p>
        </p:txBody>
      </p:sp>
    </p:spTree>
    <p:extLst>
      <p:ext uri="{BB962C8B-B14F-4D97-AF65-F5344CB8AC3E}">
        <p14:creationId xmlns:p14="http://schemas.microsoft.com/office/powerpoint/2010/main" val="3984196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B68F95-D84B-4EA2-A795-F32388DD367E}" type="slidenum">
              <a:rPr lang="en-US" smtClean="0"/>
              <a:t>31</a:t>
            </a:fld>
            <a:endParaRPr lang="en-US"/>
          </a:p>
        </p:txBody>
      </p:sp>
    </p:spTree>
    <p:extLst>
      <p:ext uri="{BB962C8B-B14F-4D97-AF65-F5344CB8AC3E}">
        <p14:creationId xmlns:p14="http://schemas.microsoft.com/office/powerpoint/2010/main" val="193367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think the vegetation types were prior to settlement, and we use this map to help managers determine which community types to emphasize</a:t>
            </a:r>
            <a:r>
              <a:rPr lang="en-US" baseline="0" dirty="0" smtClean="0"/>
              <a:t> in any given locale across the BCR. While I’m talking about grass-shrub species today, we also have priority species associated with open grasslands, forests and wetlands</a:t>
            </a:r>
            <a:r>
              <a:rPr lang="en-US" baseline="0" dirty="0" smtClean="0"/>
              <a:t>. Added </a:t>
            </a:r>
            <a:r>
              <a:rPr lang="en-US" baseline="0" dirty="0" err="1" smtClean="0"/>
              <a:t>Ouachitas</a:t>
            </a:r>
            <a:r>
              <a:rPr lang="en-US" baseline="0" dirty="0" smtClean="0"/>
              <a:t> for the pine partnership.</a:t>
            </a:r>
            <a:endParaRPr lang="en-US" dirty="0"/>
          </a:p>
        </p:txBody>
      </p:sp>
      <p:sp>
        <p:nvSpPr>
          <p:cNvPr id="4" name="Slide Number Placeholder 3"/>
          <p:cNvSpPr>
            <a:spLocks noGrp="1"/>
          </p:cNvSpPr>
          <p:nvPr>
            <p:ph type="sldNum" sz="quarter" idx="10"/>
          </p:nvPr>
        </p:nvSpPr>
        <p:spPr/>
        <p:txBody>
          <a:bodyPr/>
          <a:lstStyle/>
          <a:p>
            <a:fld id="{50B68F95-D84B-4EA2-A795-F32388DD367E}" type="slidenum">
              <a:rPr lang="en-US" smtClean="0"/>
              <a:t>32</a:t>
            </a:fld>
            <a:endParaRPr lang="en-US"/>
          </a:p>
        </p:txBody>
      </p:sp>
    </p:spTree>
    <p:extLst>
      <p:ext uri="{BB962C8B-B14F-4D97-AF65-F5344CB8AC3E}">
        <p14:creationId xmlns:p14="http://schemas.microsoft.com/office/powerpoint/2010/main" val="159142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eaLnBrk="1" hangingPunct="1"/>
            <a:fld id="{46D60AB8-ED9A-46D8-BE54-94C2831315B7}" type="slidenum">
              <a:rPr lang="en-US" smtClean="0"/>
              <a:pPr eaLnBrk="1" hangingPunct="1"/>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Fires</a:t>
            </a:r>
            <a:r>
              <a:rPr lang="en-US" baseline="0" dirty="0" smtClean="0"/>
              <a:t> burned un-evenly across a landscape both in terms of time and scape. Topographic variation results in differences in relative moisture, with for example, south-facing typically slopes being drier and north-eastern slopes, especially in lower landscape positions being moister. Flat areas can burn more because they typically have few elements that stop the spread of the fire. Geology and soil types also have an influence (some soils hold more moisture and geo and soil also influence the plant communities, with some being more flammable than others)</a:t>
            </a:r>
            <a:endParaRPr lang="en-US" dirty="0"/>
          </a:p>
        </p:txBody>
      </p:sp>
      <p:sp>
        <p:nvSpPr>
          <p:cNvPr id="4" name="Slide Number Placeholder 3"/>
          <p:cNvSpPr>
            <a:spLocks noGrp="1"/>
          </p:cNvSpPr>
          <p:nvPr>
            <p:ph type="sldNum" sz="quarter" idx="10"/>
          </p:nvPr>
        </p:nvSpPr>
        <p:spPr/>
        <p:txBody>
          <a:bodyPr/>
          <a:lstStyle/>
          <a:p>
            <a:fld id="{E17FC890-2075-4CAF-9E31-0A48B9FC8138}" type="slidenum">
              <a:rPr lang="en-US" smtClean="0"/>
              <a:t>6</a:t>
            </a:fld>
            <a:endParaRPr lang="en-US"/>
          </a:p>
        </p:txBody>
      </p:sp>
    </p:spTree>
    <p:extLst>
      <p:ext uri="{BB962C8B-B14F-4D97-AF65-F5344CB8AC3E}">
        <p14:creationId xmlns:p14="http://schemas.microsoft.com/office/powerpoint/2010/main" val="390375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frequent and intensive fires resulted in more open community types. </a:t>
            </a:r>
            <a:endParaRPr lang="en-US" dirty="0"/>
          </a:p>
        </p:txBody>
      </p:sp>
      <p:sp>
        <p:nvSpPr>
          <p:cNvPr id="4" name="Slide Number Placeholder 3"/>
          <p:cNvSpPr>
            <a:spLocks noGrp="1"/>
          </p:cNvSpPr>
          <p:nvPr>
            <p:ph type="sldNum" sz="quarter" idx="10"/>
          </p:nvPr>
        </p:nvSpPr>
        <p:spPr/>
        <p:txBody>
          <a:bodyPr/>
          <a:lstStyle/>
          <a:p>
            <a:fld id="{E17FC890-2075-4CAF-9E31-0A48B9FC8138}" type="slidenum">
              <a:rPr lang="en-US" smtClean="0"/>
              <a:t>7</a:t>
            </a:fld>
            <a:endParaRPr lang="en-US"/>
          </a:p>
        </p:txBody>
      </p:sp>
    </p:spTree>
    <p:extLst>
      <p:ext uri="{BB962C8B-B14F-4D97-AF65-F5344CB8AC3E}">
        <p14:creationId xmlns:p14="http://schemas.microsoft.com/office/powerpoint/2010/main" val="247044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within a given landscape, different community types can intermingle…you</a:t>
            </a:r>
            <a:r>
              <a:rPr lang="en-US" baseline="0" dirty="0" smtClean="0"/>
              <a:t> can get a diversity of plants and wildlife in these landscapes as a result.</a:t>
            </a:r>
            <a:endParaRPr lang="en-US" dirty="0"/>
          </a:p>
        </p:txBody>
      </p:sp>
      <p:sp>
        <p:nvSpPr>
          <p:cNvPr id="4" name="Slide Number Placeholder 3"/>
          <p:cNvSpPr>
            <a:spLocks noGrp="1"/>
          </p:cNvSpPr>
          <p:nvPr>
            <p:ph type="sldNum" sz="quarter" idx="10"/>
          </p:nvPr>
        </p:nvSpPr>
        <p:spPr/>
        <p:txBody>
          <a:bodyPr/>
          <a:lstStyle/>
          <a:p>
            <a:fld id="{E17FC890-2075-4CAF-9E31-0A48B9FC8138}" type="slidenum">
              <a:rPr lang="en-US" smtClean="0"/>
              <a:t>8</a:t>
            </a:fld>
            <a:endParaRPr lang="en-US"/>
          </a:p>
        </p:txBody>
      </p:sp>
    </p:spTree>
    <p:extLst>
      <p:ext uri="{BB962C8B-B14F-4D97-AF65-F5344CB8AC3E}">
        <p14:creationId xmlns:p14="http://schemas.microsoft.com/office/powerpoint/2010/main" val="258429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all that history is well and good, but around</a:t>
            </a:r>
            <a:r>
              <a:rPr lang="en-US" baseline="0" dirty="0" smtClean="0"/>
              <a:t> the early 1900s, things changed when the forests were almost completely cutover for building material, railroad ties, etc. AR ranked 5</a:t>
            </a:r>
            <a:r>
              <a:rPr lang="en-US" baseline="30000" dirty="0" smtClean="0"/>
              <a:t>th</a:t>
            </a:r>
            <a:r>
              <a:rPr lang="en-US" baseline="0" dirty="0" smtClean="0"/>
              <a:t> in the nation for lumber production in 1909, mostly because of pine coming from the </a:t>
            </a:r>
            <a:r>
              <a:rPr lang="en-US" baseline="0" dirty="0" err="1" smtClean="0"/>
              <a:t>Ouachitas</a:t>
            </a:r>
            <a:r>
              <a:rPr lang="en-US" baseline="0" dirty="0" smtClean="0"/>
              <a:t> and, for example, a half-million white oak ties were shipped from Reeds Spring, MO in 1912 alone. </a:t>
            </a:r>
            <a:endParaRPr lang="en-US" dirty="0"/>
          </a:p>
        </p:txBody>
      </p:sp>
      <p:sp>
        <p:nvSpPr>
          <p:cNvPr id="4" name="Slide Number Placeholder 3"/>
          <p:cNvSpPr>
            <a:spLocks noGrp="1"/>
          </p:cNvSpPr>
          <p:nvPr>
            <p:ph type="sldNum" sz="quarter" idx="10"/>
          </p:nvPr>
        </p:nvSpPr>
        <p:spPr/>
        <p:txBody>
          <a:bodyPr/>
          <a:lstStyle/>
          <a:p>
            <a:fld id="{E17FC890-2075-4CAF-9E31-0A48B9FC8138}" type="slidenum">
              <a:rPr lang="en-US" smtClean="0"/>
              <a:t>9</a:t>
            </a:fld>
            <a:endParaRPr lang="en-US"/>
          </a:p>
        </p:txBody>
      </p:sp>
    </p:spTree>
    <p:extLst>
      <p:ext uri="{BB962C8B-B14F-4D97-AF65-F5344CB8AC3E}">
        <p14:creationId xmlns:p14="http://schemas.microsoft.com/office/powerpoint/2010/main" val="372076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FC890-2075-4CAF-9E31-0A48B9FC8138}" type="slidenum">
              <a:rPr lang="en-US" smtClean="0"/>
              <a:t>11</a:t>
            </a:fld>
            <a:endParaRPr lang="en-US"/>
          </a:p>
        </p:txBody>
      </p:sp>
    </p:spTree>
    <p:extLst>
      <p:ext uri="{BB962C8B-B14F-4D97-AF65-F5344CB8AC3E}">
        <p14:creationId xmlns:p14="http://schemas.microsoft.com/office/powerpoint/2010/main" val="345552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Show that pine currently exists in great enough amounts to show up on NLCD and our region of interest now includes the </a:t>
            </a:r>
            <a:r>
              <a:rPr lang="en-US" dirty="0" err="1" smtClean="0"/>
              <a:t>Ouachitas</a:t>
            </a:r>
            <a:r>
              <a:rPr lang="en-US" dirty="0" smtClean="0"/>
              <a:t>. Light green is pine or mixed pine.</a:t>
            </a:r>
          </a:p>
          <a:p>
            <a:pPr eaLnBrk="1" hangingPunct="1">
              <a:spcBef>
                <a:spcPct val="0"/>
              </a:spcBef>
            </a:pPr>
            <a:endParaRPr lang="en-US"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1E2AE0-3024-4732-BBCD-DA8F7264A071}" type="slidenum">
              <a:rPr lang="en-US" smtClean="0"/>
              <a:pPr fontAlgn="base">
                <a:spcBef>
                  <a:spcPct val="0"/>
                </a:spcBef>
                <a:spcAft>
                  <a:spcPct val="0"/>
                </a:spcAft>
                <a:defRPr/>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4F4E64-B590-4E7A-8B89-FAE74B96E829}"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203461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4F4E64-B590-4E7A-8B89-FAE74B96E829}"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205243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4F4E64-B590-4E7A-8B89-FAE74B96E829}"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2077712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A96914-B566-4E3E-988A-DF7FB13F19AA}" type="slidenum">
              <a:rPr lang="en-US"/>
              <a:pPr>
                <a:defRPr/>
              </a:pPr>
              <a:t>‹#›</a:t>
            </a:fld>
            <a:endParaRPr lang="en-US"/>
          </a:p>
        </p:txBody>
      </p:sp>
    </p:spTree>
    <p:extLst>
      <p:ext uri="{BB962C8B-B14F-4D97-AF65-F5344CB8AC3E}">
        <p14:creationId xmlns:p14="http://schemas.microsoft.com/office/powerpoint/2010/main" val="1159739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4F4E64-B590-4E7A-8B89-FAE74B96E829}"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111381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4F4E64-B590-4E7A-8B89-FAE74B96E829}"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99073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4F4E64-B590-4E7A-8B89-FAE74B96E829}"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162616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4F4E64-B590-4E7A-8B89-FAE74B96E829}" type="datetimeFigureOut">
              <a:rPr lang="en-US" smtClean="0"/>
              <a:t>9/18/2015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263169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4F4E64-B590-4E7A-8B89-FAE74B96E829}" type="datetimeFigureOut">
              <a:rPr lang="en-US" smtClean="0"/>
              <a:t>9/18/2015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314198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F4E64-B590-4E7A-8B89-FAE74B96E829}" type="datetimeFigureOut">
              <a:rPr lang="en-US" smtClean="0"/>
              <a:t>9/18/2015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66576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4F4E64-B590-4E7A-8B89-FAE74B96E829}"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362222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4F4E64-B590-4E7A-8B89-FAE74B96E829}"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FEAFF-47BA-49F8-817C-38BB134E0616}" type="slidenum">
              <a:rPr lang="en-US" smtClean="0"/>
              <a:t>‹#›</a:t>
            </a:fld>
            <a:endParaRPr lang="en-US"/>
          </a:p>
        </p:txBody>
      </p:sp>
    </p:spTree>
    <p:extLst>
      <p:ext uri="{BB962C8B-B14F-4D97-AF65-F5344CB8AC3E}">
        <p14:creationId xmlns:p14="http://schemas.microsoft.com/office/powerpoint/2010/main" val="194496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F4E64-B590-4E7A-8B89-FAE74B96E829}" type="datetimeFigureOut">
              <a:rPr lang="en-US" smtClean="0"/>
              <a:t>9/18/2015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FEAFF-47BA-49F8-817C-38BB134E0616}" type="slidenum">
              <a:rPr lang="en-US" smtClean="0"/>
              <a:t>‹#›</a:t>
            </a:fld>
            <a:endParaRPr lang="en-US"/>
          </a:p>
        </p:txBody>
      </p:sp>
    </p:spTree>
    <p:extLst>
      <p:ext uri="{BB962C8B-B14F-4D97-AF65-F5344CB8AC3E}">
        <p14:creationId xmlns:p14="http://schemas.microsoft.com/office/powerpoint/2010/main" val="3013299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oleObject" Target="../embeddings/Microsoft_Excel_97-2003_Worksheet1.xls"/></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2209799"/>
          </a:xfrm>
        </p:spPr>
        <p:txBody>
          <a:bodyPr>
            <a:noAutofit/>
          </a:bodyPr>
          <a:lstStyle/>
          <a:p>
            <a:r>
              <a:rPr lang="en-US" sz="3600" b="1" dirty="0">
                <a:solidFill>
                  <a:srgbClr val="7030A0"/>
                </a:solidFill>
              </a:rPr>
              <a:t>History and Composition of </a:t>
            </a:r>
            <a:r>
              <a:rPr lang="en-US" sz="3600" b="1" dirty="0" smtClean="0">
                <a:solidFill>
                  <a:srgbClr val="7030A0"/>
                </a:solidFill>
              </a:rPr>
              <a:t>the</a:t>
            </a:r>
            <a:br>
              <a:rPr lang="en-US" sz="3600" b="1" dirty="0" smtClean="0">
                <a:solidFill>
                  <a:srgbClr val="7030A0"/>
                </a:solidFill>
              </a:rPr>
            </a:br>
            <a:r>
              <a:rPr lang="en-US" sz="3600" b="1" dirty="0" smtClean="0">
                <a:solidFill>
                  <a:srgbClr val="7030A0"/>
                </a:solidFill>
              </a:rPr>
              <a:t>Interior </a:t>
            </a:r>
            <a:r>
              <a:rPr lang="en-US" sz="3600" b="1" dirty="0">
                <a:solidFill>
                  <a:srgbClr val="7030A0"/>
                </a:solidFill>
              </a:rPr>
              <a:t>Highlands Shortleaf Pine Restoration Initiative </a:t>
            </a:r>
          </a:p>
        </p:txBody>
      </p:sp>
      <p:sp>
        <p:nvSpPr>
          <p:cNvPr id="3" name="Subtitle 2"/>
          <p:cNvSpPr>
            <a:spLocks noGrp="1"/>
          </p:cNvSpPr>
          <p:nvPr>
            <p:ph type="subTitle" idx="1"/>
          </p:nvPr>
        </p:nvSpPr>
        <p:spPr>
          <a:xfrm>
            <a:off x="1371600" y="2590800"/>
            <a:ext cx="6400800" cy="2362200"/>
          </a:xfrm>
        </p:spPr>
        <p:txBody>
          <a:bodyPr>
            <a:normAutofit/>
          </a:bodyPr>
          <a:lstStyle/>
          <a:p>
            <a:r>
              <a:rPr lang="en-US" sz="1800" i="1" dirty="0" smtClean="0">
                <a:solidFill>
                  <a:srgbClr val="0070C0"/>
                </a:solidFill>
              </a:rPr>
              <a:t>A presentation to the</a:t>
            </a:r>
          </a:p>
          <a:p>
            <a:r>
              <a:rPr lang="en-US" sz="1800" i="1" dirty="0">
                <a:solidFill>
                  <a:srgbClr val="0070C0"/>
                </a:solidFill>
              </a:rPr>
              <a:t>3</a:t>
            </a:r>
            <a:r>
              <a:rPr lang="en-US" sz="1800" i="1" baseline="30000" dirty="0">
                <a:solidFill>
                  <a:srgbClr val="0070C0"/>
                </a:solidFill>
              </a:rPr>
              <a:t>rd</a:t>
            </a:r>
            <a:r>
              <a:rPr lang="en-US" sz="1800" i="1" dirty="0">
                <a:solidFill>
                  <a:srgbClr val="0070C0"/>
                </a:solidFill>
              </a:rPr>
              <a:t> Biennial Shortleaf Pine Conference </a:t>
            </a:r>
            <a:endParaRPr lang="en-US" sz="1800" i="1" dirty="0" smtClean="0">
              <a:solidFill>
                <a:srgbClr val="0070C0"/>
              </a:solidFill>
            </a:endParaRPr>
          </a:p>
          <a:p>
            <a:r>
              <a:rPr lang="en-US" sz="1800" i="1" dirty="0" smtClean="0">
                <a:solidFill>
                  <a:srgbClr val="0070C0"/>
                </a:solidFill>
              </a:rPr>
              <a:t>22 September 2015</a:t>
            </a:r>
          </a:p>
          <a:p>
            <a:endParaRPr lang="en-US" sz="1800" dirty="0">
              <a:solidFill>
                <a:srgbClr val="0070C0"/>
              </a:solidFill>
            </a:endParaRPr>
          </a:p>
          <a:p>
            <a:r>
              <a:rPr lang="en-US" sz="1600" dirty="0" smtClean="0">
                <a:solidFill>
                  <a:srgbClr val="0070C0"/>
                </a:solidFill>
              </a:rPr>
              <a:t>Jane A. Fitzgerald,</a:t>
            </a:r>
          </a:p>
          <a:p>
            <a:r>
              <a:rPr lang="en-US" sz="1600" dirty="0" smtClean="0">
                <a:solidFill>
                  <a:srgbClr val="0070C0"/>
                </a:solidFill>
              </a:rPr>
              <a:t>Central Hardwoods Joint Venture Coordinator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5105400"/>
            <a:ext cx="4191000" cy="1413090"/>
          </a:xfrm>
          <a:prstGeom prst="rect">
            <a:avLst/>
          </a:prstGeom>
        </p:spPr>
      </p:pic>
    </p:spTree>
    <p:extLst>
      <p:ext uri="{BB962C8B-B14F-4D97-AF65-F5344CB8AC3E}">
        <p14:creationId xmlns:p14="http://schemas.microsoft.com/office/powerpoint/2010/main" val="194361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397"/>
            <a:ext cx="8534400" cy="6481823"/>
          </a:xfrm>
          <a:prstGeom prst="rect">
            <a:avLst/>
          </a:prstGeom>
        </p:spPr>
      </p:pic>
    </p:spTree>
    <p:extLst>
      <p:ext uri="{BB962C8B-B14F-4D97-AF65-F5344CB8AC3E}">
        <p14:creationId xmlns:p14="http://schemas.microsoft.com/office/powerpoint/2010/main" val="425921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sz="2400" b="1" dirty="0" smtClean="0">
                <a:solidFill>
                  <a:srgbClr val="7030A0"/>
                </a:solidFill>
              </a:rPr>
              <a:t>As a result of the great harvest, and later fire were suppression, the species and age composition of the forests are now very different than they were historically. </a:t>
            </a:r>
            <a:endParaRPr lang="en-US" sz="2400" b="1" dirty="0">
              <a:solidFill>
                <a:srgbClr val="7030A0"/>
              </a:solidFill>
            </a:endParaRPr>
          </a:p>
        </p:txBody>
      </p:sp>
      <p:sp>
        <p:nvSpPr>
          <p:cNvPr id="3" name="TextBox 2"/>
          <p:cNvSpPr txBox="1"/>
          <p:nvPr/>
        </p:nvSpPr>
        <p:spPr>
          <a:xfrm>
            <a:off x="457200" y="2362200"/>
            <a:ext cx="8229600" cy="3416320"/>
          </a:xfrm>
          <a:prstGeom prst="rect">
            <a:avLst/>
          </a:prstGeom>
          <a:noFill/>
        </p:spPr>
        <p:txBody>
          <a:bodyPr wrap="square" rtlCol="0">
            <a:spAutoFit/>
          </a:bodyPr>
          <a:lstStyle/>
          <a:p>
            <a:r>
              <a:rPr lang="en-US" sz="1600" i="1" dirty="0" smtClean="0">
                <a:solidFill>
                  <a:srgbClr val="0070C0"/>
                </a:solidFill>
              </a:rPr>
              <a:t>From: Regime </a:t>
            </a:r>
            <a:r>
              <a:rPr lang="en-US" sz="1600" i="1" dirty="0">
                <a:solidFill>
                  <a:srgbClr val="0070C0"/>
                </a:solidFill>
              </a:rPr>
              <a:t>Shifts and Weakened Environmental Gradients in Open Oak and Pine Ecosystems. Brice B. </a:t>
            </a:r>
            <a:r>
              <a:rPr lang="en-US" sz="1600" i="1" dirty="0" err="1">
                <a:solidFill>
                  <a:srgbClr val="0070C0"/>
                </a:solidFill>
              </a:rPr>
              <a:t>Hanberry</a:t>
            </a:r>
            <a:r>
              <a:rPr lang="en-US" sz="1600" i="1" dirty="0">
                <a:solidFill>
                  <a:srgbClr val="0070C0"/>
                </a:solidFill>
              </a:rPr>
              <a:t>, Dan C. Dey, Hong S. He; </a:t>
            </a:r>
            <a:r>
              <a:rPr lang="en-US" sz="1600" i="1" dirty="0" err="1">
                <a:solidFill>
                  <a:srgbClr val="0070C0"/>
                </a:solidFill>
              </a:rPr>
              <a:t>PLoS</a:t>
            </a:r>
            <a:r>
              <a:rPr lang="en-US" sz="1600" i="1" dirty="0">
                <a:solidFill>
                  <a:srgbClr val="0070C0"/>
                </a:solidFill>
              </a:rPr>
              <a:t> ONE 7(7): e41337. doi:10.1371/journal.pone.0041337</a:t>
            </a:r>
          </a:p>
          <a:p>
            <a:endParaRPr lang="en-US" dirty="0" smtClean="0">
              <a:solidFill>
                <a:srgbClr val="0070C0"/>
              </a:solidFill>
            </a:endParaRPr>
          </a:p>
          <a:p>
            <a:r>
              <a:rPr lang="en-US" dirty="0" smtClean="0">
                <a:solidFill>
                  <a:srgbClr val="0070C0"/>
                </a:solidFill>
              </a:rPr>
              <a:t>“A </a:t>
            </a:r>
            <a:r>
              <a:rPr lang="en-US" dirty="0">
                <a:solidFill>
                  <a:srgbClr val="0070C0"/>
                </a:solidFill>
              </a:rPr>
              <a:t>160% increase in the Current River Hills subsection was due to </a:t>
            </a:r>
            <a:r>
              <a:rPr lang="en-US" dirty="0" smtClean="0">
                <a:solidFill>
                  <a:srgbClr val="0070C0"/>
                </a:solidFill>
              </a:rPr>
              <a:t>replacement of </a:t>
            </a:r>
            <a:r>
              <a:rPr lang="en-US" dirty="0">
                <a:solidFill>
                  <a:srgbClr val="0070C0"/>
                </a:solidFill>
              </a:rPr>
              <a:t>shortleaf pine by black oak and scarlet oak followed initial logging </a:t>
            </a:r>
            <a:r>
              <a:rPr lang="en-US" dirty="0" smtClean="0">
                <a:solidFill>
                  <a:srgbClr val="0070C0"/>
                </a:solidFill>
              </a:rPr>
              <a:t>and</a:t>
            </a:r>
          </a:p>
          <a:p>
            <a:r>
              <a:rPr lang="en-US" dirty="0" smtClean="0">
                <a:solidFill>
                  <a:srgbClr val="0070C0"/>
                </a:solidFill>
              </a:rPr>
              <a:t>burning </a:t>
            </a:r>
            <a:r>
              <a:rPr lang="en-US" dirty="0">
                <a:solidFill>
                  <a:srgbClr val="0070C0"/>
                </a:solidFill>
              </a:rPr>
              <a:t>of the </a:t>
            </a:r>
            <a:r>
              <a:rPr lang="en-US" dirty="0" err="1" smtClean="0">
                <a:solidFill>
                  <a:srgbClr val="0070C0"/>
                </a:solidFill>
              </a:rPr>
              <a:t>pineries</a:t>
            </a:r>
            <a:r>
              <a:rPr lang="en-US" dirty="0" smtClean="0">
                <a:solidFill>
                  <a:srgbClr val="0070C0"/>
                </a:solidFill>
              </a:rPr>
              <a:t>.”</a:t>
            </a:r>
          </a:p>
          <a:p>
            <a:endParaRPr lang="en-US" dirty="0" smtClean="0">
              <a:solidFill>
                <a:srgbClr val="0070C0"/>
              </a:solidFill>
            </a:endParaRPr>
          </a:p>
          <a:p>
            <a:r>
              <a:rPr lang="en-US" dirty="0" smtClean="0">
                <a:solidFill>
                  <a:srgbClr val="0070C0"/>
                </a:solidFill>
              </a:rPr>
              <a:t>“Oaks </a:t>
            </a:r>
            <a:r>
              <a:rPr lang="en-US" dirty="0">
                <a:solidFill>
                  <a:srgbClr val="0070C0"/>
                </a:solidFill>
              </a:rPr>
              <a:t>were the dominant genus throughout the Ozark Highlands </a:t>
            </a:r>
            <a:r>
              <a:rPr lang="en-US" dirty="0" smtClean="0">
                <a:solidFill>
                  <a:srgbClr val="0070C0"/>
                </a:solidFill>
              </a:rPr>
              <a:t>and although </a:t>
            </a:r>
            <a:r>
              <a:rPr lang="en-US" dirty="0">
                <a:solidFill>
                  <a:srgbClr val="0070C0"/>
                </a:solidFill>
              </a:rPr>
              <a:t>they still are today, there has been a major reduction in </a:t>
            </a:r>
            <a:r>
              <a:rPr lang="en-US" dirty="0" smtClean="0">
                <a:solidFill>
                  <a:srgbClr val="0070C0"/>
                </a:solidFill>
              </a:rPr>
              <a:t>their dominance </a:t>
            </a:r>
            <a:r>
              <a:rPr lang="en-US" dirty="0">
                <a:solidFill>
                  <a:srgbClr val="0070C0"/>
                </a:solidFill>
              </a:rPr>
              <a:t>and distribution since the historical surveys, along with loss of open oak ecosystems</a:t>
            </a:r>
            <a:r>
              <a:rPr lang="en-US" dirty="0" smtClean="0">
                <a:solidFill>
                  <a:srgbClr val="0070C0"/>
                </a:solidFill>
              </a:rPr>
              <a:t>.”</a:t>
            </a:r>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3867291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38185"/>
            <a:ext cx="6365442"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634335"/>
            <a:ext cx="8686800" cy="830997"/>
          </a:xfrm>
          <a:prstGeom prst="rect">
            <a:avLst/>
          </a:prstGeom>
          <a:noFill/>
        </p:spPr>
        <p:txBody>
          <a:bodyPr wrap="square" rtlCol="0">
            <a:spAutoFit/>
          </a:bodyPr>
          <a:lstStyle/>
          <a:p>
            <a:r>
              <a:rPr lang="en-US" sz="1200" dirty="0"/>
              <a:t>Figure 3. Predicted probabilities for species distributions of two fire-dependent species. Panels are (a) historical distribution of shortleaf</a:t>
            </a:r>
          </a:p>
          <a:p>
            <a:r>
              <a:rPr lang="en-US" sz="1200" dirty="0"/>
              <a:t>pine, (b) current distribution of shortleaf pine, (c) historical distribution of white oak, and (d) current distribution of white oak</a:t>
            </a:r>
            <a:r>
              <a:rPr lang="en-US" sz="1200" dirty="0" smtClean="0"/>
              <a:t>.  In, Regime </a:t>
            </a:r>
            <a:r>
              <a:rPr lang="en-US" sz="1200" dirty="0"/>
              <a:t>Shifts and Weakened Environmental </a:t>
            </a:r>
            <a:r>
              <a:rPr lang="en-US" sz="1200" dirty="0" smtClean="0"/>
              <a:t>Gradients in </a:t>
            </a:r>
            <a:r>
              <a:rPr lang="en-US" sz="1200" dirty="0"/>
              <a:t>Open Oak and Pine </a:t>
            </a:r>
            <a:r>
              <a:rPr lang="en-US" sz="1200" dirty="0" smtClean="0"/>
              <a:t>Ecosystems. Brice </a:t>
            </a:r>
            <a:r>
              <a:rPr lang="en-US" sz="1200" dirty="0"/>
              <a:t>B. </a:t>
            </a:r>
            <a:r>
              <a:rPr lang="en-US" sz="1200" dirty="0" err="1" smtClean="0"/>
              <a:t>Hanberry</a:t>
            </a:r>
            <a:r>
              <a:rPr lang="en-US" sz="1200" dirty="0" smtClean="0"/>
              <a:t>, </a:t>
            </a:r>
            <a:r>
              <a:rPr lang="en-US" sz="1200" dirty="0"/>
              <a:t>Dan C. </a:t>
            </a:r>
            <a:r>
              <a:rPr lang="en-US" sz="1200" dirty="0" smtClean="0"/>
              <a:t>Dey, </a:t>
            </a:r>
            <a:r>
              <a:rPr lang="en-US" sz="1200" dirty="0"/>
              <a:t>Hong S. </a:t>
            </a:r>
            <a:r>
              <a:rPr lang="en-US" sz="1200" dirty="0" smtClean="0"/>
              <a:t>He; </a:t>
            </a:r>
            <a:r>
              <a:rPr lang="en-US" sz="1200" dirty="0" err="1"/>
              <a:t>PLoS</a:t>
            </a:r>
            <a:r>
              <a:rPr lang="en-US" sz="1200" dirty="0"/>
              <a:t> ONE 7(7): e41337</a:t>
            </a:r>
            <a:r>
              <a:rPr lang="en-US" sz="1200" dirty="0" smtClean="0"/>
              <a:t>. doi:10.1371/journal.pone.0041337</a:t>
            </a:r>
            <a:endParaRPr lang="en-US" sz="1200" dirty="0"/>
          </a:p>
        </p:txBody>
      </p:sp>
    </p:spTree>
    <p:extLst>
      <p:ext uri="{BB962C8B-B14F-4D97-AF65-F5344CB8AC3E}">
        <p14:creationId xmlns:p14="http://schemas.microsoft.com/office/powerpoint/2010/main" val="3537672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cstate="print"/>
          <a:srcRect/>
          <a:stretch>
            <a:fillRect/>
          </a:stretch>
        </p:blipFill>
        <p:spPr bwMode="auto">
          <a:xfrm>
            <a:off x="0" y="538163"/>
            <a:ext cx="9144000" cy="5781675"/>
          </a:xfrm>
          <a:prstGeom prst="rect">
            <a:avLst/>
          </a:prstGeom>
          <a:noFill/>
          <a:ln w="9525">
            <a:noFill/>
            <a:miter lim="800000"/>
            <a:headEnd/>
            <a:tailEnd/>
          </a:ln>
        </p:spPr>
      </p:pic>
      <p:pic>
        <p:nvPicPr>
          <p:cNvPr id="9219" name="Picture 2"/>
          <p:cNvPicPr>
            <a:picLocks noChangeAspect="1"/>
          </p:cNvPicPr>
          <p:nvPr/>
        </p:nvPicPr>
        <p:blipFill>
          <a:blip r:embed="rId4" cstate="print"/>
          <a:srcRect/>
          <a:stretch>
            <a:fillRect/>
          </a:stretch>
        </p:blipFill>
        <p:spPr bwMode="auto">
          <a:xfrm>
            <a:off x="0" y="207963"/>
            <a:ext cx="3406775" cy="215423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4547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dirty="0" smtClean="0">
                <a:solidFill>
                  <a:srgbClr val="FFFF00"/>
                </a:solidFill>
              </a:rPr>
              <a:t>How do we get it back?</a:t>
            </a:r>
          </a:p>
        </p:txBody>
      </p:sp>
      <p:pic>
        <p:nvPicPr>
          <p:cNvPr id="20483" name="Content Placeholder 3" descr="PK hawn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733800" y="1828800"/>
            <a:ext cx="5181600" cy="3886200"/>
          </a:xfrm>
        </p:spPr>
      </p:pic>
      <p:pic>
        <p:nvPicPr>
          <p:cNvPr id="20484" name="Content Placeholder 3" descr="small_Pine_1900.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2496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364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324" y="152400"/>
            <a:ext cx="6400800" cy="215817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569984"/>
            <a:ext cx="2778603" cy="385149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2729274"/>
            <a:ext cx="4572000" cy="3532909"/>
          </a:xfrm>
          <a:prstGeom prst="rect">
            <a:avLst/>
          </a:prstGeom>
        </p:spPr>
      </p:pic>
    </p:spTree>
    <p:extLst>
      <p:ext uri="{BB962C8B-B14F-4D97-AF65-F5344CB8AC3E}">
        <p14:creationId xmlns:p14="http://schemas.microsoft.com/office/powerpoint/2010/main" val="88957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685800" y="152400"/>
            <a:ext cx="7772400" cy="1600200"/>
          </a:xfrm>
        </p:spPr>
        <p:txBody>
          <a:bodyPr/>
          <a:lstStyle/>
          <a:p>
            <a:pPr eaLnBrk="1" hangingPunct="1"/>
            <a:r>
              <a:rPr lang="en-US" altLang="en-US" sz="3600" dirty="0" smtClean="0">
                <a:solidFill>
                  <a:srgbClr val="7030A0"/>
                </a:solidFill>
              </a:rPr>
              <a:t>The Central Hardwoods Joint Venture Management Board</a:t>
            </a:r>
          </a:p>
        </p:txBody>
      </p:sp>
      <p:sp>
        <p:nvSpPr>
          <p:cNvPr id="11267" name="Subtitle 2"/>
          <p:cNvSpPr>
            <a:spLocks noGrp="1"/>
          </p:cNvSpPr>
          <p:nvPr>
            <p:ph type="subTitle" idx="1"/>
          </p:nvPr>
        </p:nvSpPr>
        <p:spPr>
          <a:xfrm>
            <a:off x="457200" y="1828800"/>
            <a:ext cx="8229600" cy="4648200"/>
          </a:xfrm>
        </p:spPr>
        <p:txBody>
          <a:bodyPr/>
          <a:lstStyle/>
          <a:p>
            <a:pPr eaLnBrk="1" hangingPunct="1"/>
            <a:r>
              <a:rPr lang="en-US" altLang="en-US" sz="2000" dirty="0" smtClean="0">
                <a:solidFill>
                  <a:srgbClr val="0070C0"/>
                </a:solidFill>
              </a:rPr>
              <a:t>American Bird Conservancy </a:t>
            </a:r>
          </a:p>
          <a:p>
            <a:pPr eaLnBrk="1" hangingPunct="1"/>
            <a:r>
              <a:rPr lang="en-US" altLang="en-US" sz="2000" dirty="0" smtClean="0">
                <a:solidFill>
                  <a:srgbClr val="0070C0"/>
                </a:solidFill>
              </a:rPr>
              <a:t>Arkansas Game and Fish Commission </a:t>
            </a:r>
          </a:p>
          <a:p>
            <a:pPr eaLnBrk="1" hangingPunct="1"/>
            <a:r>
              <a:rPr lang="en-US" altLang="en-US" sz="2000" dirty="0" smtClean="0">
                <a:solidFill>
                  <a:srgbClr val="0070C0"/>
                </a:solidFill>
              </a:rPr>
              <a:t>Illinois Department of Natural Resources </a:t>
            </a:r>
          </a:p>
          <a:p>
            <a:pPr eaLnBrk="1" hangingPunct="1"/>
            <a:r>
              <a:rPr lang="en-US" altLang="en-US" sz="2000" dirty="0" smtClean="0">
                <a:solidFill>
                  <a:srgbClr val="0070C0"/>
                </a:solidFill>
              </a:rPr>
              <a:t>Kentucky Department of Fish and Wildlife Resources </a:t>
            </a:r>
          </a:p>
          <a:p>
            <a:pPr eaLnBrk="1" hangingPunct="1"/>
            <a:r>
              <a:rPr lang="en-US" altLang="en-US" sz="2000" dirty="0" smtClean="0">
                <a:solidFill>
                  <a:srgbClr val="0070C0"/>
                </a:solidFill>
              </a:rPr>
              <a:t>Missouri Department of Conservation </a:t>
            </a:r>
          </a:p>
          <a:p>
            <a:pPr eaLnBrk="1" hangingPunct="1"/>
            <a:r>
              <a:rPr lang="en-US" altLang="en-US" sz="2000" dirty="0" smtClean="0">
                <a:solidFill>
                  <a:srgbClr val="0070C0"/>
                </a:solidFill>
              </a:rPr>
              <a:t>National Wild Turkey Federation</a:t>
            </a:r>
          </a:p>
          <a:p>
            <a:pPr eaLnBrk="1" hangingPunct="1"/>
            <a:r>
              <a:rPr lang="en-US" altLang="en-US" sz="2000" dirty="0" smtClean="0">
                <a:solidFill>
                  <a:srgbClr val="0070C0"/>
                </a:solidFill>
              </a:rPr>
              <a:t>Northern Bobwhite Conservation Initiative </a:t>
            </a:r>
          </a:p>
          <a:p>
            <a:pPr eaLnBrk="1" hangingPunct="1"/>
            <a:r>
              <a:rPr lang="en-US" altLang="en-US" sz="2000" dirty="0" smtClean="0">
                <a:solidFill>
                  <a:srgbClr val="0070C0"/>
                </a:solidFill>
              </a:rPr>
              <a:t>Oklahoma Department of Wildlife Conservation </a:t>
            </a:r>
          </a:p>
          <a:p>
            <a:pPr eaLnBrk="1" hangingPunct="1"/>
            <a:r>
              <a:rPr lang="en-US" altLang="en-US" sz="2000" dirty="0" smtClean="0">
                <a:solidFill>
                  <a:srgbClr val="0070C0"/>
                </a:solidFill>
              </a:rPr>
              <a:t>Tennessee Wildlife Resources Agency </a:t>
            </a:r>
          </a:p>
          <a:p>
            <a:pPr eaLnBrk="1" hangingPunct="1"/>
            <a:r>
              <a:rPr lang="en-US" altLang="en-US" sz="2000" dirty="0" smtClean="0">
                <a:solidFill>
                  <a:srgbClr val="0070C0"/>
                </a:solidFill>
              </a:rPr>
              <a:t>U.S.D.A. Forest Service </a:t>
            </a:r>
          </a:p>
          <a:p>
            <a:pPr eaLnBrk="1" hangingPunct="1"/>
            <a:r>
              <a:rPr lang="en-US" altLang="en-US" sz="2000" dirty="0" smtClean="0">
                <a:solidFill>
                  <a:srgbClr val="0070C0"/>
                </a:solidFill>
              </a:rPr>
              <a:t>U.S. Fish and Wildlife Service </a:t>
            </a:r>
            <a:endParaRPr lang="en-US" altLang="en-US" sz="2400" dirty="0" smtClean="0">
              <a:solidFill>
                <a:srgbClr val="0070C0"/>
              </a:solidFill>
            </a:endParaRPr>
          </a:p>
          <a:p>
            <a:pPr algn="l" eaLnBrk="1" hangingPunct="1"/>
            <a:endParaRPr lang="en-US" altLang="en-US" sz="2400" dirty="0" smtClean="0">
              <a:solidFill>
                <a:srgbClr val="0070C0"/>
              </a:solidFill>
            </a:endParaRPr>
          </a:p>
        </p:txBody>
      </p:sp>
    </p:spTree>
    <p:extLst>
      <p:ext uri="{BB962C8B-B14F-4D97-AF65-F5344CB8AC3E}">
        <p14:creationId xmlns:p14="http://schemas.microsoft.com/office/powerpoint/2010/main" val="275475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44035" name="Object 4"/>
          <p:cNvGraphicFramePr>
            <a:graphicFrameLocks noChangeAspect="1"/>
          </p:cNvGraphicFramePr>
          <p:nvPr>
            <p:extLst>
              <p:ext uri="{D42A27DB-BD31-4B8C-83A1-F6EECF244321}">
                <p14:modId xmlns:p14="http://schemas.microsoft.com/office/powerpoint/2010/main" val="4150324806"/>
              </p:ext>
            </p:extLst>
          </p:nvPr>
        </p:nvGraphicFramePr>
        <p:xfrm>
          <a:off x="457200" y="1581102"/>
          <a:ext cx="5891129" cy="4273367"/>
        </p:xfrm>
        <a:graphic>
          <a:graphicData uri="http://schemas.openxmlformats.org/presentationml/2006/ole">
            <mc:AlternateContent xmlns:mc="http://schemas.openxmlformats.org/markup-compatibility/2006">
              <mc:Choice xmlns:v="urn:schemas-microsoft-com:vml" Requires="v">
                <p:oleObj spid="_x0000_s2117" name="Worksheet" r:id="rId4" imgW="4324361" imgH="3124042" progId="Excel.Sheet.8">
                  <p:embed/>
                </p:oleObj>
              </mc:Choice>
              <mc:Fallback>
                <p:oleObj name="Worksheet" r:id="rId4" imgW="4324361" imgH="3124042"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81102"/>
                        <a:ext cx="5891129" cy="42733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726" y="1644373"/>
            <a:ext cx="2102448" cy="41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1"/>
          <p:cNvSpPr txBox="1">
            <a:spLocks noChangeArrowheads="1"/>
          </p:cNvSpPr>
          <p:nvPr/>
        </p:nvSpPr>
        <p:spPr bwMode="auto">
          <a:xfrm>
            <a:off x="1182919" y="457200"/>
            <a:ext cx="650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rgbClr val="FFFF00"/>
                </a:solidFill>
              </a:rPr>
              <a:t>RCW Recovery </a:t>
            </a:r>
            <a:r>
              <a:rPr lang="en-US" sz="2800" dirty="0" smtClean="0">
                <a:solidFill>
                  <a:srgbClr val="FFFF00"/>
                </a:solidFill>
              </a:rPr>
              <a:t>Success on </a:t>
            </a:r>
            <a:r>
              <a:rPr lang="en-US" sz="2800" dirty="0">
                <a:solidFill>
                  <a:srgbClr val="FFFF00"/>
                </a:solidFill>
              </a:rPr>
              <a:t>the ONF</a:t>
            </a:r>
          </a:p>
        </p:txBody>
      </p:sp>
      <p:sp>
        <p:nvSpPr>
          <p:cNvPr id="2" name="Rectangle 1"/>
          <p:cNvSpPr/>
          <p:nvPr/>
        </p:nvSpPr>
        <p:spPr>
          <a:xfrm>
            <a:off x="3622759" y="6324600"/>
            <a:ext cx="2247731" cy="246221"/>
          </a:xfrm>
          <a:prstGeom prst="rect">
            <a:avLst/>
          </a:prstGeom>
        </p:spPr>
        <p:txBody>
          <a:bodyPr wrap="none">
            <a:spAutoFit/>
          </a:bodyPr>
          <a:lstStyle/>
          <a:p>
            <a:pPr eaLnBrk="1" hangingPunct="1"/>
            <a:r>
              <a:rPr lang="en-US" sz="1000" dirty="0" smtClean="0">
                <a:solidFill>
                  <a:srgbClr val="FFFF00"/>
                </a:solidFill>
              </a:rPr>
              <a:t>Shortleaf Pine-Bluestem Restoration</a:t>
            </a:r>
          </a:p>
        </p:txBody>
      </p:sp>
    </p:spTree>
    <p:extLst>
      <p:ext uri="{BB962C8B-B14F-4D97-AF65-F5344CB8AC3E}">
        <p14:creationId xmlns:p14="http://schemas.microsoft.com/office/powerpoint/2010/main" val="19887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Prairie Warbler - S. Siebert FWS.jpg"/>
          <p:cNvPicPr>
            <a:picLocks noChangeAspect="1"/>
          </p:cNvPicPr>
          <p:nvPr/>
        </p:nvPicPr>
        <p:blipFill>
          <a:blip r:embed="rId3" cstate="print"/>
          <a:srcRect/>
          <a:stretch>
            <a:fillRect/>
          </a:stretch>
        </p:blipFill>
        <p:spPr bwMode="auto">
          <a:xfrm>
            <a:off x="6145967" y="3810000"/>
            <a:ext cx="2880404" cy="2703236"/>
          </a:xfrm>
          <a:prstGeom prst="rect">
            <a:avLst/>
          </a:prstGeom>
          <a:noFill/>
          <a:ln w="9525">
            <a:noFill/>
            <a:miter lim="800000"/>
            <a:headEnd/>
            <a:tailEnd/>
          </a:ln>
        </p:spPr>
      </p:pic>
      <p:pic>
        <p:nvPicPr>
          <p:cNvPr id="4101" name="Picture 7" descr="Bobwhite - MDC.jpg"/>
          <p:cNvPicPr>
            <a:picLocks noChangeAspect="1"/>
          </p:cNvPicPr>
          <p:nvPr/>
        </p:nvPicPr>
        <p:blipFill>
          <a:blip r:embed="rId4" cstate="print"/>
          <a:srcRect/>
          <a:stretch>
            <a:fillRect/>
          </a:stretch>
        </p:blipFill>
        <p:spPr bwMode="auto">
          <a:xfrm>
            <a:off x="2901181" y="4053400"/>
            <a:ext cx="3102744" cy="2216436"/>
          </a:xfrm>
          <a:prstGeom prst="rect">
            <a:avLst/>
          </a:prstGeom>
          <a:noFill/>
          <a:ln w="9525">
            <a:noFill/>
            <a:miter lim="800000"/>
            <a:headEnd/>
            <a:tailEnd/>
          </a:ln>
        </p:spPr>
      </p:pic>
      <p:pic>
        <p:nvPicPr>
          <p:cNvPr id="4102" name="Picture 5" descr="Brown-headed Nuthatch - USDA Forest Service.jpg"/>
          <p:cNvPicPr>
            <a:picLocks noChangeAspect="1"/>
          </p:cNvPicPr>
          <p:nvPr/>
        </p:nvPicPr>
        <p:blipFill>
          <a:blip r:embed="rId5" cstate="print"/>
          <a:srcRect/>
          <a:stretch>
            <a:fillRect/>
          </a:stretch>
        </p:blipFill>
        <p:spPr bwMode="auto">
          <a:xfrm>
            <a:off x="2901181" y="1524000"/>
            <a:ext cx="3269203" cy="2133600"/>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282234"/>
            <a:ext cx="3048000" cy="217714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2784682"/>
            <a:ext cx="2612976" cy="3920444"/>
          </a:xfrm>
          <a:prstGeom prst="rect">
            <a:avLst/>
          </a:prstGeom>
        </p:spPr>
      </p:pic>
      <p:pic>
        <p:nvPicPr>
          <p:cNvPr id="4098" name="Content Placeholder 3" descr="Dick Baxter bachmans_fulton_co_ar.JPG"/>
          <p:cNvPicPr>
            <a:picLocks noGrp="1" noChangeAspect="1"/>
          </p:cNvPicPr>
          <p:nvPr>
            <p:ph idx="1"/>
          </p:nvPr>
        </p:nvPicPr>
        <p:blipFill>
          <a:blip r:embed="rId8" cstate="print"/>
          <a:srcRect/>
          <a:stretch>
            <a:fillRect/>
          </a:stretch>
        </p:blipFill>
        <p:spPr>
          <a:xfrm>
            <a:off x="6323312" y="256142"/>
            <a:ext cx="2525713" cy="3535363"/>
          </a:xfrm>
        </p:spPr>
      </p:pic>
    </p:spTree>
    <p:extLst>
      <p:ext uri="{BB962C8B-B14F-4D97-AF65-F5344CB8AC3E}">
        <p14:creationId xmlns:p14="http://schemas.microsoft.com/office/powerpoint/2010/main" val="3470298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2800" b="1" dirty="0" smtClean="0">
                <a:solidFill>
                  <a:srgbClr val="7030A0"/>
                </a:solidFill>
              </a:rPr>
              <a:t>Percent annual decline of grass-shrub and open woodland species in Central Hardwoods  1966-2013</a:t>
            </a:r>
            <a:endParaRPr lang="en-US" sz="2800" b="1" dirty="0">
              <a:solidFill>
                <a:srgbClr val="7030A0"/>
              </a:solidFill>
            </a:endParaRPr>
          </a:p>
        </p:txBody>
      </p:sp>
      <p:sp>
        <p:nvSpPr>
          <p:cNvPr id="4" name="Rectangle 3"/>
          <p:cNvSpPr/>
          <p:nvPr/>
        </p:nvSpPr>
        <p:spPr>
          <a:xfrm>
            <a:off x="1905000" y="1676400"/>
            <a:ext cx="5486400" cy="3785652"/>
          </a:xfrm>
          <a:prstGeom prst="rect">
            <a:avLst/>
          </a:prstGeom>
        </p:spPr>
        <p:txBody>
          <a:bodyPr wrap="square">
            <a:spAutoFit/>
          </a:bodyPr>
          <a:lstStyle/>
          <a:p>
            <a:pPr>
              <a:lnSpc>
                <a:spcPct val="150000"/>
              </a:lnSpc>
            </a:pPr>
            <a:r>
              <a:rPr lang="en-US" sz="2000" dirty="0" smtClean="0">
                <a:solidFill>
                  <a:srgbClr val="0070C0"/>
                </a:solidFill>
                <a:latin typeface="Arial" pitchFamily="34" charset="0"/>
                <a:cs typeface="Arial" pitchFamily="34" charset="0"/>
              </a:rPr>
              <a:t>Bachman’s sp.</a:t>
            </a:r>
            <a:r>
              <a:rPr lang="en-US" sz="2000" dirty="0">
                <a:solidFill>
                  <a:srgbClr val="0070C0"/>
                </a:solidFill>
                <a:latin typeface="Arial" pitchFamily="34" charset="0"/>
                <a:cs typeface="Arial" pitchFamily="34" charset="0"/>
              </a:rPr>
              <a:t>	</a:t>
            </a:r>
            <a:r>
              <a:rPr lang="en-US" sz="2000" dirty="0" smtClean="0">
                <a:solidFill>
                  <a:srgbClr val="0070C0"/>
                </a:solidFill>
                <a:latin typeface="Arial" pitchFamily="34" charset="0"/>
                <a:cs typeface="Arial" pitchFamily="34" charset="0"/>
              </a:rPr>
              <a:t>		-19.5</a:t>
            </a:r>
          </a:p>
          <a:p>
            <a:pPr>
              <a:lnSpc>
                <a:spcPct val="150000"/>
              </a:lnSpc>
            </a:pPr>
            <a:r>
              <a:rPr lang="en-US" sz="2000" dirty="0" err="1" smtClean="0">
                <a:solidFill>
                  <a:srgbClr val="0070C0"/>
                </a:solidFill>
                <a:latin typeface="Arial" pitchFamily="34" charset="0"/>
                <a:cs typeface="Arial" pitchFamily="34" charset="0"/>
              </a:rPr>
              <a:t>Bewick's</a:t>
            </a:r>
            <a:r>
              <a:rPr lang="en-US" sz="2000" dirty="0" smtClean="0">
                <a:solidFill>
                  <a:srgbClr val="0070C0"/>
                </a:solidFill>
                <a:latin typeface="Arial" pitchFamily="34" charset="0"/>
                <a:cs typeface="Arial" pitchFamily="34" charset="0"/>
              </a:rPr>
              <a:t> Wren			-4.9</a:t>
            </a:r>
          </a:p>
          <a:p>
            <a:pPr>
              <a:lnSpc>
                <a:spcPct val="150000"/>
              </a:lnSpc>
            </a:pPr>
            <a:r>
              <a:rPr lang="en-US" sz="2000" dirty="0" smtClean="0">
                <a:solidFill>
                  <a:srgbClr val="0070C0"/>
                </a:solidFill>
                <a:latin typeface="Arial" pitchFamily="34" charset="0"/>
                <a:cs typeface="Arial" pitchFamily="34" charset="0"/>
              </a:rPr>
              <a:t>Northern Bobwhite		-4.2</a:t>
            </a:r>
          </a:p>
          <a:p>
            <a:pPr>
              <a:lnSpc>
                <a:spcPct val="150000"/>
              </a:lnSpc>
            </a:pPr>
            <a:r>
              <a:rPr lang="en-US" sz="2000" dirty="0" smtClean="0">
                <a:solidFill>
                  <a:srgbClr val="0070C0"/>
                </a:solidFill>
                <a:latin typeface="Arial" pitchFamily="34" charset="0"/>
                <a:cs typeface="Arial" pitchFamily="34" charset="0"/>
              </a:rPr>
              <a:t>Red-headed Woodpecker</a:t>
            </a:r>
            <a:r>
              <a:rPr lang="en-US" sz="2000" dirty="0">
                <a:solidFill>
                  <a:srgbClr val="0070C0"/>
                </a:solidFill>
                <a:latin typeface="Arial" pitchFamily="34" charset="0"/>
                <a:cs typeface="Arial" pitchFamily="34" charset="0"/>
              </a:rPr>
              <a:t>	</a:t>
            </a:r>
            <a:r>
              <a:rPr lang="en-US" sz="2000" dirty="0" smtClean="0">
                <a:solidFill>
                  <a:srgbClr val="0070C0"/>
                </a:solidFill>
                <a:latin typeface="Arial" pitchFamily="34" charset="0"/>
                <a:cs typeface="Arial" pitchFamily="34" charset="0"/>
              </a:rPr>
              <a:t>-2.3	</a:t>
            </a:r>
          </a:p>
          <a:p>
            <a:pPr>
              <a:lnSpc>
                <a:spcPct val="150000"/>
              </a:lnSpc>
            </a:pPr>
            <a:r>
              <a:rPr lang="en-US" sz="2000" dirty="0">
                <a:solidFill>
                  <a:srgbClr val="0070C0"/>
                </a:solidFill>
                <a:latin typeface="Arial" pitchFamily="34" charset="0"/>
                <a:cs typeface="Arial" pitchFamily="34" charset="0"/>
              </a:rPr>
              <a:t>Prairie </a:t>
            </a:r>
            <a:r>
              <a:rPr lang="en-US" sz="2000" dirty="0" smtClean="0">
                <a:solidFill>
                  <a:srgbClr val="0070C0"/>
                </a:solidFill>
                <a:latin typeface="Arial" pitchFamily="34" charset="0"/>
                <a:cs typeface="Arial" pitchFamily="34" charset="0"/>
              </a:rPr>
              <a:t>Warbler			-2.2</a:t>
            </a:r>
          </a:p>
          <a:p>
            <a:pPr>
              <a:lnSpc>
                <a:spcPct val="150000"/>
              </a:lnSpc>
            </a:pPr>
            <a:r>
              <a:rPr lang="en-US" sz="2000" dirty="0">
                <a:solidFill>
                  <a:srgbClr val="0070C0"/>
                </a:solidFill>
                <a:latin typeface="Arial" pitchFamily="34" charset="0"/>
                <a:cs typeface="Arial" pitchFamily="34" charset="0"/>
              </a:rPr>
              <a:t>Field Sparrow	</a:t>
            </a:r>
            <a:r>
              <a:rPr lang="en-US" sz="2000" dirty="0" smtClean="0">
                <a:solidFill>
                  <a:srgbClr val="0070C0"/>
                </a:solidFill>
                <a:latin typeface="Arial" pitchFamily="34" charset="0"/>
                <a:cs typeface="Arial" pitchFamily="34" charset="0"/>
              </a:rPr>
              <a:t>		-</a:t>
            </a:r>
            <a:r>
              <a:rPr lang="en-US" sz="2000" dirty="0">
                <a:solidFill>
                  <a:srgbClr val="0070C0"/>
                </a:solidFill>
                <a:latin typeface="Arial" pitchFamily="34" charset="0"/>
                <a:cs typeface="Arial" pitchFamily="34" charset="0"/>
              </a:rPr>
              <a:t>2.1</a:t>
            </a:r>
          </a:p>
          <a:p>
            <a:pPr>
              <a:lnSpc>
                <a:spcPct val="150000"/>
              </a:lnSpc>
            </a:pPr>
            <a:r>
              <a:rPr lang="en-US" sz="2000" dirty="0">
                <a:solidFill>
                  <a:srgbClr val="0070C0"/>
                </a:solidFill>
                <a:latin typeface="Arial" pitchFamily="34" charset="0"/>
                <a:cs typeface="Arial" pitchFamily="34" charset="0"/>
              </a:rPr>
              <a:t>Yellow-breasted Chat	</a:t>
            </a:r>
            <a:r>
              <a:rPr lang="en-US" sz="2000" dirty="0" smtClean="0">
                <a:solidFill>
                  <a:srgbClr val="0070C0"/>
                </a:solidFill>
                <a:latin typeface="Arial" pitchFamily="34" charset="0"/>
                <a:cs typeface="Arial" pitchFamily="34" charset="0"/>
              </a:rPr>
              <a:t>	-</a:t>
            </a:r>
            <a:r>
              <a:rPr lang="en-US" sz="2000" dirty="0">
                <a:solidFill>
                  <a:srgbClr val="0070C0"/>
                </a:solidFill>
                <a:latin typeface="Arial" pitchFamily="34" charset="0"/>
                <a:cs typeface="Arial" pitchFamily="34" charset="0"/>
              </a:rPr>
              <a:t>1.6</a:t>
            </a:r>
          </a:p>
          <a:p>
            <a:pPr>
              <a:lnSpc>
                <a:spcPct val="150000"/>
              </a:lnSpc>
            </a:pPr>
            <a:r>
              <a:rPr lang="en-US" sz="2000" dirty="0">
                <a:solidFill>
                  <a:srgbClr val="0070C0"/>
                </a:solidFill>
                <a:latin typeface="Arial" pitchFamily="34" charset="0"/>
                <a:cs typeface="Arial" pitchFamily="34" charset="0"/>
              </a:rPr>
              <a:t>Eastern Towhee		</a:t>
            </a:r>
            <a:r>
              <a:rPr lang="en-US" sz="2000" dirty="0" smtClean="0">
                <a:solidFill>
                  <a:srgbClr val="0070C0"/>
                </a:solidFill>
                <a:latin typeface="Arial" pitchFamily="34" charset="0"/>
                <a:cs typeface="Arial" pitchFamily="34" charset="0"/>
              </a:rPr>
              <a:t>	-1.4</a:t>
            </a:r>
            <a:endParaRPr lang="en-US" sz="20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620045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The “Interior Highlands”</a:t>
            </a:r>
            <a:endParaRPr lang="en-US" b="1" dirty="0">
              <a:solidFill>
                <a:srgbClr val="7030A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05400" y="1538389"/>
            <a:ext cx="3577281" cy="4633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4000"/>
            <a:ext cx="4557898" cy="4648200"/>
          </a:xfrm>
          <a:prstGeom prst="rect">
            <a:avLst/>
          </a:prstGeom>
        </p:spPr>
      </p:pic>
    </p:spTree>
    <p:extLst>
      <p:ext uri="{BB962C8B-B14F-4D97-AF65-F5344CB8AC3E}">
        <p14:creationId xmlns:p14="http://schemas.microsoft.com/office/powerpoint/2010/main" val="2285347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7030A0"/>
                </a:solidFill>
              </a:rPr>
              <a:t>Example: 2% annual decline</a:t>
            </a:r>
            <a:endParaRPr lang="en-US" dirty="0">
              <a:solidFill>
                <a:srgbClr val="7030A0"/>
              </a:solidFill>
            </a:endParaRPr>
          </a:p>
        </p:txBody>
      </p:sp>
      <p:pic>
        <p:nvPicPr>
          <p:cNvPr id="39938" name="Picture 2"/>
          <p:cNvPicPr>
            <a:picLocks noChangeAspect="1" noChangeArrowheads="1"/>
          </p:cNvPicPr>
          <p:nvPr/>
        </p:nvPicPr>
        <p:blipFill>
          <a:blip r:embed="rId2" cstate="print"/>
          <a:srcRect/>
          <a:stretch>
            <a:fillRect/>
          </a:stretch>
        </p:blipFill>
        <p:spPr bwMode="auto">
          <a:xfrm>
            <a:off x="1219200" y="1524000"/>
            <a:ext cx="6823371" cy="3938587"/>
          </a:xfrm>
          <a:prstGeom prst="rect">
            <a:avLst/>
          </a:prstGeom>
          <a:noFill/>
          <a:ln w="9525">
            <a:noFill/>
            <a:miter lim="800000"/>
            <a:headEnd/>
            <a:tailEnd/>
          </a:ln>
          <a:effectLst/>
        </p:spPr>
      </p:pic>
    </p:spTree>
    <p:extLst>
      <p:ext uri="{BB962C8B-B14F-4D97-AF65-F5344CB8AC3E}">
        <p14:creationId xmlns:p14="http://schemas.microsoft.com/office/powerpoint/2010/main" val="2915875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solidFill>
                  <a:srgbClr val="7030A0"/>
                </a:solidFill>
              </a:rPr>
              <a:t>“Grass-</a:t>
            </a:r>
            <a:r>
              <a:rPr lang="en-US" sz="2400" b="1" dirty="0" err="1" smtClean="0">
                <a:solidFill>
                  <a:srgbClr val="7030A0"/>
                </a:solidFill>
              </a:rPr>
              <a:t>shrubland</a:t>
            </a:r>
            <a:r>
              <a:rPr lang="en-US" sz="2400" b="1" dirty="0" smtClean="0">
                <a:solidFill>
                  <a:srgbClr val="7030A0"/>
                </a:solidFill>
              </a:rPr>
              <a:t>” </a:t>
            </a:r>
            <a:r>
              <a:rPr lang="en-US" sz="2400" b="1" dirty="0">
                <a:solidFill>
                  <a:srgbClr val="7030A0"/>
                </a:solidFill>
              </a:rPr>
              <a:t>Breeding </a:t>
            </a:r>
            <a:r>
              <a:rPr lang="en-US" sz="2400" b="1" dirty="0" smtClean="0">
                <a:solidFill>
                  <a:srgbClr val="7030A0"/>
                </a:solidFill>
              </a:rPr>
              <a:t>Bird Species </a:t>
            </a:r>
            <a:r>
              <a:rPr lang="en-US" sz="2400" b="1" dirty="0">
                <a:solidFill>
                  <a:srgbClr val="7030A0"/>
                </a:solidFill>
              </a:rPr>
              <a:t>Designated by Partners in Flight as </a:t>
            </a:r>
            <a:r>
              <a:rPr lang="en-US" sz="2400" b="1" dirty="0" smtClean="0">
                <a:solidFill>
                  <a:srgbClr val="7030A0"/>
                </a:solidFill>
              </a:rPr>
              <a:t>in </a:t>
            </a:r>
            <a:r>
              <a:rPr lang="en-US" sz="2400" b="1" dirty="0">
                <a:solidFill>
                  <a:srgbClr val="7030A0"/>
                </a:solidFill>
              </a:rPr>
              <a:t>N</a:t>
            </a:r>
            <a:r>
              <a:rPr lang="en-US" sz="2400" b="1" dirty="0" smtClean="0">
                <a:solidFill>
                  <a:srgbClr val="7030A0"/>
                </a:solidFill>
              </a:rPr>
              <a:t>eed </a:t>
            </a:r>
            <a:r>
              <a:rPr lang="en-US" sz="2400" b="1" dirty="0">
                <a:solidFill>
                  <a:srgbClr val="7030A0"/>
                </a:solidFill>
              </a:rPr>
              <a:t>of Management Attention in </a:t>
            </a:r>
            <a:r>
              <a:rPr lang="en-US" sz="2400" b="1" dirty="0" smtClean="0">
                <a:solidFill>
                  <a:srgbClr val="7030A0"/>
                </a:solidFill>
              </a:rPr>
              <a:t>the</a:t>
            </a:r>
            <a:br>
              <a:rPr lang="en-US" sz="2400" b="1" dirty="0" smtClean="0">
                <a:solidFill>
                  <a:srgbClr val="7030A0"/>
                </a:solidFill>
              </a:rPr>
            </a:br>
            <a:r>
              <a:rPr lang="en-US" sz="2400" b="1" dirty="0" smtClean="0">
                <a:solidFill>
                  <a:srgbClr val="7030A0"/>
                </a:solidFill>
              </a:rPr>
              <a:t>Central </a:t>
            </a:r>
            <a:r>
              <a:rPr lang="en-US" sz="2400" b="1" dirty="0">
                <a:solidFill>
                  <a:srgbClr val="7030A0"/>
                </a:solidFill>
              </a:rPr>
              <a:t>Hardwoods Bird Conservation </a:t>
            </a:r>
            <a:r>
              <a:rPr lang="en-US" sz="2400" b="1" dirty="0" smtClean="0">
                <a:solidFill>
                  <a:srgbClr val="7030A0"/>
                </a:solidFill>
              </a:rPr>
              <a:t>Region</a:t>
            </a:r>
            <a:endParaRPr lang="en-US" sz="2400" dirty="0">
              <a:solidFill>
                <a:srgbClr val="7030A0"/>
              </a:solidFill>
            </a:endParaRPr>
          </a:p>
        </p:txBody>
      </p:sp>
      <p:sp>
        <p:nvSpPr>
          <p:cNvPr id="5" name="Content Placeholder 4"/>
          <p:cNvSpPr>
            <a:spLocks noGrp="1"/>
          </p:cNvSpPr>
          <p:nvPr>
            <p:ph sz="half" idx="2"/>
          </p:nvPr>
        </p:nvSpPr>
        <p:spPr>
          <a:xfrm>
            <a:off x="457200" y="2057400"/>
            <a:ext cx="4040188" cy="4221163"/>
          </a:xfrm>
        </p:spPr>
        <p:txBody>
          <a:bodyPr>
            <a:normAutofit/>
          </a:bodyPr>
          <a:lstStyle/>
          <a:p>
            <a:pPr marL="0" indent="0" algn="ctr">
              <a:buNone/>
            </a:pPr>
            <a:r>
              <a:rPr lang="en-US" sz="2000" i="1" u="sng" dirty="0" smtClean="0">
                <a:solidFill>
                  <a:srgbClr val="0070C0"/>
                </a:solidFill>
              </a:rPr>
              <a:t>Increase 100%</a:t>
            </a:r>
          </a:p>
          <a:p>
            <a:pPr marL="0" indent="0" algn="ctr">
              <a:buNone/>
            </a:pPr>
            <a:r>
              <a:rPr lang="en-US" sz="2000" dirty="0" smtClean="0">
                <a:solidFill>
                  <a:srgbClr val="0070C0"/>
                </a:solidFill>
              </a:rPr>
              <a:t>Red-headed </a:t>
            </a:r>
            <a:r>
              <a:rPr lang="en-US" sz="2000" dirty="0">
                <a:solidFill>
                  <a:srgbClr val="0070C0"/>
                </a:solidFill>
              </a:rPr>
              <a:t>Woodpecker </a:t>
            </a:r>
          </a:p>
          <a:p>
            <a:pPr marL="0" indent="0" algn="ctr">
              <a:buNone/>
            </a:pPr>
            <a:r>
              <a:rPr lang="en-US" sz="2000" dirty="0">
                <a:solidFill>
                  <a:srgbClr val="0070C0"/>
                </a:solidFill>
              </a:rPr>
              <a:t>Eastern Wood-Pewee </a:t>
            </a:r>
          </a:p>
          <a:p>
            <a:pPr marL="0" indent="0" algn="ctr">
              <a:buNone/>
            </a:pPr>
            <a:r>
              <a:rPr lang="en-US" sz="2000" dirty="0">
                <a:solidFill>
                  <a:srgbClr val="0070C0"/>
                </a:solidFill>
              </a:rPr>
              <a:t>Eastern Kingbird </a:t>
            </a:r>
          </a:p>
          <a:p>
            <a:pPr marL="0" indent="0" algn="ctr">
              <a:buNone/>
            </a:pPr>
            <a:r>
              <a:rPr lang="en-US" sz="2000" dirty="0" smtClean="0">
                <a:solidFill>
                  <a:srgbClr val="0070C0"/>
                </a:solidFill>
              </a:rPr>
              <a:t>Blue-winged </a:t>
            </a:r>
            <a:r>
              <a:rPr lang="en-US" sz="2000" dirty="0">
                <a:solidFill>
                  <a:srgbClr val="0070C0"/>
                </a:solidFill>
              </a:rPr>
              <a:t>Warbler </a:t>
            </a:r>
          </a:p>
          <a:p>
            <a:pPr marL="0" indent="0" algn="ctr">
              <a:buNone/>
            </a:pPr>
            <a:r>
              <a:rPr lang="en-US" sz="2000" dirty="0">
                <a:solidFill>
                  <a:srgbClr val="0070C0"/>
                </a:solidFill>
              </a:rPr>
              <a:t>Prairie </a:t>
            </a:r>
            <a:r>
              <a:rPr lang="en-US" sz="2000" dirty="0" smtClean="0">
                <a:solidFill>
                  <a:srgbClr val="0070C0"/>
                </a:solidFill>
              </a:rPr>
              <a:t>Warbler</a:t>
            </a:r>
          </a:p>
          <a:p>
            <a:pPr marL="0" indent="0" algn="ctr">
              <a:buNone/>
            </a:pPr>
            <a:r>
              <a:rPr lang="en-US" sz="2000" dirty="0">
                <a:solidFill>
                  <a:srgbClr val="0070C0"/>
                </a:solidFill>
              </a:rPr>
              <a:t>Field Sparrow </a:t>
            </a:r>
          </a:p>
          <a:p>
            <a:pPr marL="0" indent="0" algn="ctr">
              <a:buNone/>
            </a:pPr>
            <a:r>
              <a:rPr lang="en-US" sz="2000" dirty="0">
                <a:solidFill>
                  <a:srgbClr val="0070C0"/>
                </a:solidFill>
              </a:rPr>
              <a:t>Bachman’s Sparrow</a:t>
            </a:r>
          </a:p>
          <a:p>
            <a:endParaRPr lang="en-US" dirty="0" smtClean="0"/>
          </a:p>
        </p:txBody>
      </p:sp>
      <p:sp>
        <p:nvSpPr>
          <p:cNvPr id="7" name="Content Placeholder 6"/>
          <p:cNvSpPr>
            <a:spLocks noGrp="1"/>
          </p:cNvSpPr>
          <p:nvPr>
            <p:ph sz="quarter" idx="4"/>
          </p:nvPr>
        </p:nvSpPr>
        <p:spPr>
          <a:xfrm>
            <a:off x="4645025" y="2057400"/>
            <a:ext cx="4041775" cy="4221163"/>
          </a:xfrm>
        </p:spPr>
        <p:txBody>
          <a:bodyPr>
            <a:normAutofit/>
          </a:bodyPr>
          <a:lstStyle/>
          <a:p>
            <a:pPr marL="0" indent="0" algn="ctr">
              <a:buNone/>
            </a:pPr>
            <a:r>
              <a:rPr lang="en-US" sz="2000" i="1" u="sng" dirty="0" smtClean="0">
                <a:solidFill>
                  <a:srgbClr val="0070C0"/>
                </a:solidFill>
              </a:rPr>
              <a:t>Increase 50%</a:t>
            </a:r>
          </a:p>
          <a:p>
            <a:pPr marL="0" indent="0" algn="ctr">
              <a:buNone/>
            </a:pPr>
            <a:r>
              <a:rPr lang="en-US" sz="2000" dirty="0" smtClean="0">
                <a:solidFill>
                  <a:srgbClr val="0070C0"/>
                </a:solidFill>
              </a:rPr>
              <a:t>Brown </a:t>
            </a:r>
            <a:r>
              <a:rPr lang="en-US" sz="2000" dirty="0">
                <a:solidFill>
                  <a:srgbClr val="0070C0"/>
                </a:solidFill>
              </a:rPr>
              <a:t>Thrasher </a:t>
            </a:r>
            <a:endParaRPr lang="en-US" sz="2000" dirty="0" smtClean="0">
              <a:solidFill>
                <a:srgbClr val="0070C0"/>
              </a:solidFill>
            </a:endParaRPr>
          </a:p>
          <a:p>
            <a:pPr marL="0" indent="0" algn="ctr">
              <a:buNone/>
            </a:pPr>
            <a:endParaRPr lang="en-US" sz="2000" dirty="0">
              <a:solidFill>
                <a:srgbClr val="0070C0"/>
              </a:solidFill>
            </a:endParaRPr>
          </a:p>
          <a:p>
            <a:pPr marL="0" indent="0" algn="ctr">
              <a:buNone/>
            </a:pPr>
            <a:r>
              <a:rPr lang="en-US" sz="2000" i="1" u="sng" dirty="0" smtClean="0">
                <a:solidFill>
                  <a:srgbClr val="0070C0"/>
                </a:solidFill>
              </a:rPr>
              <a:t>Maintain or Increase</a:t>
            </a:r>
            <a:endParaRPr lang="en-US" sz="2000" dirty="0">
              <a:solidFill>
                <a:srgbClr val="0070C0"/>
              </a:solidFill>
            </a:endParaRPr>
          </a:p>
          <a:p>
            <a:pPr marL="0" indent="0" algn="ctr">
              <a:buNone/>
            </a:pPr>
            <a:r>
              <a:rPr lang="en-US" sz="2000" dirty="0" smtClean="0">
                <a:solidFill>
                  <a:srgbClr val="0070C0"/>
                </a:solidFill>
              </a:rPr>
              <a:t>Yellow-breasted </a:t>
            </a:r>
            <a:r>
              <a:rPr lang="en-US" sz="2000" dirty="0">
                <a:solidFill>
                  <a:srgbClr val="0070C0"/>
                </a:solidFill>
              </a:rPr>
              <a:t>Chat </a:t>
            </a:r>
          </a:p>
          <a:p>
            <a:pPr marL="0" indent="0" algn="ctr">
              <a:buNone/>
            </a:pPr>
            <a:r>
              <a:rPr lang="en-US" sz="2000" dirty="0" smtClean="0">
                <a:solidFill>
                  <a:srgbClr val="0070C0"/>
                </a:solidFill>
              </a:rPr>
              <a:t>White-eyed </a:t>
            </a:r>
            <a:r>
              <a:rPr lang="en-US" sz="2000" dirty="0">
                <a:solidFill>
                  <a:srgbClr val="0070C0"/>
                </a:solidFill>
              </a:rPr>
              <a:t>Vireo </a:t>
            </a:r>
            <a:endParaRPr lang="en-US" sz="2000" dirty="0" smtClean="0">
              <a:solidFill>
                <a:srgbClr val="0070C0"/>
              </a:solidFill>
            </a:endParaRPr>
          </a:p>
          <a:p>
            <a:pPr algn="ctr"/>
            <a:endParaRPr lang="en-US" sz="2000" dirty="0" smtClean="0">
              <a:solidFill>
                <a:srgbClr val="0070C0"/>
              </a:solidFill>
            </a:endParaRPr>
          </a:p>
          <a:p>
            <a:pPr marL="0" indent="0" algn="ctr">
              <a:buNone/>
            </a:pPr>
            <a:r>
              <a:rPr lang="en-US" sz="2000" i="1" u="sng" dirty="0" smtClean="0">
                <a:solidFill>
                  <a:srgbClr val="0070C0"/>
                </a:solidFill>
              </a:rPr>
              <a:t>Add 141,000 – 410,000 coveys</a:t>
            </a:r>
            <a:endParaRPr lang="en-US" sz="2000" i="1" u="sng" dirty="0">
              <a:solidFill>
                <a:srgbClr val="0070C0"/>
              </a:solidFill>
            </a:endParaRPr>
          </a:p>
          <a:p>
            <a:pPr marL="0" indent="0" algn="ctr">
              <a:buNone/>
            </a:pPr>
            <a:r>
              <a:rPr lang="en-US" sz="2000" dirty="0">
                <a:solidFill>
                  <a:srgbClr val="0070C0"/>
                </a:solidFill>
              </a:rPr>
              <a:t>Northern Bobwhite  </a:t>
            </a:r>
          </a:p>
          <a:p>
            <a:endParaRPr lang="en-US" dirty="0"/>
          </a:p>
        </p:txBody>
      </p:sp>
    </p:spTree>
    <p:extLst>
      <p:ext uri="{BB962C8B-B14F-4D97-AF65-F5344CB8AC3E}">
        <p14:creationId xmlns:p14="http://schemas.microsoft.com/office/powerpoint/2010/main" val="343341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190500"/>
            <a:ext cx="8382000" cy="6477000"/>
          </a:xfrm>
          <a:prstGeom prst="rect">
            <a:avLst/>
          </a:prstGeom>
        </p:spPr>
      </p:pic>
    </p:spTree>
    <p:extLst>
      <p:ext uri="{BB962C8B-B14F-4D97-AF65-F5344CB8AC3E}">
        <p14:creationId xmlns:p14="http://schemas.microsoft.com/office/powerpoint/2010/main" val="284339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265238"/>
          </a:xfrm>
        </p:spPr>
        <p:txBody>
          <a:bodyPr rtlCol="0">
            <a:normAutofit/>
          </a:bodyPr>
          <a:lstStyle/>
          <a:p>
            <a:pPr eaLnBrk="1" fontAlgn="auto" hangingPunct="1">
              <a:spcAft>
                <a:spcPts val="0"/>
              </a:spcAft>
              <a:defRPr/>
            </a:pPr>
            <a:r>
              <a:rPr lang="en-US" sz="3200" dirty="0" smtClean="0">
                <a:solidFill>
                  <a:srgbClr val="7030A0"/>
                </a:solidFill>
              </a:rPr>
              <a:t>Interior Highlands Shortleaf Pine</a:t>
            </a:r>
            <a:br>
              <a:rPr lang="en-US" sz="3200" dirty="0" smtClean="0">
                <a:solidFill>
                  <a:srgbClr val="7030A0"/>
                </a:solidFill>
              </a:rPr>
            </a:br>
            <a:r>
              <a:rPr lang="en-US" sz="3200" dirty="0" smtClean="0">
                <a:solidFill>
                  <a:srgbClr val="7030A0"/>
                </a:solidFill>
              </a:rPr>
              <a:t>Restoration Initiative Participants </a:t>
            </a:r>
          </a:p>
        </p:txBody>
      </p:sp>
      <p:sp>
        <p:nvSpPr>
          <p:cNvPr id="7171" name="Content Placeholder 4"/>
          <p:cNvSpPr>
            <a:spLocks noGrp="1"/>
          </p:cNvSpPr>
          <p:nvPr>
            <p:ph sz="half" idx="1"/>
          </p:nvPr>
        </p:nvSpPr>
        <p:spPr>
          <a:xfrm>
            <a:off x="457200" y="1828800"/>
            <a:ext cx="4038600" cy="4297363"/>
          </a:xfrm>
        </p:spPr>
        <p:txBody>
          <a:bodyPr/>
          <a:lstStyle/>
          <a:p>
            <a:pPr eaLnBrk="1" hangingPunct="1"/>
            <a:r>
              <a:rPr lang="en-US" sz="1800" dirty="0" smtClean="0">
                <a:solidFill>
                  <a:srgbClr val="0070C0"/>
                </a:solidFill>
              </a:rPr>
              <a:t>American Bird Conservancy</a:t>
            </a:r>
          </a:p>
          <a:p>
            <a:pPr eaLnBrk="1" hangingPunct="1"/>
            <a:r>
              <a:rPr lang="en-US" sz="1800" dirty="0" smtClean="0">
                <a:solidFill>
                  <a:srgbClr val="0070C0"/>
                </a:solidFill>
              </a:rPr>
              <a:t>Arkansas Game and Fish </a:t>
            </a:r>
          </a:p>
          <a:p>
            <a:pPr eaLnBrk="1" hangingPunct="1"/>
            <a:r>
              <a:rPr lang="en-US" sz="1800" dirty="0" smtClean="0">
                <a:solidFill>
                  <a:srgbClr val="0070C0"/>
                </a:solidFill>
              </a:rPr>
              <a:t>Arkansas Natural Heritage Commission </a:t>
            </a:r>
          </a:p>
          <a:p>
            <a:pPr eaLnBrk="1" hangingPunct="1"/>
            <a:r>
              <a:rPr lang="en-US" sz="1800" dirty="0" smtClean="0">
                <a:solidFill>
                  <a:srgbClr val="0070C0"/>
                </a:solidFill>
              </a:rPr>
              <a:t>Central Hardwoods Joint Venture</a:t>
            </a:r>
          </a:p>
          <a:p>
            <a:pPr eaLnBrk="1" hangingPunct="1"/>
            <a:r>
              <a:rPr lang="en-US" sz="1800" dirty="0" smtClean="0">
                <a:solidFill>
                  <a:srgbClr val="0070C0"/>
                </a:solidFill>
              </a:rPr>
              <a:t>L-A-D Foundation</a:t>
            </a:r>
          </a:p>
          <a:p>
            <a:pPr eaLnBrk="1" hangingPunct="1"/>
            <a:r>
              <a:rPr lang="en-US" sz="1800" dirty="0" smtClean="0">
                <a:solidFill>
                  <a:srgbClr val="0070C0"/>
                </a:solidFill>
              </a:rPr>
              <a:t>Longleaf Alliance </a:t>
            </a:r>
          </a:p>
          <a:p>
            <a:pPr eaLnBrk="1" hangingPunct="1"/>
            <a:r>
              <a:rPr lang="en-US" sz="1800" dirty="0" smtClean="0">
                <a:solidFill>
                  <a:srgbClr val="0070C0"/>
                </a:solidFill>
              </a:rPr>
              <a:t>Lower Mississippi Valley Joint Venture</a:t>
            </a:r>
          </a:p>
          <a:p>
            <a:pPr eaLnBrk="1" hangingPunct="1"/>
            <a:r>
              <a:rPr lang="en-US" sz="1800" dirty="0" smtClean="0">
                <a:solidFill>
                  <a:srgbClr val="0070C0"/>
                </a:solidFill>
              </a:rPr>
              <a:t>Mark Twain National Forest </a:t>
            </a:r>
          </a:p>
          <a:p>
            <a:pPr eaLnBrk="1" hangingPunct="1"/>
            <a:r>
              <a:rPr lang="en-US" sz="1800" dirty="0" smtClean="0">
                <a:solidFill>
                  <a:srgbClr val="0070C0"/>
                </a:solidFill>
              </a:rPr>
              <a:t>Missouri Department of Conservation </a:t>
            </a:r>
          </a:p>
          <a:p>
            <a:pPr eaLnBrk="1" hangingPunct="1"/>
            <a:r>
              <a:rPr lang="en-US" sz="1800" dirty="0" smtClean="0">
                <a:solidFill>
                  <a:srgbClr val="0070C0"/>
                </a:solidFill>
              </a:rPr>
              <a:t>Missouri Department of Natural Resources </a:t>
            </a:r>
          </a:p>
        </p:txBody>
      </p:sp>
      <p:sp>
        <p:nvSpPr>
          <p:cNvPr id="7172" name="Content Placeholder 5"/>
          <p:cNvSpPr>
            <a:spLocks noGrp="1"/>
          </p:cNvSpPr>
          <p:nvPr>
            <p:ph sz="half" idx="2"/>
          </p:nvPr>
        </p:nvSpPr>
        <p:spPr>
          <a:xfrm>
            <a:off x="4648200" y="1828800"/>
            <a:ext cx="4191000" cy="4297363"/>
          </a:xfrm>
        </p:spPr>
        <p:txBody>
          <a:bodyPr/>
          <a:lstStyle/>
          <a:p>
            <a:pPr eaLnBrk="1" hangingPunct="1"/>
            <a:r>
              <a:rPr lang="en-US" sz="1800" dirty="0" smtClean="0">
                <a:solidFill>
                  <a:srgbClr val="0070C0"/>
                </a:solidFill>
              </a:rPr>
              <a:t>National Bobwhite Conservation Initiative </a:t>
            </a:r>
          </a:p>
          <a:p>
            <a:pPr eaLnBrk="1" hangingPunct="1"/>
            <a:r>
              <a:rPr lang="en-US" sz="1800" dirty="0" smtClean="0">
                <a:solidFill>
                  <a:srgbClr val="0070C0"/>
                </a:solidFill>
              </a:rPr>
              <a:t>National Park Service </a:t>
            </a:r>
          </a:p>
          <a:p>
            <a:pPr eaLnBrk="1" hangingPunct="1"/>
            <a:r>
              <a:rPr lang="en-US" sz="1800" dirty="0" smtClean="0">
                <a:solidFill>
                  <a:srgbClr val="0070C0"/>
                </a:solidFill>
              </a:rPr>
              <a:t>Natural Resources Conservation Service (MO and AR)</a:t>
            </a:r>
          </a:p>
          <a:p>
            <a:pPr eaLnBrk="1" hangingPunct="1"/>
            <a:r>
              <a:rPr lang="en-US" sz="1800" dirty="0" smtClean="0">
                <a:solidFill>
                  <a:srgbClr val="0070C0"/>
                </a:solidFill>
              </a:rPr>
              <a:t>Oak Woodlands and Fire Consortium</a:t>
            </a:r>
          </a:p>
          <a:p>
            <a:pPr eaLnBrk="1" hangingPunct="1"/>
            <a:r>
              <a:rPr lang="en-US" sz="1800" dirty="0" smtClean="0">
                <a:solidFill>
                  <a:srgbClr val="0070C0"/>
                </a:solidFill>
              </a:rPr>
              <a:t>Ouachita National Forest</a:t>
            </a:r>
          </a:p>
          <a:p>
            <a:pPr eaLnBrk="1" hangingPunct="1"/>
            <a:r>
              <a:rPr lang="en-US" sz="1800" dirty="0" smtClean="0">
                <a:solidFill>
                  <a:srgbClr val="0070C0"/>
                </a:solidFill>
              </a:rPr>
              <a:t>Ozark-St. Francis National Forest </a:t>
            </a:r>
          </a:p>
          <a:p>
            <a:pPr eaLnBrk="1" hangingPunct="1"/>
            <a:r>
              <a:rPr lang="en-US" sz="1800" dirty="0" smtClean="0">
                <a:solidFill>
                  <a:srgbClr val="0070C0"/>
                </a:solidFill>
              </a:rPr>
              <a:t>Shortleaf Pine Initiative</a:t>
            </a:r>
          </a:p>
          <a:p>
            <a:pPr eaLnBrk="1" hangingPunct="1"/>
            <a:r>
              <a:rPr lang="en-US" sz="1800" dirty="0" smtClean="0">
                <a:solidFill>
                  <a:srgbClr val="0070C0"/>
                </a:solidFill>
              </a:rPr>
              <a:t>The Nature Conservancy </a:t>
            </a:r>
          </a:p>
          <a:p>
            <a:pPr eaLnBrk="1" hangingPunct="1"/>
            <a:r>
              <a:rPr lang="en-US" sz="1800" dirty="0" smtClean="0">
                <a:solidFill>
                  <a:srgbClr val="0070C0"/>
                </a:solidFill>
              </a:rPr>
              <a:t>University of Missouri, Columbia</a:t>
            </a:r>
          </a:p>
          <a:p>
            <a:pPr eaLnBrk="1" hangingPunct="1"/>
            <a:r>
              <a:rPr lang="en-US" sz="1800" dirty="0" smtClean="0">
                <a:solidFill>
                  <a:srgbClr val="0070C0"/>
                </a:solidFill>
              </a:rPr>
              <a:t>U.S.D.A. Forest Service Research </a:t>
            </a:r>
          </a:p>
          <a:p>
            <a:pPr eaLnBrk="1" hangingPunct="1"/>
            <a:r>
              <a:rPr lang="en-US" sz="1800" dirty="0" smtClean="0">
                <a:solidFill>
                  <a:srgbClr val="0070C0"/>
                </a:solidFill>
              </a:rPr>
              <a:t>U.S. Fish and Wildlife Service </a:t>
            </a:r>
          </a:p>
          <a:p>
            <a:pPr eaLnBrk="1" hangingPunct="1"/>
            <a:endParaRPr lang="en-US" sz="1800" dirty="0" smtClean="0">
              <a:solidFill>
                <a:srgbClr val="0070C0"/>
              </a:solidFill>
            </a:endParaRPr>
          </a:p>
        </p:txBody>
      </p:sp>
    </p:spTree>
    <p:extLst>
      <p:ext uri="{BB962C8B-B14F-4D97-AF65-F5344CB8AC3E}">
        <p14:creationId xmlns:p14="http://schemas.microsoft.com/office/powerpoint/2010/main" val="404418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6553200" cy="1143000"/>
          </a:xfrm>
        </p:spPr>
        <p:txBody>
          <a:bodyPr/>
          <a:lstStyle/>
          <a:p>
            <a:r>
              <a:rPr lang="en-US" b="1" dirty="0" smtClean="0">
                <a:solidFill>
                  <a:srgbClr val="7030A0"/>
                </a:solidFill>
              </a:rPr>
              <a:t>Strength in Numbers</a:t>
            </a:r>
            <a:endParaRPr lang="en-US" b="1" dirty="0">
              <a:solidFill>
                <a:srgbClr val="7030A0"/>
              </a:solidFill>
            </a:endParaRPr>
          </a:p>
        </p:txBody>
      </p:sp>
      <p:sp>
        <p:nvSpPr>
          <p:cNvPr id="5" name="Content Placeholder 4"/>
          <p:cNvSpPr>
            <a:spLocks noGrp="1"/>
          </p:cNvSpPr>
          <p:nvPr>
            <p:ph idx="1"/>
          </p:nvPr>
        </p:nvSpPr>
        <p:spPr>
          <a:xfrm>
            <a:off x="457200" y="1828800"/>
            <a:ext cx="8229600" cy="4297363"/>
          </a:xfrm>
        </p:spPr>
        <p:txBody>
          <a:bodyPr/>
          <a:lstStyle/>
          <a:p>
            <a:pPr marL="0" indent="0">
              <a:buNone/>
            </a:pPr>
            <a:r>
              <a:rPr lang="en-US" sz="2400" dirty="0">
                <a:solidFill>
                  <a:srgbClr val="0070C0"/>
                </a:solidFill>
              </a:rPr>
              <a:t>Different agency/groups and people have different reasons/motivation for participating…foresters, </a:t>
            </a:r>
            <a:r>
              <a:rPr lang="en-US" sz="2400" dirty="0" err="1">
                <a:solidFill>
                  <a:srgbClr val="0070C0"/>
                </a:solidFill>
              </a:rPr>
              <a:t>wildlifers</a:t>
            </a:r>
            <a:r>
              <a:rPr lang="en-US" sz="2400" dirty="0">
                <a:solidFill>
                  <a:srgbClr val="0070C0"/>
                </a:solidFill>
              </a:rPr>
              <a:t>, natural community ecologists all have different interests but have a better chance of getting what they want from working together</a:t>
            </a:r>
            <a:r>
              <a:rPr lang="en-US" sz="2400" dirty="0" smtClean="0">
                <a:solidFill>
                  <a:srgbClr val="0070C0"/>
                </a:solidFill>
              </a:rPr>
              <a:t>.</a:t>
            </a:r>
          </a:p>
          <a:p>
            <a:pPr marL="0" indent="0">
              <a:buNone/>
            </a:pPr>
            <a:endParaRPr lang="en-US" sz="2400" dirty="0">
              <a:solidFill>
                <a:srgbClr val="0070C0"/>
              </a:solidFill>
            </a:endParaRPr>
          </a:p>
          <a:p>
            <a:pPr marL="0" lvl="0" indent="0">
              <a:buNone/>
            </a:pPr>
            <a:r>
              <a:rPr lang="en-US" sz="2400" dirty="0">
                <a:solidFill>
                  <a:srgbClr val="0070C0"/>
                </a:solidFill>
              </a:rPr>
              <a:t>Science and management experience both matter and it’s important to have practitioners of both working together…build confidence, reduce uncertainty</a:t>
            </a:r>
            <a:r>
              <a:rPr lang="en-US" sz="2400" dirty="0" smtClean="0">
                <a:solidFill>
                  <a:srgbClr val="0070C0"/>
                </a:solidFill>
              </a:rPr>
              <a:t>.</a:t>
            </a:r>
            <a:endParaRPr lang="en-US" sz="2400" dirty="0">
              <a:solidFill>
                <a:srgbClr val="0070C0"/>
              </a:solidFill>
            </a:endParaRPr>
          </a:p>
        </p:txBody>
      </p:sp>
      <p:pic>
        <p:nvPicPr>
          <p:cNvPr id="5122" name="Picture 2" descr="C:\Users\Jane Fitzgerald\AppData\Local\Microsoft\Windows\Temporary Internet Files\Content.IE5\PIJ4R114\globalwebmtg-300x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1524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78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6324600" cy="1143000"/>
          </a:xfrm>
        </p:spPr>
        <p:txBody>
          <a:bodyPr/>
          <a:lstStyle/>
          <a:p>
            <a:r>
              <a:rPr lang="en-US" b="1" dirty="0" smtClean="0">
                <a:solidFill>
                  <a:srgbClr val="7030A0"/>
                </a:solidFill>
              </a:rPr>
              <a:t>Money?!?</a:t>
            </a:r>
            <a:endParaRPr lang="en-US" b="1" dirty="0">
              <a:solidFill>
                <a:srgbClr val="7030A0"/>
              </a:solidFill>
            </a:endParaRPr>
          </a:p>
        </p:txBody>
      </p:sp>
      <p:sp>
        <p:nvSpPr>
          <p:cNvPr id="5" name="Content Placeholder 4"/>
          <p:cNvSpPr>
            <a:spLocks noGrp="1"/>
          </p:cNvSpPr>
          <p:nvPr>
            <p:ph idx="1"/>
          </p:nvPr>
        </p:nvSpPr>
        <p:spPr/>
        <p:txBody>
          <a:bodyPr>
            <a:normAutofit/>
          </a:bodyPr>
          <a:lstStyle/>
          <a:p>
            <a:pPr marL="0" lvl="0" indent="0">
              <a:buNone/>
            </a:pPr>
            <a:r>
              <a:rPr lang="en-US" sz="2400" dirty="0" smtClean="0">
                <a:solidFill>
                  <a:srgbClr val="0070C0"/>
                </a:solidFill>
              </a:rPr>
              <a:t>	Money </a:t>
            </a:r>
            <a:r>
              <a:rPr lang="en-US" sz="2400" dirty="0">
                <a:solidFill>
                  <a:srgbClr val="0070C0"/>
                </a:solidFill>
              </a:rPr>
              <a:t>might not be </a:t>
            </a:r>
            <a:r>
              <a:rPr lang="en-US" sz="2400" dirty="0" smtClean="0">
                <a:solidFill>
                  <a:srgbClr val="0070C0"/>
                </a:solidFill>
              </a:rPr>
              <a:t>necessary to initiate</a:t>
            </a:r>
          </a:p>
          <a:p>
            <a:pPr marL="0" lvl="0" indent="0">
              <a:buNone/>
            </a:pPr>
            <a:r>
              <a:rPr lang="en-US" sz="2400" dirty="0" smtClean="0">
                <a:solidFill>
                  <a:srgbClr val="0070C0"/>
                </a:solidFill>
              </a:rPr>
              <a:t>a partnership, </a:t>
            </a:r>
            <a:r>
              <a:rPr lang="en-US" sz="2400" dirty="0">
                <a:solidFill>
                  <a:srgbClr val="0070C0"/>
                </a:solidFill>
              </a:rPr>
              <a:t>but it does help motivate. </a:t>
            </a:r>
            <a:endParaRPr lang="en-US" sz="2400" dirty="0" smtClean="0">
              <a:solidFill>
                <a:srgbClr val="0070C0"/>
              </a:solidFill>
            </a:endParaRPr>
          </a:p>
          <a:p>
            <a:pPr marL="0" lvl="0" indent="0">
              <a:buNone/>
            </a:pPr>
            <a:endParaRPr lang="en-US" sz="2400" dirty="0">
              <a:solidFill>
                <a:srgbClr val="0070C0"/>
              </a:solidFill>
            </a:endParaRPr>
          </a:p>
          <a:p>
            <a:pPr marL="0" lvl="0" indent="0">
              <a:buNone/>
            </a:pPr>
            <a:r>
              <a:rPr lang="en-US" sz="2400" dirty="0" smtClean="0">
                <a:solidFill>
                  <a:srgbClr val="0070C0"/>
                </a:solidFill>
              </a:rPr>
              <a:t>	1</a:t>
            </a:r>
            <a:r>
              <a:rPr lang="en-US" sz="2400" baseline="30000" dirty="0" smtClean="0">
                <a:solidFill>
                  <a:srgbClr val="0070C0"/>
                </a:solidFill>
              </a:rPr>
              <a:t>st</a:t>
            </a:r>
            <a:r>
              <a:rPr lang="en-US" sz="2400" dirty="0" smtClean="0">
                <a:solidFill>
                  <a:srgbClr val="0070C0"/>
                </a:solidFill>
              </a:rPr>
              <a:t> </a:t>
            </a:r>
            <a:r>
              <a:rPr lang="en-US" sz="2400" dirty="0">
                <a:solidFill>
                  <a:srgbClr val="0070C0"/>
                </a:solidFill>
              </a:rPr>
              <a:t>“formal” partnership came together in 2005 around a </a:t>
            </a:r>
            <a:r>
              <a:rPr lang="en-US" sz="2400" dirty="0" smtClean="0">
                <a:solidFill>
                  <a:srgbClr val="0070C0"/>
                </a:solidFill>
              </a:rPr>
              <a:t>Doris Duke </a:t>
            </a:r>
            <a:r>
              <a:rPr lang="en-US" sz="2400" dirty="0">
                <a:solidFill>
                  <a:srgbClr val="0070C0"/>
                </a:solidFill>
              </a:rPr>
              <a:t>grant opportunity (pine-oak was the focus</a:t>
            </a:r>
            <a:r>
              <a:rPr lang="en-US" sz="2400" dirty="0" smtClean="0">
                <a:solidFill>
                  <a:srgbClr val="0070C0"/>
                </a:solidFill>
              </a:rPr>
              <a:t>).</a:t>
            </a:r>
            <a:endParaRPr lang="en-US" sz="2400" dirty="0">
              <a:solidFill>
                <a:srgbClr val="0070C0"/>
              </a:solidFill>
            </a:endParaRPr>
          </a:p>
          <a:p>
            <a:pPr lvl="0"/>
            <a:endParaRPr lang="en-US" sz="2400" dirty="0">
              <a:solidFill>
                <a:srgbClr val="0070C0"/>
              </a:solidFill>
            </a:endParaRPr>
          </a:p>
          <a:p>
            <a:pPr marL="0" lvl="0" indent="0">
              <a:buNone/>
            </a:pPr>
            <a:r>
              <a:rPr lang="en-US" sz="2400" dirty="0" smtClean="0">
                <a:solidFill>
                  <a:srgbClr val="0070C0"/>
                </a:solidFill>
              </a:rPr>
              <a:t>	Most </a:t>
            </a:r>
            <a:r>
              <a:rPr lang="en-US" sz="2400" dirty="0">
                <a:solidFill>
                  <a:srgbClr val="0070C0"/>
                </a:solidFill>
              </a:rPr>
              <a:t>recent iteration in response to the Collaborative Forest Landscape Restoration Program funding (2009 Omnibus Budget) fostered partnerships around each forest; this expanded regionally in 2011 with Interior Highlands Shortleaf Pine Initiative.</a:t>
            </a:r>
          </a:p>
          <a:p>
            <a:endParaRPr lang="en-US" sz="2400" dirty="0">
              <a:solidFill>
                <a:srgbClr val="0070C0"/>
              </a:solidFill>
            </a:endParaRPr>
          </a:p>
        </p:txBody>
      </p:sp>
      <p:pic>
        <p:nvPicPr>
          <p:cNvPr id="3074" name="Picture 2" descr="C:\Users\Jane Fitzgerald\AppData\Local\Microsoft\Windows\Temporary Internet Files\Content.IE5\PIJ4R114\227428,126764178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2400"/>
            <a:ext cx="1952224" cy="234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93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7030A0"/>
                </a:solidFill>
              </a:rPr>
              <a:t>Dedicated Coordinator</a:t>
            </a:r>
            <a:endParaRPr lang="en-US" b="1" dirty="0">
              <a:solidFill>
                <a:srgbClr val="7030A0"/>
              </a:solidFill>
            </a:endParaRPr>
          </a:p>
        </p:txBody>
      </p:sp>
      <p:sp>
        <p:nvSpPr>
          <p:cNvPr id="5" name="Content Placeholder 4"/>
          <p:cNvSpPr>
            <a:spLocks noGrp="1"/>
          </p:cNvSpPr>
          <p:nvPr>
            <p:ph idx="1"/>
          </p:nvPr>
        </p:nvSpPr>
        <p:spPr>
          <a:xfrm>
            <a:off x="457200" y="1715982"/>
            <a:ext cx="7848600" cy="874818"/>
          </a:xfrm>
        </p:spPr>
        <p:txBody>
          <a:bodyPr>
            <a:normAutofit/>
          </a:bodyPr>
          <a:lstStyle/>
          <a:p>
            <a:pPr marL="0" lvl="0" indent="0">
              <a:buNone/>
            </a:pPr>
            <a:r>
              <a:rPr lang="en-US" sz="2400" dirty="0" smtClean="0">
                <a:solidFill>
                  <a:srgbClr val="0070C0"/>
                </a:solidFill>
              </a:rPr>
              <a:t>Takes </a:t>
            </a:r>
            <a:r>
              <a:rPr lang="en-US" sz="2400" dirty="0">
                <a:solidFill>
                  <a:srgbClr val="0070C0"/>
                </a:solidFill>
              </a:rPr>
              <a:t>responsibility for calling meetings, </a:t>
            </a:r>
            <a:r>
              <a:rPr lang="en-US" sz="2400" dirty="0" smtClean="0">
                <a:solidFill>
                  <a:srgbClr val="0070C0"/>
                </a:solidFill>
              </a:rPr>
              <a:t>developing agendas, keeping </a:t>
            </a:r>
            <a:r>
              <a:rPr lang="en-US" sz="2400" dirty="0">
                <a:solidFill>
                  <a:srgbClr val="0070C0"/>
                </a:solidFill>
              </a:rPr>
              <a:t>notes, and generally keep things moving </a:t>
            </a:r>
            <a:r>
              <a:rPr lang="en-US" sz="2400" dirty="0" smtClean="0">
                <a:solidFill>
                  <a:srgbClr val="0070C0"/>
                </a:solidFill>
              </a:rPr>
              <a:t>along…</a:t>
            </a:r>
            <a:endParaRPr lang="en-US" sz="2400" dirty="0">
              <a:solidFill>
                <a:srgbClr val="0070C0"/>
              </a:solidFill>
            </a:endParaRPr>
          </a:p>
          <a:p>
            <a:pPr marL="0" indent="0">
              <a:buNone/>
            </a:pPr>
            <a:endParaRPr lang="en-US" sz="2400" dirty="0" smtClean="0">
              <a:solidFill>
                <a:srgbClr val="002060"/>
              </a:solidFill>
            </a:endParaRPr>
          </a:p>
        </p:txBody>
      </p:sp>
      <p:pic>
        <p:nvPicPr>
          <p:cNvPr id="7" name="Picture 3" descr="C:\Users\Jane Fitzgerald\AppData\Local\Microsoft\Windows\Temporary Internet Files\Content.IE5\051VO620\17601-Clipart-Illustration-Of-A-Blue-Man-Using-All-Of-His-Strength-To-Hold-Up-And-Write-With-A-Giant-Yellow-Number-Two-Pencil[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971800"/>
            <a:ext cx="1838324" cy="2288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124200"/>
            <a:ext cx="6248400" cy="1631216"/>
          </a:xfrm>
          <a:prstGeom prst="rect">
            <a:avLst/>
          </a:prstGeom>
          <a:noFill/>
        </p:spPr>
        <p:txBody>
          <a:bodyPr wrap="square" rtlCol="0">
            <a:spAutoFit/>
          </a:bodyPr>
          <a:lstStyle/>
          <a:p>
            <a:pPr algn="ctr"/>
            <a:r>
              <a:rPr lang="en-US" sz="2000" i="1" dirty="0">
                <a:solidFill>
                  <a:srgbClr val="FFFF00"/>
                </a:solidFill>
              </a:rPr>
              <a:t>Full Meetings:</a:t>
            </a:r>
          </a:p>
          <a:p>
            <a:pPr algn="ctr"/>
            <a:r>
              <a:rPr lang="en-US" sz="2000" dirty="0">
                <a:solidFill>
                  <a:srgbClr val="FFFF00"/>
                </a:solidFill>
              </a:rPr>
              <a:t>Jan 2011; July 2013; May 2015</a:t>
            </a:r>
          </a:p>
          <a:p>
            <a:pPr algn="ctr"/>
            <a:endParaRPr lang="en-US" sz="2000" dirty="0">
              <a:solidFill>
                <a:srgbClr val="FFFF00"/>
              </a:solidFill>
            </a:endParaRPr>
          </a:p>
          <a:p>
            <a:pPr algn="ctr"/>
            <a:r>
              <a:rPr lang="en-US" sz="2000" i="1" dirty="0">
                <a:solidFill>
                  <a:srgbClr val="FFFF00"/>
                </a:solidFill>
              </a:rPr>
              <a:t>DFC meetings:</a:t>
            </a:r>
          </a:p>
          <a:p>
            <a:pPr algn="ctr"/>
            <a:r>
              <a:rPr lang="en-US" sz="2000" dirty="0">
                <a:solidFill>
                  <a:srgbClr val="FFFF00"/>
                </a:solidFill>
              </a:rPr>
              <a:t>May 2011; December 2011; January 2012; February 2013</a:t>
            </a:r>
          </a:p>
        </p:txBody>
      </p:sp>
    </p:spTree>
    <p:extLst>
      <p:ext uri="{BB962C8B-B14F-4D97-AF65-F5344CB8AC3E}">
        <p14:creationId xmlns:p14="http://schemas.microsoft.com/office/powerpoint/2010/main" val="153624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172200" cy="1905000"/>
          </a:xfrm>
        </p:spPr>
        <p:txBody>
          <a:bodyPr>
            <a:noAutofit/>
          </a:bodyPr>
          <a:lstStyle/>
          <a:p>
            <a:pPr lvl="0"/>
            <a:r>
              <a:rPr lang="en-US" sz="6600" b="1" dirty="0" smtClean="0">
                <a:solidFill>
                  <a:srgbClr val="7030A0"/>
                </a:solidFill>
              </a:rPr>
              <a:t>Patience!</a:t>
            </a:r>
            <a:endParaRPr lang="en-US" sz="6600" b="1" dirty="0">
              <a:solidFill>
                <a:srgbClr val="7030A0"/>
              </a:solidFill>
            </a:endParaRPr>
          </a:p>
        </p:txBody>
      </p:sp>
      <p:sp>
        <p:nvSpPr>
          <p:cNvPr id="3" name="Content Placeholder 2"/>
          <p:cNvSpPr>
            <a:spLocks noGrp="1"/>
          </p:cNvSpPr>
          <p:nvPr>
            <p:ph idx="1"/>
          </p:nvPr>
        </p:nvSpPr>
        <p:spPr>
          <a:xfrm>
            <a:off x="457200" y="2438400"/>
            <a:ext cx="8229600" cy="3687763"/>
          </a:xfrm>
        </p:spPr>
        <p:txBody>
          <a:bodyPr>
            <a:normAutofit/>
          </a:bodyPr>
          <a:lstStyle/>
          <a:p>
            <a:pPr lvl="0"/>
            <a:r>
              <a:rPr lang="en-US" sz="2400" dirty="0" smtClean="0">
                <a:solidFill>
                  <a:srgbClr val="0070C0"/>
                </a:solidFill>
              </a:rPr>
              <a:t>Our current partnership is </a:t>
            </a:r>
            <a:r>
              <a:rPr lang="en-US" sz="2400" dirty="0">
                <a:solidFill>
                  <a:srgbClr val="0070C0"/>
                </a:solidFill>
              </a:rPr>
              <a:t>really built on a  longer series of interactions among people in both states over the last 20 years or </a:t>
            </a:r>
            <a:r>
              <a:rPr lang="en-US" sz="2400" dirty="0" smtClean="0">
                <a:solidFill>
                  <a:srgbClr val="0070C0"/>
                </a:solidFill>
              </a:rPr>
              <a:t>more;</a:t>
            </a:r>
          </a:p>
          <a:p>
            <a:pPr lvl="0"/>
            <a:endParaRPr lang="en-US" sz="2400" dirty="0">
              <a:solidFill>
                <a:srgbClr val="0070C0"/>
              </a:solidFill>
            </a:endParaRPr>
          </a:p>
          <a:p>
            <a:pPr lvl="0"/>
            <a:r>
              <a:rPr lang="en-US" sz="2400" dirty="0" smtClean="0">
                <a:solidFill>
                  <a:srgbClr val="0070C0"/>
                </a:solidFill>
              </a:rPr>
              <a:t>Make time for </a:t>
            </a:r>
            <a:r>
              <a:rPr lang="en-US" sz="2400" dirty="0">
                <a:solidFill>
                  <a:srgbClr val="0070C0"/>
                </a:solidFill>
              </a:rPr>
              <a:t>people to express their viewpoints and opinions. Everyone has a right to have their voice heard </a:t>
            </a:r>
            <a:r>
              <a:rPr lang="en-US" sz="2400" dirty="0" smtClean="0">
                <a:solidFill>
                  <a:srgbClr val="0070C0"/>
                </a:solidFill>
              </a:rPr>
              <a:t>and open </a:t>
            </a:r>
            <a:r>
              <a:rPr lang="en-US" sz="2400" dirty="0">
                <a:solidFill>
                  <a:srgbClr val="0070C0"/>
                </a:solidFill>
              </a:rPr>
              <a:t>communication provides a broader perspective that can lead to better ways of thinking about things.</a:t>
            </a:r>
          </a:p>
          <a:p>
            <a:pPr marL="0" lvl="0" indent="0">
              <a:buNone/>
            </a:pPr>
            <a:endParaRPr lang="en-US" sz="1600" dirty="0" smtClean="0"/>
          </a:p>
          <a:p>
            <a:pPr marL="0" lvl="0" indent="0">
              <a:buNone/>
            </a:pPr>
            <a:endParaRPr lang="en-US" sz="1600" dirty="0"/>
          </a:p>
        </p:txBody>
      </p:sp>
      <p:pic>
        <p:nvPicPr>
          <p:cNvPr id="4" name="Picture 6" descr="C:\Users\Jane Fitzgerald\AppData\Local\Microsoft\Windows\Temporary Internet Files\Content.IE5\051VO620\5727273954_fc6846ae01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39125"/>
            <a:ext cx="2362200" cy="177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63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7030A0"/>
                </a:solidFill>
              </a:rPr>
              <a:t>Questions???</a:t>
            </a:r>
            <a:endParaRPr lang="en-US" b="1"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522519"/>
            <a:ext cx="6096000" cy="4572001"/>
          </a:xfrm>
          <a:prstGeom prst="rect">
            <a:avLst/>
          </a:prstGeom>
        </p:spPr>
      </p:pic>
    </p:spTree>
    <p:extLst>
      <p:ext uri="{BB962C8B-B14F-4D97-AF65-F5344CB8AC3E}">
        <p14:creationId xmlns:p14="http://schemas.microsoft.com/office/powerpoint/2010/main" val="1427667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OZLTAProf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971800"/>
            <a:ext cx="8202613"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bcr-ec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32766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7"/>
          <p:cNvSpPr txBox="1">
            <a:spLocks noChangeArrowheads="1"/>
          </p:cNvSpPr>
          <p:nvPr/>
        </p:nvSpPr>
        <p:spPr bwMode="auto">
          <a:xfrm>
            <a:off x="4419600" y="609600"/>
            <a:ext cx="4114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dirty="0">
                <a:solidFill>
                  <a:srgbClr val="7030A0"/>
                </a:solidFill>
              </a:rPr>
              <a:t>Landscapes and associated habitat types are largely a function of sun exposure, water accumulation and fire breaks and shadowing….</a:t>
            </a:r>
          </a:p>
        </p:txBody>
      </p:sp>
    </p:spTree>
    <p:extLst>
      <p:ext uri="{BB962C8B-B14F-4D97-AF65-F5344CB8AC3E}">
        <p14:creationId xmlns:p14="http://schemas.microsoft.com/office/powerpoint/2010/main" val="362650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mall_Pine_1900.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2496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752600"/>
            <a:ext cx="5126223" cy="3962400"/>
          </a:xfrm>
          <a:prstGeom prst="rect">
            <a:avLst/>
          </a:prstGeom>
        </p:spPr>
      </p:pic>
    </p:spTree>
    <p:extLst>
      <p:ext uri="{BB962C8B-B14F-4D97-AF65-F5344CB8AC3E}">
        <p14:creationId xmlns:p14="http://schemas.microsoft.com/office/powerpoint/2010/main" val="3361463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78167"/>
            <a:ext cx="7691717" cy="5943600"/>
          </a:xfrm>
          <a:prstGeom prst="rect">
            <a:avLst/>
          </a:prstGeom>
        </p:spPr>
      </p:pic>
    </p:spTree>
    <p:extLst>
      <p:ext uri="{BB962C8B-B14F-4D97-AF65-F5344CB8AC3E}">
        <p14:creationId xmlns:p14="http://schemas.microsoft.com/office/powerpoint/2010/main" val="2205718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64592"/>
            <a:ext cx="8305801" cy="6589269"/>
          </a:xfrm>
          <a:prstGeom prst="rect">
            <a:avLst/>
          </a:prstGeom>
        </p:spPr>
      </p:pic>
    </p:spTree>
    <p:extLst>
      <p:ext uri="{BB962C8B-B14F-4D97-AF65-F5344CB8AC3E}">
        <p14:creationId xmlns:p14="http://schemas.microsoft.com/office/powerpoint/2010/main" val="428568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190500"/>
            <a:ext cx="8382000" cy="6477000"/>
          </a:xfrm>
          <a:prstGeom prst="rect">
            <a:avLst/>
          </a:prstGeom>
        </p:spPr>
      </p:pic>
    </p:spTree>
    <p:extLst>
      <p:ext uri="{BB962C8B-B14F-4D97-AF65-F5344CB8AC3E}">
        <p14:creationId xmlns:p14="http://schemas.microsoft.com/office/powerpoint/2010/main" val="3033140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rehist1"/>
          <p:cNvPicPr>
            <a:picLocks noChangeAspect="1" noChangeArrowheads="1"/>
          </p:cNvPicPr>
          <p:nvPr/>
        </p:nvPicPr>
        <p:blipFill>
          <a:blip r:embed="rId3">
            <a:extLst>
              <a:ext uri="{28A0092B-C50C-407E-A947-70E740481C1C}">
                <a14:useLocalDpi xmlns:a14="http://schemas.microsoft.com/office/drawing/2010/main" val="0"/>
              </a:ext>
            </a:extLst>
          </a:blip>
          <a:srcRect l="6863" t="7042" r="4903" b="29578"/>
          <a:stretch>
            <a:fillRect/>
          </a:stretch>
        </p:blipFill>
        <p:spPr bwMode="auto">
          <a:xfrm>
            <a:off x="536575" y="28575"/>
            <a:ext cx="83566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1"/>
          <p:cNvSpPr txBox="1">
            <a:spLocks noChangeArrowheads="1"/>
          </p:cNvSpPr>
          <p:nvPr/>
        </p:nvSpPr>
        <p:spPr bwMode="auto">
          <a:xfrm>
            <a:off x="1152525" y="6353175"/>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bg2"/>
                </a:solidFill>
                <a:latin typeface="Times New Roman" pitchFamily="18" charset="0"/>
              </a:defRPr>
            </a:lvl1pPr>
            <a:lvl2pPr marL="742950" indent="-285750" eaLnBrk="0" hangingPunct="0">
              <a:defRPr sz="3200" b="1">
                <a:solidFill>
                  <a:schemeClr val="bg2"/>
                </a:solidFill>
                <a:latin typeface="Times New Roman" pitchFamily="18" charset="0"/>
              </a:defRPr>
            </a:lvl2pPr>
            <a:lvl3pPr marL="1143000" indent="-228600" eaLnBrk="0" hangingPunct="0">
              <a:defRPr sz="3200" b="1">
                <a:solidFill>
                  <a:schemeClr val="bg2"/>
                </a:solidFill>
                <a:latin typeface="Times New Roman" pitchFamily="18" charset="0"/>
              </a:defRPr>
            </a:lvl3pPr>
            <a:lvl4pPr marL="1600200" indent="-228600" eaLnBrk="0" hangingPunct="0">
              <a:defRPr sz="3200" b="1">
                <a:solidFill>
                  <a:schemeClr val="bg2"/>
                </a:solidFill>
                <a:latin typeface="Times New Roman" pitchFamily="18" charset="0"/>
              </a:defRPr>
            </a:lvl4pPr>
            <a:lvl5pPr marL="2057400" indent="-228600" eaLnBrk="0" hangingPunct="0">
              <a:defRPr sz="3200" b="1">
                <a:solidFill>
                  <a:schemeClr val="bg2"/>
                </a:solidFill>
                <a:latin typeface="Times New Roman" pitchFamily="18" charset="0"/>
              </a:defRPr>
            </a:lvl5pPr>
            <a:lvl6pPr marL="2514600" indent="-228600" algn="ctr" eaLnBrk="0" fontAlgn="base" hangingPunct="0">
              <a:spcBef>
                <a:spcPct val="0"/>
              </a:spcBef>
              <a:spcAft>
                <a:spcPct val="0"/>
              </a:spcAft>
              <a:defRPr sz="3200" b="1">
                <a:solidFill>
                  <a:schemeClr val="bg2"/>
                </a:solidFill>
                <a:latin typeface="Times New Roman" pitchFamily="18" charset="0"/>
              </a:defRPr>
            </a:lvl6pPr>
            <a:lvl7pPr marL="2971800" indent="-228600" algn="ctr" eaLnBrk="0" fontAlgn="base" hangingPunct="0">
              <a:spcBef>
                <a:spcPct val="0"/>
              </a:spcBef>
              <a:spcAft>
                <a:spcPct val="0"/>
              </a:spcAft>
              <a:defRPr sz="3200" b="1">
                <a:solidFill>
                  <a:schemeClr val="bg2"/>
                </a:solidFill>
                <a:latin typeface="Times New Roman" pitchFamily="18" charset="0"/>
              </a:defRPr>
            </a:lvl7pPr>
            <a:lvl8pPr marL="3429000" indent="-228600" algn="ctr" eaLnBrk="0" fontAlgn="base" hangingPunct="0">
              <a:spcBef>
                <a:spcPct val="0"/>
              </a:spcBef>
              <a:spcAft>
                <a:spcPct val="0"/>
              </a:spcAft>
              <a:defRPr sz="3200" b="1">
                <a:solidFill>
                  <a:schemeClr val="bg2"/>
                </a:solidFill>
                <a:latin typeface="Times New Roman" pitchFamily="18" charset="0"/>
              </a:defRPr>
            </a:lvl8pPr>
            <a:lvl9pPr marL="3886200" indent="-228600" algn="ctr" eaLnBrk="0" fontAlgn="base" hangingPunct="0">
              <a:spcBef>
                <a:spcPct val="0"/>
              </a:spcBef>
              <a:spcAft>
                <a:spcPct val="0"/>
              </a:spcAft>
              <a:defRPr sz="3200" b="1">
                <a:solidFill>
                  <a:schemeClr val="bg2"/>
                </a:solidFill>
                <a:latin typeface="Times New Roman" pitchFamily="18" charset="0"/>
              </a:defRPr>
            </a:lvl9pPr>
          </a:lstStyle>
          <a:p>
            <a:pPr algn="l" eaLnBrk="1" hangingPunct="1"/>
            <a:r>
              <a:rPr lang="en-US" altLang="en-US" sz="1200" b="0">
                <a:solidFill>
                  <a:schemeClr val="tx1"/>
                </a:solidFill>
                <a:latin typeface="Gill Sans MT" pitchFamily="34" charset="0"/>
              </a:rPr>
              <a:t>Guyette, R.P., Muzika, R.M., and D.C. Dey. 2002. Dynamics of an anthropogenic fire regime. Ecosystems, 5:472-486.</a:t>
            </a:r>
          </a:p>
        </p:txBody>
      </p:sp>
    </p:spTree>
    <p:extLst>
      <p:ext uri="{BB962C8B-B14F-4D97-AF65-F5344CB8AC3E}">
        <p14:creationId xmlns:p14="http://schemas.microsoft.com/office/powerpoint/2010/main" val="3593599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533400" y="0"/>
            <a:ext cx="8153400" cy="2133600"/>
          </a:xfrm>
        </p:spPr>
        <p:txBody>
          <a:bodyPr/>
          <a:lstStyle/>
          <a:p>
            <a:pPr eaLnBrk="1" hangingPunct="1"/>
            <a:r>
              <a:rPr lang="en-US" sz="2400" b="1" dirty="0" smtClean="0">
                <a:solidFill>
                  <a:srgbClr val="7030A0"/>
                </a:solidFill>
              </a:rPr>
              <a:t>East/West trending ridges &amp; valleys of the </a:t>
            </a:r>
            <a:r>
              <a:rPr lang="en-US" sz="2400" b="1" dirty="0" err="1" smtClean="0">
                <a:solidFill>
                  <a:srgbClr val="7030A0"/>
                </a:solidFill>
              </a:rPr>
              <a:t>Ouachitas</a:t>
            </a:r>
            <a:r>
              <a:rPr lang="en-US" sz="2400" b="1" dirty="0" smtClean="0">
                <a:solidFill>
                  <a:srgbClr val="7030A0"/>
                </a:solidFill>
              </a:rPr>
              <a:t>.</a:t>
            </a:r>
            <a:br>
              <a:rPr lang="en-US" sz="2400" b="1" dirty="0" smtClean="0">
                <a:solidFill>
                  <a:srgbClr val="7030A0"/>
                </a:solidFill>
              </a:rPr>
            </a:br>
            <a:r>
              <a:rPr lang="en-US" sz="2400" b="1" dirty="0" smtClean="0">
                <a:solidFill>
                  <a:srgbClr val="7030A0"/>
                </a:solidFill>
              </a:rPr>
              <a:t>Shortleaf pine dominates southern &amp; western exposures</a:t>
            </a:r>
            <a:br>
              <a:rPr lang="en-US" sz="2400" b="1" dirty="0" smtClean="0">
                <a:solidFill>
                  <a:srgbClr val="7030A0"/>
                </a:solidFill>
              </a:rPr>
            </a:br>
            <a:r>
              <a:rPr lang="en-US" sz="2400" b="1" dirty="0" smtClean="0">
                <a:solidFill>
                  <a:srgbClr val="7030A0"/>
                </a:solidFill>
              </a:rPr>
              <a:t>Oaks/hickory dominates steep north slopes &amp; </a:t>
            </a:r>
            <a:r>
              <a:rPr lang="en-US" sz="2400" b="1" dirty="0" err="1" smtClean="0">
                <a:solidFill>
                  <a:srgbClr val="7030A0"/>
                </a:solidFill>
              </a:rPr>
              <a:t>streamsides</a:t>
            </a:r>
            <a:r>
              <a:rPr lang="en-US" sz="2400" b="1" dirty="0" smtClean="0">
                <a:solidFill>
                  <a:srgbClr val="7030A0"/>
                </a:solidFill>
              </a:rPr>
              <a:t>.</a:t>
            </a:r>
          </a:p>
        </p:txBody>
      </p:sp>
      <p:pic>
        <p:nvPicPr>
          <p:cNvPr id="17412" name="Picture 3" descr="Air N_S Slope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524000" y="1981200"/>
            <a:ext cx="6248400" cy="4351338"/>
          </a:xfrm>
          <a:noFill/>
        </p:spPr>
      </p:pic>
    </p:spTree>
    <p:extLst>
      <p:ext uri="{BB962C8B-B14F-4D97-AF65-F5344CB8AC3E}">
        <p14:creationId xmlns:p14="http://schemas.microsoft.com/office/powerpoint/2010/main" val="3147167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dc_firestrip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 y="-1981200"/>
            <a:ext cx="12725400" cy="944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Text Box 3"/>
          <p:cNvSpPr txBox="1">
            <a:spLocks noChangeArrowheads="1"/>
          </p:cNvSpPr>
          <p:nvPr/>
        </p:nvSpPr>
        <p:spPr bwMode="auto">
          <a:xfrm>
            <a:off x="6400800" y="914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5</a:t>
            </a:r>
          </a:p>
        </p:txBody>
      </p:sp>
      <p:sp>
        <p:nvSpPr>
          <p:cNvPr id="2052" name="Text Box 4"/>
          <p:cNvSpPr txBox="1">
            <a:spLocks noChangeArrowheads="1"/>
          </p:cNvSpPr>
          <p:nvPr/>
        </p:nvSpPr>
        <p:spPr bwMode="auto">
          <a:xfrm>
            <a:off x="7239000" y="609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1</a:t>
            </a:r>
          </a:p>
        </p:txBody>
      </p:sp>
      <p:sp>
        <p:nvSpPr>
          <p:cNvPr id="2053" name="Text Box 5"/>
          <p:cNvSpPr txBox="1">
            <a:spLocks noChangeArrowheads="1"/>
          </p:cNvSpPr>
          <p:nvPr/>
        </p:nvSpPr>
        <p:spPr bwMode="auto">
          <a:xfrm>
            <a:off x="5105400" y="1752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9</a:t>
            </a:r>
          </a:p>
        </p:txBody>
      </p:sp>
      <p:sp>
        <p:nvSpPr>
          <p:cNvPr id="2054" name="Text Box 6"/>
          <p:cNvSpPr txBox="1">
            <a:spLocks noChangeArrowheads="1"/>
          </p:cNvSpPr>
          <p:nvPr/>
        </p:nvSpPr>
        <p:spPr bwMode="auto">
          <a:xfrm>
            <a:off x="762000" y="35814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70</a:t>
            </a:r>
          </a:p>
        </p:txBody>
      </p:sp>
      <p:sp>
        <p:nvSpPr>
          <p:cNvPr id="2055" name="Text Box 7"/>
          <p:cNvSpPr txBox="1">
            <a:spLocks noChangeArrowheads="1"/>
          </p:cNvSpPr>
          <p:nvPr/>
        </p:nvSpPr>
        <p:spPr bwMode="auto">
          <a:xfrm rot="-2010410">
            <a:off x="3587750" y="3505200"/>
            <a:ext cx="555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2"/>
                </a:solidFill>
              </a:rPr>
              <a:t>Fire intervals over topography (elevation X3)</a:t>
            </a:r>
          </a:p>
        </p:txBody>
      </p:sp>
      <p:sp>
        <p:nvSpPr>
          <p:cNvPr id="2056" name="Line 8"/>
          <p:cNvSpPr>
            <a:spLocks noChangeShapeType="1"/>
          </p:cNvSpPr>
          <p:nvPr/>
        </p:nvSpPr>
        <p:spPr bwMode="auto">
          <a:xfrm flipH="1">
            <a:off x="5791200" y="3581400"/>
            <a:ext cx="1371600" cy="914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 name="Text Box 9"/>
          <p:cNvSpPr txBox="1">
            <a:spLocks noChangeArrowheads="1"/>
          </p:cNvSpPr>
          <p:nvPr/>
        </p:nvSpPr>
        <p:spPr bwMode="auto">
          <a:xfrm>
            <a:off x="7202488" y="3160713"/>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folHlink"/>
                </a:solidFill>
              </a:rPr>
              <a:t>N</a:t>
            </a:r>
          </a:p>
        </p:txBody>
      </p:sp>
      <p:sp>
        <p:nvSpPr>
          <p:cNvPr id="2058" name="Text Box 10"/>
          <p:cNvSpPr txBox="1">
            <a:spLocks noChangeArrowheads="1"/>
          </p:cNvSpPr>
          <p:nvPr/>
        </p:nvSpPr>
        <p:spPr bwMode="auto">
          <a:xfrm>
            <a:off x="609600" y="1066800"/>
            <a:ext cx="5353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solidFill>
                  <a:srgbClr val="3333CC"/>
                </a:solidFill>
                <a:latin typeface="Times New Roman" pitchFamily="18" charset="0"/>
              </a:rPr>
              <a:t>Mean Fire intervals (MFI)</a:t>
            </a:r>
          </a:p>
        </p:txBody>
      </p:sp>
      <p:sp>
        <p:nvSpPr>
          <p:cNvPr id="2059" name="Text Box 11"/>
          <p:cNvSpPr txBox="1">
            <a:spLocks noChangeArrowheads="1"/>
          </p:cNvSpPr>
          <p:nvPr/>
        </p:nvSpPr>
        <p:spPr bwMode="auto">
          <a:xfrm>
            <a:off x="2743200" y="23622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45</a:t>
            </a:r>
          </a:p>
        </p:txBody>
      </p:sp>
      <p:sp>
        <p:nvSpPr>
          <p:cNvPr id="2060" name="Text Box 12"/>
          <p:cNvSpPr txBox="1">
            <a:spLocks noChangeArrowheads="1"/>
          </p:cNvSpPr>
          <p:nvPr/>
        </p:nvSpPr>
        <p:spPr bwMode="auto">
          <a:xfrm>
            <a:off x="1828800" y="29718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55</a:t>
            </a:r>
          </a:p>
        </p:txBody>
      </p:sp>
      <p:sp>
        <p:nvSpPr>
          <p:cNvPr id="2061" name="Text Box 13"/>
          <p:cNvSpPr txBox="1">
            <a:spLocks noChangeArrowheads="1"/>
          </p:cNvSpPr>
          <p:nvPr/>
        </p:nvSpPr>
        <p:spPr bwMode="auto">
          <a:xfrm>
            <a:off x="4114800" y="19812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10</a:t>
            </a:r>
          </a:p>
        </p:txBody>
      </p:sp>
      <p:sp>
        <p:nvSpPr>
          <p:cNvPr id="2062" name="Line 14"/>
          <p:cNvSpPr>
            <a:spLocks noChangeShapeType="1"/>
          </p:cNvSpPr>
          <p:nvPr/>
        </p:nvSpPr>
        <p:spPr bwMode="auto">
          <a:xfrm>
            <a:off x="3048000" y="2819400"/>
            <a:ext cx="381000" cy="1524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3" name="Line 15"/>
          <p:cNvSpPr>
            <a:spLocks noChangeShapeType="1"/>
          </p:cNvSpPr>
          <p:nvPr/>
        </p:nvSpPr>
        <p:spPr bwMode="auto">
          <a:xfrm>
            <a:off x="4343400" y="2362200"/>
            <a:ext cx="76200" cy="762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4" name="Line 16"/>
          <p:cNvSpPr>
            <a:spLocks noChangeShapeType="1"/>
          </p:cNvSpPr>
          <p:nvPr/>
        </p:nvSpPr>
        <p:spPr bwMode="auto">
          <a:xfrm>
            <a:off x="5334000" y="2133600"/>
            <a:ext cx="457200" cy="762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5" name="Line 17"/>
          <p:cNvSpPr>
            <a:spLocks noChangeShapeType="1"/>
          </p:cNvSpPr>
          <p:nvPr/>
        </p:nvSpPr>
        <p:spPr bwMode="auto">
          <a:xfrm>
            <a:off x="6629400" y="1295400"/>
            <a:ext cx="228600" cy="1219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6" name="Line 18"/>
          <p:cNvSpPr>
            <a:spLocks noChangeShapeType="1"/>
          </p:cNvSpPr>
          <p:nvPr/>
        </p:nvSpPr>
        <p:spPr bwMode="auto">
          <a:xfrm>
            <a:off x="7467600" y="1066800"/>
            <a:ext cx="381000" cy="609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7" name="Line 19"/>
          <p:cNvSpPr>
            <a:spLocks noChangeShapeType="1"/>
          </p:cNvSpPr>
          <p:nvPr/>
        </p:nvSpPr>
        <p:spPr bwMode="auto">
          <a:xfrm flipH="1">
            <a:off x="2362200" y="3352800"/>
            <a:ext cx="2286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8" name="Line 20"/>
          <p:cNvSpPr>
            <a:spLocks noChangeShapeType="1"/>
          </p:cNvSpPr>
          <p:nvPr/>
        </p:nvSpPr>
        <p:spPr bwMode="auto">
          <a:xfrm>
            <a:off x="2057400" y="3352800"/>
            <a:ext cx="381000" cy="1524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9" name="Line 21"/>
          <p:cNvSpPr>
            <a:spLocks noChangeShapeType="1"/>
          </p:cNvSpPr>
          <p:nvPr/>
        </p:nvSpPr>
        <p:spPr bwMode="auto">
          <a:xfrm>
            <a:off x="1143000" y="4038600"/>
            <a:ext cx="990600" cy="1600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0" name="Text Box 22"/>
          <p:cNvSpPr txBox="1">
            <a:spLocks noChangeArrowheads="1"/>
          </p:cNvSpPr>
          <p:nvPr/>
        </p:nvSpPr>
        <p:spPr bwMode="auto">
          <a:xfrm>
            <a:off x="2362200" y="289560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0000"/>
                </a:solidFill>
              </a:rPr>
              <a:t>15</a:t>
            </a:r>
          </a:p>
        </p:txBody>
      </p:sp>
    </p:spTree>
    <p:extLst>
      <p:ext uri="{BB962C8B-B14F-4D97-AF65-F5344CB8AC3E}">
        <p14:creationId xmlns:p14="http://schemas.microsoft.com/office/powerpoint/2010/main" val="3992650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dc_firestrip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 y="-1981200"/>
            <a:ext cx="12725400" cy="944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7391400" y="2057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7</a:t>
            </a:r>
          </a:p>
        </p:txBody>
      </p:sp>
      <p:sp>
        <p:nvSpPr>
          <p:cNvPr id="3076" name="Text Box 4"/>
          <p:cNvSpPr txBox="1">
            <a:spLocks noChangeArrowheads="1"/>
          </p:cNvSpPr>
          <p:nvPr/>
        </p:nvSpPr>
        <p:spPr bwMode="auto">
          <a:xfrm>
            <a:off x="6858000" y="18288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8</a:t>
            </a:r>
          </a:p>
        </p:txBody>
      </p:sp>
      <p:sp>
        <p:nvSpPr>
          <p:cNvPr id="3077" name="Text Box 5"/>
          <p:cNvSpPr txBox="1">
            <a:spLocks noChangeArrowheads="1"/>
          </p:cNvSpPr>
          <p:nvPr/>
        </p:nvSpPr>
        <p:spPr bwMode="auto">
          <a:xfrm>
            <a:off x="3810000" y="2286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9</a:t>
            </a:r>
          </a:p>
        </p:txBody>
      </p:sp>
      <p:sp>
        <p:nvSpPr>
          <p:cNvPr id="3078" name="Text Box 6"/>
          <p:cNvSpPr txBox="1">
            <a:spLocks noChangeArrowheads="1"/>
          </p:cNvSpPr>
          <p:nvPr/>
        </p:nvSpPr>
        <p:spPr bwMode="auto">
          <a:xfrm>
            <a:off x="914400" y="4038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1</a:t>
            </a:r>
          </a:p>
        </p:txBody>
      </p:sp>
      <p:sp>
        <p:nvSpPr>
          <p:cNvPr id="3079" name="Text Box 7"/>
          <p:cNvSpPr txBox="1">
            <a:spLocks noChangeArrowheads="1"/>
          </p:cNvSpPr>
          <p:nvPr/>
        </p:nvSpPr>
        <p:spPr bwMode="auto">
          <a:xfrm>
            <a:off x="1295400" y="3048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3</a:t>
            </a:r>
          </a:p>
        </p:txBody>
      </p:sp>
      <p:sp>
        <p:nvSpPr>
          <p:cNvPr id="3080" name="Text Box 8"/>
          <p:cNvSpPr txBox="1">
            <a:spLocks noChangeArrowheads="1"/>
          </p:cNvSpPr>
          <p:nvPr/>
        </p:nvSpPr>
        <p:spPr bwMode="auto">
          <a:xfrm>
            <a:off x="304800" y="3048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4</a:t>
            </a:r>
          </a:p>
        </p:txBody>
      </p:sp>
      <p:sp>
        <p:nvSpPr>
          <p:cNvPr id="3081" name="Text Box 9"/>
          <p:cNvSpPr txBox="1">
            <a:spLocks noChangeArrowheads="1"/>
          </p:cNvSpPr>
          <p:nvPr/>
        </p:nvSpPr>
        <p:spPr bwMode="auto">
          <a:xfrm>
            <a:off x="1828800" y="3657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2</a:t>
            </a:r>
          </a:p>
        </p:txBody>
      </p:sp>
      <p:sp>
        <p:nvSpPr>
          <p:cNvPr id="3082" name="Text Box 10"/>
          <p:cNvSpPr txBox="1">
            <a:spLocks noChangeArrowheads="1"/>
          </p:cNvSpPr>
          <p:nvPr/>
        </p:nvSpPr>
        <p:spPr bwMode="auto">
          <a:xfrm rot="-2010410">
            <a:off x="3587750" y="3505200"/>
            <a:ext cx="555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2"/>
                </a:solidFill>
              </a:rPr>
              <a:t>Fire intervals over topography (elevation X3)</a:t>
            </a:r>
          </a:p>
        </p:txBody>
      </p:sp>
      <p:sp>
        <p:nvSpPr>
          <p:cNvPr id="3083" name="Line 11"/>
          <p:cNvSpPr>
            <a:spLocks noChangeShapeType="1"/>
          </p:cNvSpPr>
          <p:nvPr/>
        </p:nvSpPr>
        <p:spPr bwMode="auto">
          <a:xfrm flipH="1">
            <a:off x="5791200" y="3581400"/>
            <a:ext cx="1371600" cy="914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Text Box 12"/>
          <p:cNvSpPr txBox="1">
            <a:spLocks noChangeArrowheads="1"/>
          </p:cNvSpPr>
          <p:nvPr/>
        </p:nvSpPr>
        <p:spPr bwMode="auto">
          <a:xfrm>
            <a:off x="7202488" y="3160713"/>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folHlink"/>
                </a:solidFill>
              </a:rPr>
              <a:t>N</a:t>
            </a:r>
          </a:p>
        </p:txBody>
      </p:sp>
      <p:sp>
        <p:nvSpPr>
          <p:cNvPr id="3085" name="Text Box 13"/>
          <p:cNvSpPr txBox="1">
            <a:spLocks noChangeArrowheads="1"/>
          </p:cNvSpPr>
          <p:nvPr/>
        </p:nvSpPr>
        <p:spPr bwMode="auto">
          <a:xfrm>
            <a:off x="0" y="0"/>
            <a:ext cx="91519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FF00"/>
                </a:solidFill>
                <a:latin typeface="Times New Roman" pitchFamily="18" charset="0"/>
              </a:rPr>
              <a:t>General natural community distributions</a:t>
            </a:r>
          </a:p>
        </p:txBody>
      </p:sp>
      <p:sp>
        <p:nvSpPr>
          <p:cNvPr id="3086" name="Text Box 14"/>
          <p:cNvSpPr txBox="1">
            <a:spLocks noChangeArrowheads="1"/>
          </p:cNvSpPr>
          <p:nvPr/>
        </p:nvSpPr>
        <p:spPr bwMode="auto">
          <a:xfrm>
            <a:off x="914400" y="6219825"/>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9900"/>
                </a:solidFill>
              </a:rPr>
              <a:t>Mesic forests</a:t>
            </a:r>
          </a:p>
        </p:txBody>
      </p:sp>
      <p:sp>
        <p:nvSpPr>
          <p:cNvPr id="3087" name="Text Box 15"/>
          <p:cNvSpPr txBox="1">
            <a:spLocks noChangeArrowheads="1"/>
          </p:cNvSpPr>
          <p:nvPr/>
        </p:nvSpPr>
        <p:spPr bwMode="auto">
          <a:xfrm>
            <a:off x="3581400" y="5562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a:solidFill>
                  <a:schemeClr val="folHlink"/>
                </a:solidFill>
              </a:rPr>
              <a:t>Dry-mesic forests</a:t>
            </a:r>
          </a:p>
        </p:txBody>
      </p:sp>
      <p:sp>
        <p:nvSpPr>
          <p:cNvPr id="3088" name="Text Box 16"/>
          <p:cNvSpPr txBox="1">
            <a:spLocks noChangeArrowheads="1"/>
          </p:cNvSpPr>
          <p:nvPr/>
        </p:nvSpPr>
        <p:spPr bwMode="auto">
          <a:xfrm>
            <a:off x="4038600" y="17526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a:solidFill>
                  <a:srgbClr val="FF9933"/>
                </a:solidFill>
              </a:rPr>
              <a:t>Woodlands</a:t>
            </a:r>
          </a:p>
        </p:txBody>
      </p:sp>
      <p:sp>
        <p:nvSpPr>
          <p:cNvPr id="3089" name="Text Box 17"/>
          <p:cNvSpPr txBox="1">
            <a:spLocks noChangeArrowheads="1"/>
          </p:cNvSpPr>
          <p:nvPr/>
        </p:nvSpPr>
        <p:spPr bwMode="auto">
          <a:xfrm>
            <a:off x="6019800" y="7620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a:solidFill>
                  <a:srgbClr val="FFFF00"/>
                </a:solidFill>
              </a:rPr>
              <a:t>Savannas and Prairies</a:t>
            </a:r>
          </a:p>
        </p:txBody>
      </p:sp>
      <p:sp>
        <p:nvSpPr>
          <p:cNvPr id="3090" name="Line 18"/>
          <p:cNvSpPr>
            <a:spLocks noChangeShapeType="1"/>
          </p:cNvSpPr>
          <p:nvPr/>
        </p:nvSpPr>
        <p:spPr bwMode="auto">
          <a:xfrm flipV="1">
            <a:off x="1524000" y="5181600"/>
            <a:ext cx="381000" cy="9906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Line 19"/>
          <p:cNvSpPr>
            <a:spLocks noChangeShapeType="1"/>
          </p:cNvSpPr>
          <p:nvPr/>
        </p:nvSpPr>
        <p:spPr bwMode="auto">
          <a:xfrm flipH="1" flipV="1">
            <a:off x="3733800" y="4038600"/>
            <a:ext cx="381000" cy="1447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Line 20"/>
          <p:cNvSpPr>
            <a:spLocks noChangeShapeType="1"/>
          </p:cNvSpPr>
          <p:nvPr/>
        </p:nvSpPr>
        <p:spPr bwMode="auto">
          <a:xfrm>
            <a:off x="4800600" y="2133600"/>
            <a:ext cx="91440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3" name="Line 21"/>
          <p:cNvSpPr>
            <a:spLocks noChangeShapeType="1"/>
          </p:cNvSpPr>
          <p:nvPr/>
        </p:nvSpPr>
        <p:spPr bwMode="auto">
          <a:xfrm>
            <a:off x="7391400" y="1219200"/>
            <a:ext cx="60960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39485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tnc_ver1"/>
          <p:cNvPicPr>
            <a:picLocks noChangeAspect="1" noChangeArrowheads="1"/>
          </p:cNvPicPr>
          <p:nvPr/>
        </p:nvPicPr>
        <p:blipFill>
          <a:blip r:embed="rId3">
            <a:extLst>
              <a:ext uri="{28A0092B-C50C-407E-A947-70E740481C1C}">
                <a14:useLocalDpi xmlns:a14="http://schemas.microsoft.com/office/drawing/2010/main" val="0"/>
              </a:ext>
            </a:extLst>
          </a:blip>
          <a:srcRect l="20549" t="40410" r="27144" b="27753"/>
          <a:stretch>
            <a:fillRect/>
          </a:stretch>
        </p:blipFill>
        <p:spPr bwMode="auto">
          <a:xfrm>
            <a:off x="1371600" y="217488"/>
            <a:ext cx="7543800"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de-tnc_ver1"/>
          <p:cNvPicPr>
            <a:picLocks noChangeAspect="1" noChangeArrowheads="1"/>
          </p:cNvPicPr>
          <p:nvPr/>
        </p:nvPicPr>
        <p:blipFill>
          <a:blip r:embed="rId4">
            <a:extLst>
              <a:ext uri="{28A0092B-C50C-407E-A947-70E740481C1C}">
                <a14:useLocalDpi xmlns:a14="http://schemas.microsoft.com/office/drawing/2010/main" val="0"/>
              </a:ext>
            </a:extLst>
          </a:blip>
          <a:srcRect l="18050" t="62180" r="68823" b="27214"/>
          <a:stretch>
            <a:fillRect/>
          </a:stretch>
        </p:blipFill>
        <p:spPr bwMode="auto">
          <a:xfrm>
            <a:off x="1250950" y="4191000"/>
            <a:ext cx="210978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15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21335"/>
            <a:ext cx="4017161" cy="2743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139" y="4086225"/>
            <a:ext cx="4753919" cy="17589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69" y="3886200"/>
            <a:ext cx="2743200" cy="2159000"/>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304800" y="381000"/>
            <a:ext cx="3912031" cy="3023870"/>
          </a:xfrm>
          <a:prstGeom prst="rect">
            <a:avLst/>
          </a:prstGeom>
        </p:spPr>
      </p:pic>
    </p:spTree>
    <p:extLst>
      <p:ext uri="{BB962C8B-B14F-4D97-AF65-F5344CB8AC3E}">
        <p14:creationId xmlns:p14="http://schemas.microsoft.com/office/powerpoint/2010/main" val="1542065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1597</TotalTime>
  <Words>1348</Words>
  <Application>Microsoft Office PowerPoint</Application>
  <PresentationFormat>On-screen Show (4:3)</PresentationFormat>
  <Paragraphs>170</Paragraphs>
  <Slides>32</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Worksheet</vt:lpstr>
      <vt:lpstr>History and Composition of the Interior Highlands Shortleaf Pine Restoration Initiative </vt:lpstr>
      <vt:lpstr>The “Interior Highlands”</vt:lpstr>
      <vt:lpstr>PowerPoint Presentation</vt:lpstr>
      <vt:lpstr>PowerPoint Presentation</vt:lpstr>
      <vt:lpstr>East/West trending ridges &amp; valleys of the Ouachitas. Shortleaf pine dominates southern &amp; western exposures Oaks/hickory dominates steep north slopes &amp; streamsides.</vt:lpstr>
      <vt:lpstr>PowerPoint Presentation</vt:lpstr>
      <vt:lpstr>PowerPoint Presentation</vt:lpstr>
      <vt:lpstr>PowerPoint Presentation</vt:lpstr>
      <vt:lpstr>PowerPoint Presentation</vt:lpstr>
      <vt:lpstr>PowerPoint Presentation</vt:lpstr>
      <vt:lpstr>As a result of the great harvest, and later fire were suppression, the species and age composition of the forests are now very different than they were historically. </vt:lpstr>
      <vt:lpstr>PowerPoint Presentation</vt:lpstr>
      <vt:lpstr>PowerPoint Presentation</vt:lpstr>
      <vt:lpstr>How do we get it back?</vt:lpstr>
      <vt:lpstr>PowerPoint Presentation</vt:lpstr>
      <vt:lpstr>The Central Hardwoods Joint Venture Management Board</vt:lpstr>
      <vt:lpstr>PowerPoint Presentation</vt:lpstr>
      <vt:lpstr>PowerPoint Presentation</vt:lpstr>
      <vt:lpstr>Percent annual decline of grass-shrub and open woodland species in Central Hardwoods  1966-2013</vt:lpstr>
      <vt:lpstr>Example: 2% annual decline</vt:lpstr>
      <vt:lpstr>“Grass-shrubland” Breeding Bird Species Designated by Partners in Flight as in Need of Management Attention in the Central Hardwoods Bird Conservation Region</vt:lpstr>
      <vt:lpstr>PowerPoint Presentation</vt:lpstr>
      <vt:lpstr>Interior Highlands Shortleaf Pine Restoration Initiative Participants </vt:lpstr>
      <vt:lpstr>Strength in Numbers</vt:lpstr>
      <vt:lpstr>Money?!?</vt:lpstr>
      <vt:lpstr>Dedicated Coordinator</vt:lpstr>
      <vt:lpstr>Patience!</vt:lpstr>
      <vt:lpstr>Questions???</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Fitzgerald</dc:creator>
  <cp:lastModifiedBy>Jane Fitzgerald</cp:lastModifiedBy>
  <cp:revision>76</cp:revision>
  <dcterms:created xsi:type="dcterms:W3CDTF">2014-05-29T13:35:43Z</dcterms:created>
  <dcterms:modified xsi:type="dcterms:W3CDTF">2015-09-18T19:28:44Z</dcterms:modified>
</cp:coreProperties>
</file>