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handoutMasterIdLst>
    <p:handoutMasterId r:id="rId29"/>
  </p:handoutMasterIdLst>
  <p:sldIdLst>
    <p:sldId id="292" r:id="rId2"/>
    <p:sldId id="422" r:id="rId3"/>
    <p:sldId id="443" r:id="rId4"/>
    <p:sldId id="440" r:id="rId5"/>
    <p:sldId id="441" r:id="rId6"/>
    <p:sldId id="442" r:id="rId7"/>
    <p:sldId id="420" r:id="rId8"/>
    <p:sldId id="446" r:id="rId9"/>
    <p:sldId id="438" r:id="rId10"/>
    <p:sldId id="445" r:id="rId11"/>
    <p:sldId id="421" r:id="rId12"/>
    <p:sldId id="423" r:id="rId13"/>
    <p:sldId id="424" r:id="rId14"/>
    <p:sldId id="428" r:id="rId15"/>
    <p:sldId id="426" r:id="rId16"/>
    <p:sldId id="433" r:id="rId17"/>
    <p:sldId id="429" r:id="rId18"/>
    <p:sldId id="434" r:id="rId19"/>
    <p:sldId id="430" r:id="rId20"/>
    <p:sldId id="435" r:id="rId21"/>
    <p:sldId id="431" r:id="rId22"/>
    <p:sldId id="436" r:id="rId23"/>
    <p:sldId id="437" r:id="rId24"/>
    <p:sldId id="447" r:id="rId25"/>
    <p:sldId id="270" r:id="rId26"/>
    <p:sldId id="444" r:id="rId27"/>
  </p:sldIdLst>
  <p:sldSz cx="9144000" cy="6858000" type="screen4x3"/>
  <p:notesSz cx="6858000" cy="9296400"/>
  <p:embeddedFontLst>
    <p:embeddedFont>
      <p:font typeface="Trebuchet MS" panose="020B0603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CC33"/>
    <a:srgbClr val="CCFF99"/>
    <a:srgbClr val="822B00"/>
    <a:srgbClr val="996600"/>
    <a:srgbClr val="3B2821"/>
    <a:srgbClr val="5E3F34"/>
    <a:srgbClr val="1D1E18"/>
    <a:srgbClr val="3A3D2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2" autoAdjust="0"/>
    <p:restoredTop sz="89290" autoAdjust="0"/>
  </p:normalViewPr>
  <p:slideViewPr>
    <p:cSldViewPr>
      <p:cViewPr>
        <p:scale>
          <a:sx n="50" d="100"/>
          <a:sy n="50" d="100"/>
        </p:scale>
        <p:origin x="-2314" y="-62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70" d="100"/>
          <a:sy n="70" d="100"/>
        </p:scale>
        <p:origin x="-2766"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C7FCE6E0-3191-4483-B405-D410D5ECBBC9}" type="datetimeFigureOut">
              <a:rPr lang="en-US" smtClean="0"/>
              <a:pPr/>
              <a:t>9/22/2015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4268256F-4EFB-4558-994D-E483A7D45281}" type="slidenum">
              <a:rPr lang="en-US" smtClean="0"/>
              <a:pPr/>
              <a:t>‹#›</a:t>
            </a:fld>
            <a:endParaRPr lang="en-US"/>
          </a:p>
        </p:txBody>
      </p:sp>
    </p:spTree>
    <p:extLst>
      <p:ext uri="{BB962C8B-B14F-4D97-AF65-F5344CB8AC3E}">
        <p14:creationId xmlns:p14="http://schemas.microsoft.com/office/powerpoint/2010/main" val="2795529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pPr>
              <a:defRPr/>
            </a:pPr>
            <a:fld id="{57A5ABD4-435D-40AC-9A86-2736DF5FC5A4}" type="datetimeFigureOut">
              <a:rPr lang="en-US"/>
              <a:pPr>
                <a:defRPr/>
              </a:pPr>
              <a:t>9/22/2015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pPr>
              <a:defRPr/>
            </a:pPr>
            <a:fld id="{9FE36BB5-7B4B-45F3-B3A4-C347A950FC4A}" type="slidenum">
              <a:rPr lang="en-US"/>
              <a:pPr>
                <a:defRPr/>
              </a:pPr>
              <a:t>‹#›</a:t>
            </a:fld>
            <a:endParaRPr lang="en-US"/>
          </a:p>
        </p:txBody>
      </p:sp>
    </p:spTree>
    <p:extLst>
      <p:ext uri="{BB962C8B-B14F-4D97-AF65-F5344CB8AC3E}">
        <p14:creationId xmlns:p14="http://schemas.microsoft.com/office/powerpoint/2010/main" val="1890845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a:t>
            </a:fld>
            <a:endParaRPr lang="en-US"/>
          </a:p>
        </p:txBody>
      </p:sp>
    </p:spTree>
    <p:extLst>
      <p:ext uri="{BB962C8B-B14F-4D97-AF65-F5344CB8AC3E}">
        <p14:creationId xmlns:p14="http://schemas.microsoft.com/office/powerpoint/2010/main" val="2798526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Indirect effects can be positive or negative. Overall, indirect effects are likely to be neutral or even positive if Rx fire is planned with Indiana bats and their roosting and foraging habits in mind. This is where I can allude to the idea that bat boxes are not a panacea for all problems related to Indiana bats.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13</a:t>
            </a:fld>
            <a:endParaRPr lang="en-US"/>
          </a:p>
        </p:txBody>
      </p:sp>
    </p:spTree>
    <p:extLst>
      <p:ext uri="{BB962C8B-B14F-4D97-AF65-F5344CB8AC3E}">
        <p14:creationId xmlns:p14="http://schemas.microsoft.com/office/powerpoint/2010/main" val="124231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Dates depend</a:t>
            </a:r>
            <a:r>
              <a:rPr lang="en-US" baseline="0" dirty="0" smtClean="0"/>
              <a:t> on the location and the biological opinions/incidental take permits that have been issued. But the basic idea is that activities are prohibited from April 1 to Sept 30 to avoid direct impacts and still regulated during the dormant season because of the potential for indirect effects.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14</a:t>
            </a:fld>
            <a:endParaRPr lang="en-US"/>
          </a:p>
        </p:txBody>
      </p:sp>
    </p:spTree>
    <p:extLst>
      <p:ext uri="{BB962C8B-B14F-4D97-AF65-F5344CB8AC3E}">
        <p14:creationId xmlns:p14="http://schemas.microsoft.com/office/powerpoint/2010/main" val="77440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winter, Indiana bats are an obligate colonial roosting species, forming large clusters in hibernacula, which may be caves or mines. Population sizes in hibernacula range from 1-&gt;50,000</a:t>
            </a:r>
            <a:r>
              <a:rPr lang="en-US" baseline="0" dirty="0" smtClean="0"/>
              <a:t> but 80% of the </a:t>
            </a:r>
            <a:r>
              <a:rPr lang="en-US" baseline="0" dirty="0" err="1" smtClean="0"/>
              <a:t>pop’n</a:t>
            </a:r>
            <a:r>
              <a:rPr lang="en-US" baseline="0" dirty="0" smtClean="0"/>
              <a:t> is in 16 hibernacula. During hibernation, bats drop their body temperatures to reduce energy use (deep torpor). Normally, bats would arouse about once every two weeks and then drop into torpor again. With WNS, bats are arousing more often (every few days) and, therefore, burning up energy reserves before the winter is over.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15</a:t>
            </a:fld>
            <a:endParaRPr lang="en-US"/>
          </a:p>
        </p:txBody>
      </p:sp>
    </p:spTree>
    <p:extLst>
      <p:ext uri="{BB962C8B-B14F-4D97-AF65-F5344CB8AC3E}">
        <p14:creationId xmlns:p14="http://schemas.microsoft.com/office/powerpoint/2010/main" val="22689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most likely effects of fire during hibernation are smoke effects for bats inside the cave. Even if smoke is not noxious, it still may cause additional arousals, which could be a problem for bats with low energy reserves. There may be advisories about suitable burn weather to reduce the chances for drawing smoke into caves.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16</a:t>
            </a:fld>
            <a:endParaRPr lang="en-US"/>
          </a:p>
        </p:txBody>
      </p:sp>
    </p:spTree>
    <p:extLst>
      <p:ext uri="{BB962C8B-B14F-4D97-AF65-F5344CB8AC3E}">
        <p14:creationId xmlns:p14="http://schemas.microsoft.com/office/powerpoint/2010/main" val="229794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critical period. In WNS-affected areas, the two</a:t>
            </a:r>
            <a:r>
              <a:rPr lang="en-US" baseline="0" dirty="0" smtClean="0"/>
              <a:t> weeks following emergence from hibernacula have been shown to be critical to individual survival (healing from WNS). Emergence occurs from mid-March to the beginning of May (depends on outside temperatures). Upon emergence, bats must restore their fat reserves and, thus, they may remain near the hibernaculum for a short time, either roosting in trees or near the entrance to the cave. Female Indiana bats can fly as far as 575 km from their hibernacula to their maternity range (e.g., Mammoth Cave, Kentucky to lower Michigan). During the cold and stormy parts of spring, bats may use deep torpor to conserve energy while at roost in trees and, thus, may not arouse quickly during a spring burn. In spring, bats tend to use live trees (e.g., white oaks and shagbark hickories), which may provide more shelter from storms. However, we actually have very few data on the roosting habits of Indiana bats during spring. We also know nothing about foraging habits during spring. More on that later.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17</a:t>
            </a:fld>
            <a:endParaRPr lang="en-US"/>
          </a:p>
        </p:txBody>
      </p:sp>
    </p:spTree>
    <p:extLst>
      <p:ext uri="{BB962C8B-B14F-4D97-AF65-F5344CB8AC3E}">
        <p14:creationId xmlns:p14="http://schemas.microsoft.com/office/powerpoint/2010/main" val="165974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Because bats are more likely to enter deep torpor on cool and stormy days in spring, it is possible that they will be injured by prescribed fire during this period. With regards to roosting and foraging habitat, we know very little about the ecology of Indiana bats during this period and, thus, we can only guess that effects might be positive, negative, or neutral. If fires create open areas, then the effects are likely positive. Indiana bats often roost in small groups during this period, so roost habitat may not be limiting. To increase the likelihood that bats will awaken to escape Rx fires, consider burning only on warm spring days or during warm periods of the day.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18</a:t>
            </a:fld>
            <a:endParaRPr lang="en-US"/>
          </a:p>
        </p:txBody>
      </p:sp>
    </p:spTree>
    <p:extLst>
      <p:ext uri="{BB962C8B-B14F-4D97-AF65-F5344CB8AC3E}">
        <p14:creationId xmlns:p14="http://schemas.microsoft.com/office/powerpoint/2010/main" val="46989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on the summer range, females form colonies of 30-200 or more bats.</a:t>
            </a:r>
            <a:r>
              <a:rPr lang="en-US" baseline="0" dirty="0" smtClean="0"/>
              <a:t> Primary roosts are those that hold a large proportion of the colony and may be used repeatedly over a season or across years. Alternate roosts are smaller or hold fewer bats and bats are less faithful to these trees. Indiana bats typically roost under the bark of a dead tree. In the southern Appalachians, 75% of roosts were large diameter yellow pine snags. White pine snags were also used. In other parts of the species range, oaks, hickories, ash, and elm snags are primary roost trees. Live trees such as white oaks and shagbark hickories are used as alternate roosts in some parts of the species’ range, but these trees cannot hold a lot of bats. When suitable roosts are lacking, Indiana bats will use bat boxes as primary and alternate roosts. We first observed this with the Indy Airport population and it has recently been tested somewhat experimentally by Copperhead Consulting. The summer is broken up into pregnancy, lactation, and post-lactation periods. Bats’ requirements may vary by period and also with the weather. Bats do use daily torpor, but it is not likely to be deep torpor like we might see in spring or fall when daytime temps are cooler. Indiana bats forage by hawking insects from the air. Primary foods are moths, flies, and beetles. Indiana bats are capable of exploiting interior forest, but they may select open areas when available.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19</a:t>
            </a:fld>
            <a:endParaRPr lang="en-US"/>
          </a:p>
        </p:txBody>
      </p:sp>
    </p:spTree>
    <p:extLst>
      <p:ext uri="{BB962C8B-B14F-4D97-AF65-F5344CB8AC3E}">
        <p14:creationId xmlns:p14="http://schemas.microsoft.com/office/powerpoint/2010/main" val="12536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season</a:t>
            </a:r>
            <a:r>
              <a:rPr lang="en-US" baseline="0" dirty="0" smtClean="0"/>
              <a:t> burns are usually restricted in areas containing maternity habitat over concerns of direct take. However, burns conducted during other seasons may have impacts – both positive and negative. </a:t>
            </a:r>
          </a:p>
          <a:p>
            <a:r>
              <a:rPr lang="en-US" baseline="0" dirty="0" smtClean="0"/>
              <a:t>Major concern is that more snags are lost than are created during burns. I have data from the So. Apps to support this. However, intense fires that consume snags are also likely to create snags. For example, during a fire in Yellow Creek NC in 2010, we had almost complete loss of pine snags during the fire, but an increase in oak snags two years post-burn. </a:t>
            </a:r>
          </a:p>
          <a:p>
            <a:r>
              <a:rPr lang="en-US" baseline="0" dirty="0" smtClean="0"/>
              <a:t>With sufficient intensity and frequency, prescribed fire could promote optimal forest types for Indiana bats – oak and pine woodlands. However, as I understand it, this is very difficult to achieve and policies designed to protect bats actually hinder the proper use of fire to achieve these goals. </a:t>
            </a:r>
          </a:p>
          <a:p>
            <a:r>
              <a:rPr lang="en-US" baseline="0" dirty="0" smtClean="0"/>
              <a:t>Frequent fire could create open conditions good for roosting AND foraging. Fires that create snags will create canopy gaps and may promote open under and </a:t>
            </a:r>
            <a:r>
              <a:rPr lang="en-US" baseline="0" dirty="0" err="1" smtClean="0"/>
              <a:t>midstory</a:t>
            </a:r>
            <a:r>
              <a:rPr lang="en-US" baseline="0" dirty="0" smtClean="0"/>
              <a:t> conditions that are optimal for forest specialists like Indiana bats. Fire effects on </a:t>
            </a:r>
            <a:r>
              <a:rPr lang="en-US" baseline="0" dirty="0" err="1" smtClean="0"/>
              <a:t>nightflying</a:t>
            </a:r>
            <a:r>
              <a:rPr lang="en-US" baseline="0" dirty="0" smtClean="0"/>
              <a:t> insects are </a:t>
            </a:r>
            <a:r>
              <a:rPr lang="en-US" baseline="0" dirty="0" err="1" smtClean="0"/>
              <a:t>equivocoal</a:t>
            </a:r>
            <a:r>
              <a:rPr lang="en-US" baseline="0" dirty="0" smtClean="0"/>
              <a:t> – this needs more study (and this is being done in Mammoth Cave by Luke Dodd).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20</a:t>
            </a:fld>
            <a:endParaRPr lang="en-US"/>
          </a:p>
        </p:txBody>
      </p:sp>
    </p:spTree>
    <p:extLst>
      <p:ext uri="{BB962C8B-B14F-4D97-AF65-F5344CB8AC3E}">
        <p14:creationId xmlns:p14="http://schemas.microsoft.com/office/powerpoint/2010/main" val="42785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 in mid-August, bats migrate to their swarming and hibernation sites. Swarming is done to familiarize juveniles with the location of hibernacula</a:t>
            </a:r>
            <a:r>
              <a:rPr lang="en-US" baseline="0" dirty="0" smtClean="0"/>
              <a:t> and for males and females to mate. During this period, bats still roost in trees near hibernacula. These may be live or dead trees, but live trees are often used in Kentucky. In Indiana, we see bats on the summer range into the middle of October, so the migration period may be quite long. Females are likely to enter the hibernaculum once they have mated and gained sufficient fat stores, whereas males may roost outside the hibernaculum in trees and swarm for several nights to increase mating opportunities. Bats may enter the hibernaculum where they swarm or move to another hibernaculum.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21</a:t>
            </a:fld>
            <a:endParaRPr lang="en-US"/>
          </a:p>
        </p:txBody>
      </p:sp>
    </p:spTree>
    <p:extLst>
      <p:ext uri="{BB962C8B-B14F-4D97-AF65-F5344CB8AC3E}">
        <p14:creationId xmlns:p14="http://schemas.microsoft.com/office/powerpoint/2010/main" val="1347303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a:t>
            </a:r>
            <a:r>
              <a:rPr lang="en-US" baseline="0" dirty="0" smtClean="0"/>
              <a:t> in spring, bats are more likely to enter deep torpor on cool days in fall. With regards to roosting and foraging habitat, we know very little about the ecology of Indiana bats during this period and, thus, we can only guess that effects might be positive, negative, or neutral. If fires create open areas, then the effects are likely positive. Indiana bats often roost in small groups during this period, so roost habitat may not be limiting. The same admonitions apply as in spring – consider burning only during warm periods. However, it is important to consider that fire behavior may be much different in fall, as fuels may be at their driest and, thus, fire intensity may be greater.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22</a:t>
            </a:fld>
            <a:endParaRPr lang="en-US"/>
          </a:p>
        </p:txBody>
      </p:sp>
    </p:spTree>
    <p:extLst>
      <p:ext uri="{BB962C8B-B14F-4D97-AF65-F5344CB8AC3E}">
        <p14:creationId xmlns:p14="http://schemas.microsoft.com/office/powerpoint/2010/main" val="6997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a:t>
            </a:r>
            <a:r>
              <a:rPr lang="en-US" dirty="0" err="1" smtClean="0"/>
              <a:t>treesearch</a:t>
            </a:r>
            <a:r>
              <a:rPr lang="en-US" dirty="0" smtClean="0"/>
              <a:t> webpage to find this publication. Housed within Waldrop 2014 Proceedings.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a:t>
            </a:fld>
            <a:endParaRPr lang="en-US"/>
          </a:p>
        </p:txBody>
      </p:sp>
    </p:spTree>
    <p:extLst>
      <p:ext uri="{BB962C8B-B14F-4D97-AF65-F5344CB8AC3E}">
        <p14:creationId xmlns:p14="http://schemas.microsoft.com/office/powerpoint/2010/main" val="990636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Problem of fuels in</a:t>
            </a:r>
            <a:r>
              <a:rPr lang="en-US" baseline="0" dirty="0" smtClean="0"/>
              <a:t> the absence of Rx fires</a:t>
            </a:r>
            <a:endParaRPr lang="en-US" dirty="0" smtClean="0"/>
          </a:p>
          <a:p>
            <a:r>
              <a:rPr lang="en-US" dirty="0" smtClean="0"/>
              <a:t>Let it burn policy in the Park (Klein et al, right?)</a:t>
            </a:r>
          </a:p>
          <a:p>
            <a:r>
              <a:rPr lang="en-US" dirty="0" smtClean="0"/>
              <a:t>Without Rx fire, we may lose pine and oak woodlands (see </a:t>
            </a:r>
            <a:r>
              <a:rPr lang="en-US" dirty="0" err="1" smtClean="0"/>
              <a:t>Lafon</a:t>
            </a:r>
            <a:r>
              <a:rPr lang="en-US" dirty="0" smtClean="0"/>
              <a:t>, right?)</a:t>
            </a:r>
          </a:p>
          <a:p>
            <a:r>
              <a:rPr lang="en-US" dirty="0" smtClean="0"/>
              <a:t>Rx fire reduces forest clutter, so the logical conclusion is that w/o</a:t>
            </a:r>
            <a:r>
              <a:rPr lang="en-US" baseline="0" dirty="0" smtClean="0"/>
              <a:t> fire we will have more clutter.</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23</a:t>
            </a:fld>
            <a:endParaRPr lang="en-US"/>
          </a:p>
        </p:txBody>
      </p:sp>
    </p:spTree>
    <p:extLst>
      <p:ext uri="{BB962C8B-B14F-4D97-AF65-F5344CB8AC3E}">
        <p14:creationId xmlns:p14="http://schemas.microsoft.com/office/powerpoint/2010/main" val="1893662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for listening to my talk and thanks</a:t>
            </a:r>
            <a:r>
              <a:rPr lang="en-US" baseline="0" dirty="0" smtClean="0"/>
              <a:t> to all those who have gone the extra mile for this project.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25</a:t>
            </a:fld>
            <a:endParaRPr lang="en-US"/>
          </a:p>
        </p:txBody>
      </p:sp>
    </p:spTree>
    <p:extLst>
      <p:ext uri="{BB962C8B-B14F-4D97-AF65-F5344CB8AC3E}">
        <p14:creationId xmlns:p14="http://schemas.microsoft.com/office/powerpoint/2010/main" val="259300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the characters. Talk about distribution</a:t>
            </a:r>
            <a:r>
              <a:rPr lang="en-US" baseline="0" dirty="0" smtClean="0"/>
              <a:t> and overlap with SLP.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3</a:t>
            </a:fld>
            <a:endParaRPr lang="en-US"/>
          </a:p>
        </p:txBody>
      </p:sp>
    </p:spTree>
    <p:extLst>
      <p:ext uri="{BB962C8B-B14F-4D97-AF65-F5344CB8AC3E}">
        <p14:creationId xmlns:p14="http://schemas.microsoft.com/office/powerpoint/2010/main" val="216819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point has been demonstrated with both</a:t>
            </a:r>
            <a:r>
              <a:rPr lang="en-US" baseline="0" dirty="0" smtClean="0"/>
              <a:t> a 75% decline in the primary hibernacula in the </a:t>
            </a:r>
            <a:r>
              <a:rPr lang="en-US" baseline="0" dirty="0" err="1" smtClean="0"/>
              <a:t>Smokies</a:t>
            </a:r>
            <a:r>
              <a:rPr lang="en-US" baseline="0" dirty="0" smtClean="0"/>
              <a:t> in 2014 and 100% decline in captures of females and juveniles in summer 2014.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4</a:t>
            </a:fld>
            <a:endParaRPr lang="en-US"/>
          </a:p>
        </p:txBody>
      </p:sp>
    </p:spTree>
    <p:extLst>
      <p:ext uri="{BB962C8B-B14F-4D97-AF65-F5344CB8AC3E}">
        <p14:creationId xmlns:p14="http://schemas.microsoft.com/office/powerpoint/2010/main" val="3018752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point has been demonstrated with both</a:t>
            </a:r>
            <a:r>
              <a:rPr lang="en-US" baseline="0" dirty="0" smtClean="0"/>
              <a:t> a 75% decline in the primary hibernacula in the </a:t>
            </a:r>
            <a:r>
              <a:rPr lang="en-US" baseline="0" dirty="0" err="1" smtClean="0"/>
              <a:t>Smokies</a:t>
            </a:r>
            <a:r>
              <a:rPr lang="en-US" baseline="0" dirty="0" smtClean="0"/>
              <a:t> in 2014 and 100% decline in captures of females and juveniles in summer 2014.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6</a:t>
            </a:fld>
            <a:endParaRPr lang="en-US"/>
          </a:p>
        </p:txBody>
      </p:sp>
    </p:spTree>
    <p:extLst>
      <p:ext uri="{BB962C8B-B14F-4D97-AF65-F5344CB8AC3E}">
        <p14:creationId xmlns:p14="http://schemas.microsoft.com/office/powerpoint/2010/main" val="388967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Species is distributed throughout much of the eastern U.S. and its range overlaps with the pine-oak</a:t>
            </a:r>
            <a:r>
              <a:rPr lang="en-US" baseline="0" dirty="0" smtClean="0"/>
              <a:t> forests that are dependent on fire. Indiana bats use pine and oaks as roosts in various parts of the species range. Oaks are used more in the Midwest, while pines are used in the southern portions. </a:t>
            </a:r>
          </a:p>
          <a:p>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7</a:t>
            </a:fld>
            <a:endParaRPr lang="en-US"/>
          </a:p>
        </p:txBody>
      </p:sp>
    </p:spTree>
    <p:extLst>
      <p:ext uri="{BB962C8B-B14F-4D97-AF65-F5344CB8AC3E}">
        <p14:creationId xmlns:p14="http://schemas.microsoft.com/office/powerpoint/2010/main" val="297390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So Apps, Indiana bats are responding to a pulsed resource, which right now is dead yellow pines. Though they do key in on yellow</a:t>
            </a:r>
            <a:r>
              <a:rPr lang="en-US" baseline="0" dirty="0" smtClean="0"/>
              <a:t> pines, it seems they are selecting most heavily for the tree structure and a stand structure that facilitates switching. Tree height is important, which indicates that bats are keying in on trees that provide optimal solar conditions.  Though yellow pines were the most dominant type of snag on the landscape during my 2009-2012 snag availability study, they are certainly declining because there are no new snags replacing them and </a:t>
            </a:r>
            <a:r>
              <a:rPr lang="en-US" dirty="0" smtClean="0"/>
              <a:t>most seem to be too decayed for roosting</a:t>
            </a:r>
            <a:r>
              <a:rPr lang="en-US" baseline="0" dirty="0" smtClean="0"/>
              <a:t>. Live yellow pines are a rarity in the southern Apps and perhaps not abundant enough to facilitate the approx. 30 year cycle of the southern pine beetle. It is possible that this natural cycle, plus naturally occurring fires, has always provided Indiana bats with optimal roost habitat in the southern Apps. However, the landscape is now dramatically different due to many years of fire suppression and it is possible this cycle is no longer possible. My lab has dendrochronology data that shows it can take over 200 years for a tree such as the SLP at right to develop. Other yellow pines, like the Table Mountain pine in the top right may be restricted to particular areas in the mountains and may also be slow growing.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9</a:t>
            </a:fld>
            <a:endParaRPr lang="en-US"/>
          </a:p>
        </p:txBody>
      </p:sp>
    </p:spTree>
    <p:extLst>
      <p:ext uri="{BB962C8B-B14F-4D97-AF65-F5344CB8AC3E}">
        <p14:creationId xmlns:p14="http://schemas.microsoft.com/office/powerpoint/2010/main" val="302847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a:t>
            </a:r>
            <a:r>
              <a:rPr lang="en-US" baseline="0" dirty="0" smtClean="0"/>
              <a:t> the legal status of Indiana bats, prescribed fires in areas where the bat occurs must be conducted to avoid take. It is well established that prescribed fire is likely to affect or adversely affect Indiana bats when the two overlap. USFWS will consult on proposed actions and will issue opinions about the likelihood for take and the ramifications of take (depends on effects).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11</a:t>
            </a:fld>
            <a:endParaRPr lang="en-US"/>
          </a:p>
        </p:txBody>
      </p:sp>
    </p:spTree>
    <p:extLst>
      <p:ext uri="{BB962C8B-B14F-4D97-AF65-F5344CB8AC3E}">
        <p14:creationId xmlns:p14="http://schemas.microsoft.com/office/powerpoint/2010/main" val="200371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Rx fire may be critical for ensuring future habitat, managers and policymakers must balance the long-term needs for habitat restoration</a:t>
            </a:r>
            <a:r>
              <a:rPr lang="en-US" baseline="0" dirty="0" smtClean="0"/>
              <a:t> with the short and long-term negative impacts. I believe it is relatively easy to avoid the negative indirect effects, so we should focus more on the short-term effects in our planning.  </a:t>
            </a:r>
            <a:r>
              <a:rPr lang="en-US" dirty="0" smtClean="0"/>
              <a:t>Direct effects are short-term effects that either result in harm or death.</a:t>
            </a:r>
            <a:r>
              <a:rPr lang="en-US" baseline="0" dirty="0" smtClean="0"/>
              <a:t> I feel like these are the more critical effects to consider when planning prescribed fires. Some of the effects are more likely during particular seasons. However, we still lack a lot of basic information needed to make decisions about how to avoid these direct effects. </a:t>
            </a:r>
            <a:endParaRPr lang="en-US" dirty="0"/>
          </a:p>
        </p:txBody>
      </p:sp>
      <p:sp>
        <p:nvSpPr>
          <p:cNvPr id="4" name="Slide Number Placeholder 3"/>
          <p:cNvSpPr>
            <a:spLocks noGrp="1"/>
          </p:cNvSpPr>
          <p:nvPr>
            <p:ph type="sldNum" sz="quarter" idx="10"/>
          </p:nvPr>
        </p:nvSpPr>
        <p:spPr/>
        <p:txBody>
          <a:bodyPr/>
          <a:lstStyle/>
          <a:p>
            <a:pPr>
              <a:defRPr/>
            </a:pPr>
            <a:fld id="{9FE36BB5-7B4B-45F3-B3A4-C347A950FC4A}" type="slidenum">
              <a:rPr lang="en-US" smtClean="0"/>
              <a:pPr>
                <a:defRPr/>
              </a:pPr>
              <a:t>12</a:t>
            </a:fld>
            <a:endParaRPr lang="en-US"/>
          </a:p>
        </p:txBody>
      </p:sp>
    </p:spTree>
    <p:extLst>
      <p:ext uri="{BB962C8B-B14F-4D97-AF65-F5344CB8AC3E}">
        <p14:creationId xmlns:p14="http://schemas.microsoft.com/office/powerpoint/2010/main" val="161580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6480D86-AE62-4DD6-A96F-D99B4596CAD9}" type="datetimeFigureOut">
              <a:rPr lang="en-US"/>
              <a:pPr>
                <a:defRPr/>
              </a:pPr>
              <a:t>9/22/2015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A4FBD5-66AB-464B-A656-160B023E1BA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1D5C42-F00F-4D44-B7D7-6965FCD76A55}" type="datetimeFigureOut">
              <a:rPr lang="en-US"/>
              <a:pPr>
                <a:defRPr/>
              </a:pPr>
              <a:t>9/22/2015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8B9E2-CE77-4B05-815C-311C0A50E89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5263A3-F37F-4F80-8F43-139F521BCDA8}" type="datetimeFigureOut">
              <a:rPr lang="en-US"/>
              <a:pPr>
                <a:defRPr/>
              </a:pPr>
              <a:t>9/22/2015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E7F432-736E-4140-AAAD-001A9ED98F6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61B6B9-C325-43E8-BF73-81046A590F93}" type="datetimeFigureOut">
              <a:rPr lang="en-US"/>
              <a:pPr>
                <a:defRPr/>
              </a:pPr>
              <a:t>9/22/2015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021113-9F82-4460-8997-CE5BDAB93AB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AF1334-4E20-41DC-9A7A-92FE778AC8C4}" type="datetimeFigureOut">
              <a:rPr lang="en-US"/>
              <a:pPr>
                <a:defRPr/>
              </a:pPr>
              <a:t>9/22/2015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866711-A282-471B-869C-DAB4623AA7B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6F60D8B-D955-4DA7-B289-15F61DACB5A8}" type="datetimeFigureOut">
              <a:rPr lang="en-US"/>
              <a:pPr>
                <a:defRPr/>
              </a:pPr>
              <a:t>9/22/2015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02D941-563A-4A9A-819E-2A897B6276C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0029D7-18DB-44EB-A0F2-54792A056871}" type="datetimeFigureOut">
              <a:rPr lang="en-US"/>
              <a:pPr>
                <a:defRPr/>
              </a:pPr>
              <a:t>9/22/2015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C67EE4-674F-45F5-9D0D-C19D8DFEACC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DF733C3-AE82-4276-BBB9-8B781636C6E5}" type="datetimeFigureOut">
              <a:rPr lang="en-US"/>
              <a:pPr>
                <a:defRPr/>
              </a:pPr>
              <a:t>9/22/2015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CDEA68-009D-4666-BB34-96EBCB810F9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A7542-694F-4097-B018-8D2AD8777971}" type="datetimeFigureOut">
              <a:rPr lang="en-US"/>
              <a:pPr>
                <a:defRPr/>
              </a:pPr>
              <a:t>9/22/2015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A207A7-842E-4852-A19E-78525A8FAC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accent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CD11FD-5698-4381-9327-BA1E8EF34A2F}" type="datetimeFigureOut">
              <a:rPr lang="en-US"/>
              <a:pPr>
                <a:defRPr/>
              </a:pPr>
              <a:t>9/22/2015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E05449-6F12-4F4F-80DD-D54C836C85F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F88F17-256D-4FDA-B649-79AD877FC00E}" type="datetimeFigureOut">
              <a:rPr lang="en-US"/>
              <a:pPr>
                <a:defRPr/>
              </a:pPr>
              <a:t>9/22/2015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E1B333-F259-413C-B5DA-AC97B8E0D1E1}"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9C2662C-C036-4023-B251-4763613F7925}" type="datetimeFigureOut">
              <a:rPr lang="en-US"/>
              <a:pPr>
                <a:defRPr/>
              </a:pPr>
              <a:t>9/22/2015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AD9E31-B322-4AEC-A0C5-F9E491D95F3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2"/>
          </a:solidFill>
          <a:latin typeface="Trebuchet MS" pitchFamily="34" charset="0"/>
        </a:defRPr>
      </a:lvl2pPr>
      <a:lvl3pPr algn="ctr" rtl="0" eaLnBrk="0" fontAlgn="base" hangingPunct="0">
        <a:spcBef>
          <a:spcPct val="0"/>
        </a:spcBef>
        <a:spcAft>
          <a:spcPct val="0"/>
        </a:spcAft>
        <a:defRPr sz="4400">
          <a:solidFill>
            <a:schemeClr val="accent2"/>
          </a:solidFill>
          <a:latin typeface="Trebuchet MS" pitchFamily="34" charset="0"/>
        </a:defRPr>
      </a:lvl3pPr>
      <a:lvl4pPr algn="ctr" rtl="0" eaLnBrk="0" fontAlgn="base" hangingPunct="0">
        <a:spcBef>
          <a:spcPct val="0"/>
        </a:spcBef>
        <a:spcAft>
          <a:spcPct val="0"/>
        </a:spcAft>
        <a:defRPr sz="4400">
          <a:solidFill>
            <a:schemeClr val="accent2"/>
          </a:solidFill>
          <a:latin typeface="Trebuchet MS" pitchFamily="34" charset="0"/>
        </a:defRPr>
      </a:lvl4pPr>
      <a:lvl5pPr algn="ctr" rtl="0" eaLnBrk="0" fontAlgn="base" hangingPunct="0">
        <a:spcBef>
          <a:spcPct val="0"/>
        </a:spcBef>
        <a:spcAft>
          <a:spcPct val="0"/>
        </a:spcAft>
        <a:defRPr sz="4400">
          <a:solidFill>
            <a:schemeClr val="accent2"/>
          </a:solidFill>
          <a:latin typeface="Trebuchet MS"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2932723"/>
            <a:ext cx="4742116" cy="3922687"/>
          </a:xfrm>
          <a:prstGeom prst="rect">
            <a:avLst/>
          </a:prstGeom>
        </p:spPr>
      </p:pic>
      <p:sp>
        <p:nvSpPr>
          <p:cNvPr id="2" name="Title 1"/>
          <p:cNvSpPr>
            <a:spLocks noGrp="1"/>
          </p:cNvSpPr>
          <p:nvPr>
            <p:ph type="ctrTitle"/>
          </p:nvPr>
        </p:nvSpPr>
        <p:spPr>
          <a:xfrm>
            <a:off x="152400" y="-76200"/>
            <a:ext cx="8610600" cy="4191000"/>
          </a:xfrm>
        </p:spPr>
        <p:txBody>
          <a:bodyPr/>
          <a:lstStyle/>
          <a:p>
            <a:pPr algn="l"/>
            <a:r>
              <a:rPr lang="en-US" dirty="0" smtClean="0">
                <a:solidFill>
                  <a:schemeClr val="accent1"/>
                </a:solidFill>
              </a:rPr>
              <a:t>Prescribed Fire </a:t>
            </a:r>
            <a:br>
              <a:rPr lang="en-US" dirty="0" smtClean="0">
                <a:solidFill>
                  <a:schemeClr val="accent1"/>
                </a:solidFill>
              </a:rPr>
            </a:br>
            <a:r>
              <a:rPr lang="en-US" dirty="0" smtClean="0">
                <a:solidFill>
                  <a:schemeClr val="accent1"/>
                </a:solidFill>
              </a:rPr>
              <a:t>and Bat Conservation</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sz="3200" dirty="0" smtClean="0">
                <a:solidFill>
                  <a:schemeClr val="tx1"/>
                </a:solidFill>
              </a:rPr>
              <a:t>Joy O’Keefe </a:t>
            </a:r>
            <a:br>
              <a:rPr lang="en-US" sz="3200" dirty="0" smtClean="0">
                <a:solidFill>
                  <a:schemeClr val="tx1"/>
                </a:solidFill>
              </a:rPr>
            </a:br>
            <a:r>
              <a:rPr lang="en-US" sz="3200" dirty="0" smtClean="0">
                <a:solidFill>
                  <a:schemeClr val="tx1"/>
                </a:solidFill>
              </a:rPr>
              <a:t>Susan Loeb</a:t>
            </a:r>
            <a:endParaRPr lang="en-US" sz="3200"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3886200"/>
            <a:ext cx="4362817" cy="1007866"/>
          </a:xfrm>
          <a:prstGeom prst="rect">
            <a:avLst/>
          </a:prstGeom>
        </p:spPr>
      </p:pic>
      <p:pic>
        <p:nvPicPr>
          <p:cNvPr id="5" name="Picture 7" descr="USFS Shield_black.jpg"/>
          <p:cNvPicPr>
            <a:picLocks noChangeAspect="1"/>
          </p:cNvPicPr>
          <p:nvPr/>
        </p:nvPicPr>
        <p:blipFill>
          <a:blip r:embed="rId5" cstate="screen"/>
          <a:srcRect/>
          <a:stretch>
            <a:fillRect/>
          </a:stretch>
        </p:blipFill>
        <p:spPr bwMode="auto">
          <a:xfrm>
            <a:off x="1495607" y="4908567"/>
            <a:ext cx="1676400" cy="1797033"/>
          </a:xfrm>
          <a:prstGeom prst="rect">
            <a:avLst/>
          </a:prstGeom>
          <a:noFill/>
          <a:ln w="9525">
            <a:noFill/>
            <a:miter lim="800000"/>
            <a:headEnd/>
            <a:tailEnd/>
          </a:ln>
        </p:spPr>
      </p:pic>
      <p:sp>
        <p:nvSpPr>
          <p:cNvPr id="7" name="TextBox 6"/>
          <p:cNvSpPr txBox="1"/>
          <p:nvPr/>
        </p:nvSpPr>
        <p:spPr>
          <a:xfrm>
            <a:off x="6019800" y="6477000"/>
            <a:ext cx="3121367" cy="369332"/>
          </a:xfrm>
          <a:prstGeom prst="rect">
            <a:avLst/>
          </a:prstGeom>
          <a:noFill/>
        </p:spPr>
        <p:txBody>
          <a:bodyPr wrap="none" rtlCol="0">
            <a:spAutoFit/>
          </a:bodyPr>
          <a:lstStyle/>
          <a:p>
            <a:r>
              <a:rPr lang="en-US" dirty="0" smtClean="0">
                <a:solidFill>
                  <a:schemeClr val="tx1">
                    <a:lumMod val="65000"/>
                  </a:schemeClr>
                </a:solidFill>
              </a:rPr>
              <a:t>Manager bat by S. Bergeson</a:t>
            </a:r>
            <a:endParaRPr lang="en-US" dirty="0">
              <a:solidFill>
                <a:schemeClr val="tx1">
                  <a:lumMod val="65000"/>
                </a:schemeClr>
              </a:solidFill>
            </a:endParaRPr>
          </a:p>
        </p:txBody>
      </p:sp>
    </p:spTree>
    <p:extLst>
      <p:ext uri="{BB962C8B-B14F-4D97-AF65-F5344CB8AC3E}">
        <p14:creationId xmlns:p14="http://schemas.microsoft.com/office/powerpoint/2010/main" val="1580222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37360"/>
            <a:ext cx="682752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p:cNvSpPr txBox="1">
            <a:spLocks/>
          </p:cNvSpPr>
          <p:nvPr/>
        </p:nvSpPr>
        <p:spPr bwMode="auto">
          <a:xfrm>
            <a:off x="685800" y="350836"/>
            <a:ext cx="826008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Suitable yellow pine snags less common</a:t>
            </a:r>
          </a:p>
          <a:p>
            <a:r>
              <a:rPr lang="en-US" dirty="0" smtClean="0"/>
              <a:t>May take 200-300 years to grow large yellow pines</a:t>
            </a:r>
          </a:p>
          <a:p>
            <a:r>
              <a:rPr lang="en-US" dirty="0" smtClean="0"/>
              <a:t>Bats will switch to alternate roost types</a:t>
            </a:r>
          </a:p>
          <a:p>
            <a:endParaRPr lang="en-US" dirty="0"/>
          </a:p>
        </p:txBody>
      </p:sp>
    </p:spTree>
    <p:extLst>
      <p:ext uri="{BB962C8B-B14F-4D97-AF65-F5344CB8AC3E}">
        <p14:creationId xmlns:p14="http://schemas.microsoft.com/office/powerpoint/2010/main" val="204787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Concern about potential for “take” affects fire policy</a:t>
            </a:r>
            <a:endParaRPr lang="en-US" dirty="0"/>
          </a:p>
        </p:txBody>
      </p:sp>
      <p:sp>
        <p:nvSpPr>
          <p:cNvPr id="6" name="Content Placeholder 5"/>
          <p:cNvSpPr>
            <a:spLocks noGrp="1"/>
          </p:cNvSpPr>
          <p:nvPr>
            <p:ph idx="1"/>
          </p:nvPr>
        </p:nvSpPr>
        <p:spPr>
          <a:xfrm>
            <a:off x="457200" y="1722437"/>
            <a:ext cx="8229600" cy="4525963"/>
          </a:xfrm>
        </p:spPr>
        <p:txBody>
          <a:bodyPr/>
          <a:lstStyle/>
          <a:p>
            <a:pPr marL="0" indent="0">
              <a:buNone/>
            </a:pPr>
            <a:r>
              <a:rPr lang="en-US" dirty="0"/>
              <a:t>“Take” </a:t>
            </a:r>
            <a:r>
              <a:rPr lang="en-US" dirty="0" smtClean="0"/>
              <a:t>= </a:t>
            </a:r>
            <a:r>
              <a:rPr lang="en-US" dirty="0"/>
              <a:t>any action that may result in the harassment, harm, pursuit, wounding, or collection of an endangered species, where harm can include habitat </a:t>
            </a:r>
            <a:r>
              <a:rPr lang="en-US" dirty="0" smtClean="0"/>
              <a:t>modification</a:t>
            </a:r>
          </a:p>
          <a:p>
            <a:pPr marL="0" indent="0">
              <a:buNone/>
            </a:pPr>
            <a:endParaRPr lang="en-US" sz="2800" dirty="0" smtClean="0"/>
          </a:p>
          <a:p>
            <a:pPr marL="0" indent="0">
              <a:buNone/>
            </a:pPr>
            <a:r>
              <a:rPr lang="en-US" sz="2800" dirty="0" smtClean="0">
                <a:solidFill>
                  <a:schemeClr val="accent1"/>
                </a:solidFill>
              </a:rPr>
              <a:t>Potentially harmful                                       </a:t>
            </a:r>
            <a:r>
              <a:rPr lang="en-US" sz="2800" dirty="0" smtClean="0">
                <a:solidFill>
                  <a:schemeClr val="accent1"/>
                </a:solidFill>
              </a:rPr>
              <a:t>management                                               </a:t>
            </a:r>
            <a:r>
              <a:rPr lang="en-US" sz="2800" dirty="0" smtClean="0">
                <a:solidFill>
                  <a:schemeClr val="accent1"/>
                </a:solidFill>
              </a:rPr>
              <a:t>actions include                                                  timber harvest and fire</a:t>
            </a:r>
            <a:endParaRPr lang="en-US" sz="2800" dirty="0">
              <a:solidFill>
                <a:schemeClr val="accent1"/>
              </a:solidFill>
            </a:endParaRPr>
          </a:p>
          <a:p>
            <a:endParaRPr lang="en-US" dirty="0"/>
          </a:p>
        </p:txBody>
      </p:sp>
      <p:pic>
        <p:nvPicPr>
          <p:cNvPr id="7" name="Picture 6"/>
          <p:cNvPicPr>
            <a:picLocks noChangeAspect="1"/>
          </p:cNvPicPr>
          <p:nvPr/>
        </p:nvPicPr>
        <p:blipFill>
          <a:blip r:embed="rId3"/>
          <a:stretch>
            <a:fillRect/>
          </a:stretch>
        </p:blipFill>
        <p:spPr>
          <a:xfrm>
            <a:off x="4292760" y="3690880"/>
            <a:ext cx="2108040" cy="3167120"/>
          </a:xfrm>
          <a:prstGeom prst="rect">
            <a:avLst/>
          </a:prstGeom>
        </p:spPr>
      </p:pic>
      <p:pic>
        <p:nvPicPr>
          <p:cNvPr id="8" name="Content Placeholder 6" descr="IMG_0008.JPG"/>
          <p:cNvPicPr>
            <a:picLocks noChangeAspect="1"/>
          </p:cNvPicPr>
          <p:nvPr/>
        </p:nvPicPr>
        <p:blipFill>
          <a:blip r:embed="rId4" cstate="screen"/>
          <a:srcRect/>
          <a:stretch>
            <a:fillRect/>
          </a:stretch>
        </p:blipFill>
        <p:spPr bwMode="auto">
          <a:xfrm>
            <a:off x="6622771" y="3690880"/>
            <a:ext cx="2368829" cy="3158439"/>
          </a:xfrm>
          <a:prstGeom prst="rect">
            <a:avLst/>
          </a:prstGeom>
          <a:ln>
            <a:noFill/>
          </a:ln>
          <a:effectLst>
            <a:softEdge rad="112500"/>
          </a:effectLst>
        </p:spPr>
      </p:pic>
    </p:spTree>
    <p:extLst>
      <p:ext uri="{BB962C8B-B14F-4D97-AF65-F5344CB8AC3E}">
        <p14:creationId xmlns:p14="http://schemas.microsoft.com/office/powerpoint/2010/main" val="2137668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Potential direct and indirect effects of fire on Indiana bats</a:t>
            </a:r>
            <a:endParaRPr lang="en-US" sz="4000" dirty="0"/>
          </a:p>
        </p:txBody>
      </p:sp>
      <p:sp>
        <p:nvSpPr>
          <p:cNvPr id="6" name="Text Placeholder 5"/>
          <p:cNvSpPr>
            <a:spLocks noGrp="1"/>
          </p:cNvSpPr>
          <p:nvPr>
            <p:ph type="body" idx="1"/>
          </p:nvPr>
        </p:nvSpPr>
        <p:spPr>
          <a:xfrm>
            <a:off x="457200" y="1295400"/>
            <a:ext cx="4040188" cy="639762"/>
          </a:xfrm>
        </p:spPr>
        <p:txBody>
          <a:bodyPr/>
          <a:lstStyle/>
          <a:p>
            <a:r>
              <a:rPr lang="en-US" u="sng" dirty="0" smtClean="0"/>
              <a:t>Direct (short-term)</a:t>
            </a:r>
            <a:endParaRPr lang="en-US" u="sng" dirty="0"/>
          </a:p>
        </p:txBody>
      </p:sp>
      <p:sp>
        <p:nvSpPr>
          <p:cNvPr id="7" name="Content Placeholder 6"/>
          <p:cNvSpPr>
            <a:spLocks noGrp="1"/>
          </p:cNvSpPr>
          <p:nvPr>
            <p:ph sz="half" idx="2"/>
          </p:nvPr>
        </p:nvSpPr>
        <p:spPr>
          <a:xfrm>
            <a:off x="457200" y="1935162"/>
            <a:ext cx="4040188" cy="3951288"/>
          </a:xfrm>
        </p:spPr>
        <p:txBody>
          <a:bodyPr/>
          <a:lstStyle/>
          <a:p>
            <a:pPr>
              <a:buFont typeface="Trebuchet MS" panose="020B0603020202020204" pitchFamily="34" charset="0"/>
              <a:buChar char="−"/>
            </a:pPr>
            <a:r>
              <a:rPr lang="en-US" sz="2200" dirty="0" smtClean="0"/>
              <a:t>Kill bats at roost in caves or trees</a:t>
            </a:r>
          </a:p>
          <a:p>
            <a:pPr>
              <a:buFont typeface="Trebuchet MS" panose="020B0603020202020204" pitchFamily="34" charset="0"/>
              <a:buChar char="−"/>
            </a:pPr>
            <a:r>
              <a:rPr lang="en-US" sz="2200" dirty="0"/>
              <a:t>Immediate loss of critical roosting habitat</a:t>
            </a:r>
          </a:p>
          <a:p>
            <a:pPr>
              <a:buFont typeface="Trebuchet MS" panose="020B0603020202020204" pitchFamily="34" charset="0"/>
              <a:buChar char="−"/>
            </a:pPr>
            <a:r>
              <a:rPr lang="en-US" sz="2200" dirty="0" smtClean="0"/>
              <a:t>Ear burns during intense fires</a:t>
            </a:r>
          </a:p>
          <a:p>
            <a:pPr>
              <a:buFont typeface="Trebuchet MS" panose="020B0603020202020204" pitchFamily="34" charset="0"/>
              <a:buChar char="−"/>
            </a:pPr>
            <a:r>
              <a:rPr lang="en-US" sz="2200" dirty="0" smtClean="0"/>
              <a:t>Waste energy reserves in response to fire</a:t>
            </a:r>
          </a:p>
          <a:p>
            <a:pPr>
              <a:buFont typeface="Trebuchet MS" panose="020B0603020202020204" pitchFamily="34" charset="0"/>
              <a:buChar char="−"/>
            </a:pPr>
            <a:r>
              <a:rPr lang="en-US" sz="2200" dirty="0" smtClean="0"/>
              <a:t>Predation risk from daytime flight to escape fire</a:t>
            </a:r>
          </a:p>
          <a:p>
            <a:endParaRPr lang="en-US" sz="2200" dirty="0"/>
          </a:p>
        </p:txBody>
      </p:sp>
    </p:spTree>
    <p:extLst>
      <p:ext uri="{BB962C8B-B14F-4D97-AF65-F5344CB8AC3E}">
        <p14:creationId xmlns:p14="http://schemas.microsoft.com/office/powerpoint/2010/main" val="2511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Potential direct and indirect effects of fire on Indiana bats</a:t>
            </a:r>
            <a:endParaRPr lang="en-US" sz="4000" dirty="0"/>
          </a:p>
        </p:txBody>
      </p:sp>
      <p:sp>
        <p:nvSpPr>
          <p:cNvPr id="6" name="Text Placeholder 5"/>
          <p:cNvSpPr>
            <a:spLocks noGrp="1"/>
          </p:cNvSpPr>
          <p:nvPr>
            <p:ph type="body" idx="1"/>
          </p:nvPr>
        </p:nvSpPr>
        <p:spPr>
          <a:xfrm>
            <a:off x="457200" y="1295400"/>
            <a:ext cx="4040188" cy="639762"/>
          </a:xfrm>
        </p:spPr>
        <p:txBody>
          <a:bodyPr/>
          <a:lstStyle/>
          <a:p>
            <a:r>
              <a:rPr lang="en-US" u="sng" dirty="0" smtClean="0">
                <a:solidFill>
                  <a:schemeClr val="tx1">
                    <a:lumMod val="50000"/>
                  </a:schemeClr>
                </a:solidFill>
              </a:rPr>
              <a:t>Direct (short-term)</a:t>
            </a:r>
            <a:endParaRPr lang="en-US" u="sng" dirty="0">
              <a:solidFill>
                <a:schemeClr val="tx1">
                  <a:lumMod val="50000"/>
                </a:schemeClr>
              </a:solidFill>
            </a:endParaRPr>
          </a:p>
        </p:txBody>
      </p:sp>
      <p:sp>
        <p:nvSpPr>
          <p:cNvPr id="7" name="Content Placeholder 6"/>
          <p:cNvSpPr>
            <a:spLocks noGrp="1"/>
          </p:cNvSpPr>
          <p:nvPr>
            <p:ph sz="half" idx="2"/>
          </p:nvPr>
        </p:nvSpPr>
        <p:spPr>
          <a:xfrm>
            <a:off x="457200" y="1935162"/>
            <a:ext cx="4040188" cy="3951288"/>
          </a:xfrm>
        </p:spPr>
        <p:txBody>
          <a:bodyPr/>
          <a:lstStyle/>
          <a:p>
            <a:pPr>
              <a:buFont typeface="Trebuchet MS" panose="020B0603020202020204" pitchFamily="34" charset="0"/>
              <a:buChar char="−"/>
            </a:pPr>
            <a:r>
              <a:rPr lang="en-US" sz="2200" dirty="0" smtClean="0">
                <a:solidFill>
                  <a:schemeClr val="tx1">
                    <a:lumMod val="50000"/>
                  </a:schemeClr>
                </a:solidFill>
              </a:rPr>
              <a:t>Kill bats at roost in caves or trees</a:t>
            </a:r>
          </a:p>
          <a:p>
            <a:pPr>
              <a:buFont typeface="Trebuchet MS" panose="020B0603020202020204" pitchFamily="34" charset="0"/>
              <a:buChar char="−"/>
            </a:pPr>
            <a:r>
              <a:rPr lang="en-US" sz="2200" dirty="0">
                <a:solidFill>
                  <a:schemeClr val="tx1">
                    <a:lumMod val="50000"/>
                  </a:schemeClr>
                </a:solidFill>
              </a:rPr>
              <a:t>Immediate loss of critical roosting habitat</a:t>
            </a:r>
          </a:p>
          <a:p>
            <a:pPr>
              <a:buFont typeface="Trebuchet MS" panose="020B0603020202020204" pitchFamily="34" charset="0"/>
              <a:buChar char="−"/>
            </a:pPr>
            <a:r>
              <a:rPr lang="en-US" sz="2200" dirty="0" smtClean="0">
                <a:solidFill>
                  <a:schemeClr val="tx1">
                    <a:lumMod val="50000"/>
                  </a:schemeClr>
                </a:solidFill>
              </a:rPr>
              <a:t>Ear burns during intense fires</a:t>
            </a:r>
          </a:p>
          <a:p>
            <a:pPr>
              <a:buFont typeface="Trebuchet MS" panose="020B0603020202020204" pitchFamily="34" charset="0"/>
              <a:buChar char="−"/>
            </a:pPr>
            <a:r>
              <a:rPr lang="en-US" sz="2200" dirty="0" smtClean="0">
                <a:solidFill>
                  <a:schemeClr val="tx1">
                    <a:lumMod val="50000"/>
                  </a:schemeClr>
                </a:solidFill>
              </a:rPr>
              <a:t>Waste energy reserves in response to fire</a:t>
            </a:r>
          </a:p>
          <a:p>
            <a:pPr>
              <a:buFont typeface="Trebuchet MS" panose="020B0603020202020204" pitchFamily="34" charset="0"/>
              <a:buChar char="−"/>
            </a:pPr>
            <a:r>
              <a:rPr lang="en-US" sz="2200" dirty="0" smtClean="0">
                <a:solidFill>
                  <a:schemeClr val="tx1">
                    <a:lumMod val="50000"/>
                  </a:schemeClr>
                </a:solidFill>
              </a:rPr>
              <a:t>Predation risk from daytime flight to escape fire</a:t>
            </a:r>
          </a:p>
          <a:p>
            <a:endParaRPr lang="en-US" sz="2200" dirty="0">
              <a:solidFill>
                <a:schemeClr val="tx1">
                  <a:lumMod val="50000"/>
                </a:schemeClr>
              </a:solidFill>
            </a:endParaRPr>
          </a:p>
        </p:txBody>
      </p:sp>
      <p:sp>
        <p:nvSpPr>
          <p:cNvPr id="8" name="Text Placeholder 7"/>
          <p:cNvSpPr>
            <a:spLocks noGrp="1"/>
          </p:cNvSpPr>
          <p:nvPr>
            <p:ph type="body" sz="quarter" idx="3"/>
          </p:nvPr>
        </p:nvSpPr>
        <p:spPr>
          <a:xfrm>
            <a:off x="4645025" y="1295400"/>
            <a:ext cx="4041775" cy="639762"/>
          </a:xfrm>
        </p:spPr>
        <p:txBody>
          <a:bodyPr/>
          <a:lstStyle/>
          <a:p>
            <a:r>
              <a:rPr lang="en-US" u="sng" dirty="0" smtClean="0"/>
              <a:t>Indirect (long-term)</a:t>
            </a:r>
            <a:endParaRPr lang="en-US" u="sng" dirty="0"/>
          </a:p>
        </p:txBody>
      </p:sp>
      <p:sp>
        <p:nvSpPr>
          <p:cNvPr id="9" name="Content Placeholder 8"/>
          <p:cNvSpPr>
            <a:spLocks noGrp="1"/>
          </p:cNvSpPr>
          <p:nvPr>
            <p:ph sz="quarter" idx="4"/>
          </p:nvPr>
        </p:nvSpPr>
        <p:spPr>
          <a:xfrm>
            <a:off x="4645025" y="1935162"/>
            <a:ext cx="4041775" cy="3951288"/>
          </a:xfrm>
        </p:spPr>
        <p:txBody>
          <a:bodyPr/>
          <a:lstStyle/>
          <a:p>
            <a:pPr>
              <a:buFont typeface="Trebuchet MS" panose="020B0603020202020204" pitchFamily="34" charset="0"/>
              <a:buChar char="−"/>
            </a:pPr>
            <a:r>
              <a:rPr lang="en-US" sz="2200" dirty="0" smtClean="0"/>
              <a:t>Destroy roosting habitat, which is typically snags</a:t>
            </a:r>
          </a:p>
          <a:p>
            <a:pPr>
              <a:buFont typeface="Trebuchet MS" panose="020B0603020202020204" pitchFamily="34" charset="0"/>
              <a:buChar char="−"/>
            </a:pPr>
            <a:r>
              <a:rPr lang="en-US" sz="2200" dirty="0" smtClean="0"/>
              <a:t>Destroy foraging habitat, if fire is severe</a:t>
            </a:r>
          </a:p>
          <a:p>
            <a:pPr>
              <a:buFont typeface="Trebuchet MS" panose="020B0603020202020204" pitchFamily="34" charset="0"/>
              <a:buChar char="+"/>
            </a:pPr>
            <a:r>
              <a:rPr lang="en-US" sz="2200" dirty="0" smtClean="0"/>
              <a:t>Create roosting habitat</a:t>
            </a:r>
          </a:p>
          <a:p>
            <a:pPr lvl="1">
              <a:buFont typeface="Trebuchet MS" panose="020B0603020202020204" pitchFamily="34" charset="0"/>
              <a:buChar char="+"/>
            </a:pPr>
            <a:r>
              <a:rPr lang="en-US" dirty="0" smtClean="0"/>
              <a:t>Pines &amp; oaks</a:t>
            </a:r>
          </a:p>
          <a:p>
            <a:pPr lvl="1">
              <a:buFont typeface="Trebuchet MS" panose="020B0603020202020204" pitchFamily="34" charset="0"/>
              <a:buChar char="+"/>
            </a:pPr>
            <a:r>
              <a:rPr lang="en-US" dirty="0" smtClean="0"/>
              <a:t>Large &amp; small snags</a:t>
            </a:r>
          </a:p>
          <a:p>
            <a:pPr lvl="1">
              <a:buFont typeface="Trebuchet MS" panose="020B0603020202020204" pitchFamily="34" charset="0"/>
              <a:buChar char="+"/>
            </a:pPr>
            <a:r>
              <a:rPr lang="en-US" dirty="0" smtClean="0"/>
              <a:t>Open </a:t>
            </a:r>
            <a:r>
              <a:rPr lang="en-US" dirty="0" err="1" smtClean="0"/>
              <a:t>conditons</a:t>
            </a:r>
            <a:endParaRPr lang="en-US" dirty="0" smtClean="0"/>
          </a:p>
          <a:p>
            <a:pPr>
              <a:buFont typeface="Trebuchet MS" panose="020B0603020202020204" pitchFamily="34" charset="0"/>
              <a:buChar char="+"/>
            </a:pPr>
            <a:r>
              <a:rPr lang="en-US" sz="2200" dirty="0" smtClean="0"/>
              <a:t>Create foraging habitat</a:t>
            </a:r>
          </a:p>
          <a:p>
            <a:pPr lvl="1">
              <a:buFont typeface="Trebuchet MS" panose="020B0603020202020204" pitchFamily="34" charset="0"/>
              <a:buChar char="+"/>
            </a:pPr>
            <a:r>
              <a:rPr lang="en-US" dirty="0" smtClean="0"/>
              <a:t>Open conditions</a:t>
            </a:r>
          </a:p>
          <a:p>
            <a:pPr lvl="1">
              <a:buFont typeface="Trebuchet MS" panose="020B0603020202020204" pitchFamily="34" charset="0"/>
              <a:buChar char="+"/>
            </a:pPr>
            <a:r>
              <a:rPr lang="en-US" dirty="0" smtClean="0"/>
              <a:t>Insect pulses</a:t>
            </a:r>
          </a:p>
          <a:p>
            <a:pPr>
              <a:buFont typeface="Trebuchet MS" panose="020B0603020202020204" pitchFamily="34" charset="0"/>
              <a:buChar char="+"/>
            </a:pPr>
            <a:r>
              <a:rPr lang="en-US" sz="2200" dirty="0" smtClean="0"/>
              <a:t>Reduce wildfire risk</a:t>
            </a:r>
          </a:p>
          <a:p>
            <a:endParaRPr lang="en-US" dirty="0" smtClean="0"/>
          </a:p>
          <a:p>
            <a:endParaRPr lang="en-US" dirty="0"/>
          </a:p>
        </p:txBody>
      </p:sp>
    </p:spTree>
    <p:extLst>
      <p:ext uri="{BB962C8B-B14F-4D97-AF65-F5344CB8AC3E}">
        <p14:creationId xmlns:p14="http://schemas.microsoft.com/office/powerpoint/2010/main" val="9794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457200" y="457200"/>
            <a:chExt cx="8382000" cy="6324600"/>
          </a:xfrm>
        </p:grpSpPr>
        <p:sp>
          <p:nvSpPr>
            <p:cNvPr id="13" name="Rectangle 12"/>
            <p:cNvSpPr/>
            <p:nvPr/>
          </p:nvSpPr>
          <p:spPr>
            <a:xfrm>
              <a:off x="457200" y="457200"/>
              <a:ext cx="8382000" cy="6324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3" cstate="print"/>
            <a:srcRect/>
            <a:stretch>
              <a:fillRect/>
            </a:stretch>
          </p:blipFill>
          <p:spPr bwMode="auto">
            <a:xfrm>
              <a:off x="609600" y="609600"/>
              <a:ext cx="8077200" cy="5714999"/>
            </a:xfrm>
            <a:prstGeom prst="rect">
              <a:avLst/>
            </a:prstGeom>
            <a:noFill/>
            <a:ln w="9525">
              <a:noFill/>
              <a:miter lim="800000"/>
              <a:headEnd/>
              <a:tailEnd/>
            </a:ln>
          </p:spPr>
        </p:pic>
        <p:sp>
          <p:nvSpPr>
            <p:cNvPr id="8" name="Rectangle 7"/>
            <p:cNvSpPr/>
            <p:nvPr/>
          </p:nvSpPr>
          <p:spPr>
            <a:xfrm>
              <a:off x="990600" y="6324600"/>
              <a:ext cx="1752600" cy="304800"/>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Fall</a:t>
              </a:r>
              <a:endParaRPr lang="en-US" b="1" dirty="0">
                <a:solidFill>
                  <a:schemeClr val="tx1"/>
                </a:solidFill>
              </a:endParaRPr>
            </a:p>
          </p:txBody>
        </p:sp>
        <p:sp>
          <p:nvSpPr>
            <p:cNvPr id="9" name="Rectangle 8"/>
            <p:cNvSpPr/>
            <p:nvPr/>
          </p:nvSpPr>
          <p:spPr>
            <a:xfrm>
              <a:off x="5027851" y="6324600"/>
              <a:ext cx="1066800" cy="304800"/>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Spring</a:t>
              </a:r>
              <a:endParaRPr lang="en-US" b="1" dirty="0">
                <a:solidFill>
                  <a:schemeClr val="tx1"/>
                </a:solidFill>
              </a:endParaRPr>
            </a:p>
          </p:txBody>
        </p:sp>
        <p:sp>
          <p:nvSpPr>
            <p:cNvPr id="10" name="Rectangle 9"/>
            <p:cNvSpPr/>
            <p:nvPr/>
          </p:nvSpPr>
          <p:spPr>
            <a:xfrm>
              <a:off x="6248400" y="6324600"/>
              <a:ext cx="1752600" cy="304800"/>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Summer</a:t>
              </a:r>
              <a:endParaRPr lang="en-US" b="1" dirty="0">
                <a:solidFill>
                  <a:schemeClr val="tx1"/>
                </a:solidFill>
              </a:endParaRPr>
            </a:p>
          </p:txBody>
        </p:sp>
      </p:grpSp>
      <p:sp>
        <p:nvSpPr>
          <p:cNvPr id="16" name="Rounded Rectangle 15"/>
          <p:cNvSpPr/>
          <p:nvPr/>
        </p:nvSpPr>
        <p:spPr>
          <a:xfrm>
            <a:off x="1814947" y="165252"/>
            <a:ext cx="4204853" cy="570214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endParaRPr>
          </a:p>
          <a:p>
            <a:pPr algn="ctr"/>
            <a:endParaRPr lang="en-US" sz="3200" dirty="0" smtClean="0">
              <a:solidFill>
                <a:schemeClr val="bg1"/>
              </a:solidFill>
            </a:endParaRPr>
          </a:p>
          <a:p>
            <a:pPr algn="ctr"/>
            <a:endParaRPr lang="en-US" sz="3200" dirty="0">
              <a:solidFill>
                <a:schemeClr val="bg1"/>
              </a:solidFill>
            </a:endParaRPr>
          </a:p>
        </p:txBody>
      </p:sp>
      <p:sp>
        <p:nvSpPr>
          <p:cNvPr id="17" name="Rounded Rectangle 16"/>
          <p:cNvSpPr/>
          <p:nvPr/>
        </p:nvSpPr>
        <p:spPr>
          <a:xfrm>
            <a:off x="304800" y="165252"/>
            <a:ext cx="2189017" cy="5702148"/>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334000" y="165252"/>
            <a:ext cx="3505200" cy="5702148"/>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6375094"/>
            <a:ext cx="2103120" cy="330506"/>
          </a:xfrm>
          <a:prstGeom prst="rect">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Winter</a:t>
            </a:r>
            <a:endParaRPr lang="en-US" b="1" dirty="0">
              <a:solidFill>
                <a:schemeClr val="tx1"/>
              </a:solidFill>
            </a:endParaRPr>
          </a:p>
        </p:txBody>
      </p:sp>
      <p:sp>
        <p:nvSpPr>
          <p:cNvPr id="2" name="TextBox 1"/>
          <p:cNvSpPr txBox="1"/>
          <p:nvPr/>
        </p:nvSpPr>
        <p:spPr>
          <a:xfrm flipH="1">
            <a:off x="2841652" y="1295400"/>
            <a:ext cx="2187548" cy="2800767"/>
          </a:xfrm>
          <a:prstGeom prst="rect">
            <a:avLst/>
          </a:prstGeom>
          <a:solidFill>
            <a:schemeClr val="tx1">
              <a:lumMod val="95000"/>
            </a:schemeClr>
          </a:solidFill>
        </p:spPr>
        <p:txBody>
          <a:bodyPr wrap="square" rtlCol="0">
            <a:spAutoFit/>
          </a:bodyPr>
          <a:lstStyle/>
          <a:p>
            <a:pPr algn="ctr"/>
            <a:r>
              <a:rPr lang="en-US" sz="2200" b="1" dirty="0">
                <a:solidFill>
                  <a:schemeClr val="accent1"/>
                </a:solidFill>
              </a:rPr>
              <a:t>OK to burn if Indiana bats were present in summer;  </a:t>
            </a:r>
          </a:p>
          <a:p>
            <a:pPr algn="ctr"/>
            <a:r>
              <a:rPr lang="en-US" sz="2200" b="1" dirty="0">
                <a:solidFill>
                  <a:schemeClr val="accent1"/>
                </a:solidFill>
              </a:rPr>
              <a:t>requires consultation with USFWS</a:t>
            </a:r>
          </a:p>
          <a:p>
            <a:endParaRPr lang="en-US" sz="2200" b="1" dirty="0"/>
          </a:p>
        </p:txBody>
      </p:sp>
    </p:spTree>
    <p:extLst>
      <p:ext uri="{BB962C8B-B14F-4D97-AF65-F5344CB8AC3E}">
        <p14:creationId xmlns:p14="http://schemas.microsoft.com/office/powerpoint/2010/main" val="3101551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200" dirty="0" smtClean="0"/>
              <a:t>Annual Life Cycle of </a:t>
            </a:r>
            <a:r>
              <a:rPr lang="en-US" sz="4200" i="1" dirty="0" smtClean="0"/>
              <a:t>Myotis</a:t>
            </a:r>
            <a:r>
              <a:rPr lang="en-US" sz="4200" dirty="0" smtClean="0"/>
              <a:t> </a:t>
            </a:r>
            <a:r>
              <a:rPr lang="en-US" sz="4200" dirty="0" smtClean="0"/>
              <a:t>Bats</a:t>
            </a:r>
            <a:endParaRPr lang="en-US" sz="4200" dirty="0"/>
          </a:p>
        </p:txBody>
      </p:sp>
      <p:sp>
        <p:nvSpPr>
          <p:cNvPr id="8" name="Content Placeholder 7"/>
          <p:cNvSpPr>
            <a:spLocks noGrp="1"/>
          </p:cNvSpPr>
          <p:nvPr>
            <p:ph idx="1"/>
          </p:nvPr>
        </p:nvSpPr>
        <p:spPr>
          <a:noFill/>
        </p:spPr>
        <p:txBody>
          <a:bodyPr/>
          <a:lstStyle/>
          <a:p>
            <a:pPr marL="0" indent="0">
              <a:buNone/>
            </a:pPr>
            <a:r>
              <a:rPr lang="en-US" dirty="0" smtClean="0"/>
              <a:t>Four important phases:</a:t>
            </a:r>
          </a:p>
          <a:p>
            <a:pPr marL="971550" lvl="1" indent="-514350">
              <a:buFont typeface="+mj-lt"/>
              <a:buAutoNum type="arabicPeriod"/>
            </a:pPr>
            <a:r>
              <a:rPr lang="en-US" dirty="0" smtClean="0"/>
              <a:t>Winter hibernation</a:t>
            </a:r>
          </a:p>
        </p:txBody>
      </p:sp>
      <p:pic>
        <p:nvPicPr>
          <p:cNvPr id="11" name="Picture 2" descr="Indianas Hiberna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2590801"/>
            <a:ext cx="6563316" cy="4267200"/>
          </a:xfrm>
          <a:prstGeom prst="ellipse">
            <a:avLst/>
          </a:prstGeom>
          <a:ln>
            <a:noFill/>
          </a:ln>
          <a:effectLst>
            <a:softEdge rad="112500"/>
          </a:effectLst>
        </p:spPr>
      </p:pic>
    </p:spTree>
    <p:extLst>
      <p:ext uri="{BB962C8B-B14F-4D97-AF65-F5344CB8AC3E}">
        <p14:creationId xmlns:p14="http://schemas.microsoft.com/office/powerpoint/2010/main" val="351857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Effects During Winter</a:t>
            </a:r>
            <a:endParaRPr lang="en-US" dirty="0"/>
          </a:p>
        </p:txBody>
      </p:sp>
      <p:sp>
        <p:nvSpPr>
          <p:cNvPr id="3" name="Content Placeholder 2"/>
          <p:cNvSpPr>
            <a:spLocks noGrp="1"/>
          </p:cNvSpPr>
          <p:nvPr>
            <p:ph idx="1"/>
          </p:nvPr>
        </p:nvSpPr>
        <p:spPr/>
        <p:txBody>
          <a:bodyPr/>
          <a:lstStyle/>
          <a:p>
            <a:r>
              <a:rPr lang="en-US" dirty="0" smtClean="0"/>
              <a:t>Smoke effects</a:t>
            </a:r>
          </a:p>
          <a:p>
            <a:pPr lvl="1"/>
            <a:r>
              <a:rPr lang="en-US" dirty="0" smtClean="0"/>
              <a:t>May be noxious</a:t>
            </a:r>
          </a:p>
          <a:p>
            <a:pPr lvl="1"/>
            <a:r>
              <a:rPr lang="en-US" dirty="0" smtClean="0"/>
              <a:t>Or may cause additional arousals</a:t>
            </a:r>
          </a:p>
          <a:p>
            <a:r>
              <a:rPr lang="en-US" dirty="0" smtClean="0"/>
              <a:t>Avoid burning when atmospheric conditions might draw smoke into caves</a:t>
            </a:r>
          </a:p>
          <a:p>
            <a:pPr lvl="1"/>
            <a:r>
              <a:rPr lang="en-US" dirty="0" smtClean="0"/>
              <a:t>Mammoth Cave NP has successfully burned very near Indiana bat hibernacula</a:t>
            </a:r>
          </a:p>
          <a:p>
            <a:pPr lvl="1"/>
            <a:endParaRPr lang="en-US" dirty="0"/>
          </a:p>
        </p:txBody>
      </p:sp>
      <p:pic>
        <p:nvPicPr>
          <p:cNvPr id="4" name="Picture 2" descr="Indianas Hiberna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453" y="1032352"/>
            <a:ext cx="3334642" cy="2168048"/>
          </a:xfrm>
          <a:prstGeom prst="ellipse">
            <a:avLst/>
          </a:prstGeom>
          <a:ln>
            <a:noFill/>
          </a:ln>
          <a:effectLst>
            <a:softEdge rad="112500"/>
          </a:effectLst>
        </p:spPr>
      </p:pic>
      <p:sp>
        <p:nvSpPr>
          <p:cNvPr id="5" name="TextBox 4"/>
          <p:cNvSpPr txBox="1"/>
          <p:nvPr/>
        </p:nvSpPr>
        <p:spPr>
          <a:xfrm>
            <a:off x="5867400" y="6019800"/>
            <a:ext cx="3048000" cy="707886"/>
          </a:xfrm>
          <a:prstGeom prst="rect">
            <a:avLst/>
          </a:prstGeom>
          <a:noFill/>
        </p:spPr>
        <p:txBody>
          <a:bodyPr wrap="square" rtlCol="0">
            <a:spAutoFit/>
          </a:bodyPr>
          <a:lstStyle/>
          <a:p>
            <a:r>
              <a:rPr lang="en-US" sz="2000" i="1" dirty="0" smtClean="0"/>
              <a:t>Dickinson et al. 2009</a:t>
            </a:r>
          </a:p>
          <a:p>
            <a:r>
              <a:rPr lang="en-US" sz="2000" i="1" dirty="0" err="1" smtClean="0"/>
              <a:t>Caviness</a:t>
            </a:r>
            <a:r>
              <a:rPr lang="en-US" sz="2000" i="1" dirty="0" smtClean="0"/>
              <a:t> 2003</a:t>
            </a:r>
            <a:endParaRPr lang="en-US" sz="2000" i="1" dirty="0"/>
          </a:p>
        </p:txBody>
      </p:sp>
    </p:spTree>
    <p:extLst>
      <p:ext uri="{BB962C8B-B14F-4D97-AF65-F5344CB8AC3E}">
        <p14:creationId xmlns:p14="http://schemas.microsoft.com/office/powerpoint/2010/main" val="8073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4001" t="12508" r="9999" b="20006"/>
          <a:stretch/>
        </p:blipFill>
        <p:spPr>
          <a:xfrm flipH="1">
            <a:off x="-567015" y="2418346"/>
            <a:ext cx="6378535" cy="4349001"/>
          </a:xfrm>
          <a:prstGeom prst="ellipse">
            <a:avLst/>
          </a:prstGeom>
          <a:ln>
            <a:noFill/>
          </a:ln>
          <a:effectLst>
            <a:softEdge rad="112500"/>
          </a:effectLst>
          <a:scene3d>
            <a:camera prst="orthographicFront">
              <a:rot lat="0" lon="21299999" rev="0"/>
            </a:camera>
            <a:lightRig rig="threePt" dir="t"/>
          </a:scene3d>
        </p:spPr>
      </p:pic>
      <p:sp>
        <p:nvSpPr>
          <p:cNvPr id="7" name="Title 6"/>
          <p:cNvSpPr>
            <a:spLocks noGrp="1"/>
          </p:cNvSpPr>
          <p:nvPr>
            <p:ph type="title"/>
          </p:nvPr>
        </p:nvSpPr>
        <p:spPr/>
        <p:txBody>
          <a:bodyPr/>
          <a:lstStyle/>
          <a:p>
            <a:r>
              <a:rPr lang="en-US" sz="4200" dirty="0" smtClean="0"/>
              <a:t>Annual Life Cycle of </a:t>
            </a:r>
            <a:r>
              <a:rPr lang="en-US" sz="4200" i="1" dirty="0" smtClean="0"/>
              <a:t>Myotis</a:t>
            </a:r>
            <a:r>
              <a:rPr lang="en-US" sz="4200" dirty="0" smtClean="0"/>
              <a:t> Bats</a:t>
            </a:r>
            <a:endParaRPr lang="en-US" sz="4200" dirty="0"/>
          </a:p>
        </p:txBody>
      </p:sp>
      <p:sp>
        <p:nvSpPr>
          <p:cNvPr id="8" name="Content Placeholder 7"/>
          <p:cNvSpPr>
            <a:spLocks noGrp="1"/>
          </p:cNvSpPr>
          <p:nvPr>
            <p:ph idx="1"/>
          </p:nvPr>
        </p:nvSpPr>
        <p:spPr>
          <a:noFill/>
        </p:spPr>
        <p:txBody>
          <a:bodyPr/>
          <a:lstStyle/>
          <a:p>
            <a:pPr marL="0" indent="0">
              <a:buNone/>
            </a:pPr>
            <a:r>
              <a:rPr lang="en-US" dirty="0" smtClean="0"/>
              <a:t>Four important phases:</a:t>
            </a:r>
          </a:p>
          <a:p>
            <a:pPr marL="971550" lvl="1" indent="-514350">
              <a:buFont typeface="+mj-lt"/>
              <a:buAutoNum type="arabicPeriod"/>
            </a:pPr>
            <a:r>
              <a:rPr lang="en-US" dirty="0" smtClean="0">
                <a:solidFill>
                  <a:schemeClr val="tx1">
                    <a:lumMod val="50000"/>
                  </a:schemeClr>
                </a:solidFill>
              </a:rPr>
              <a:t>Winter hibernation</a:t>
            </a:r>
          </a:p>
          <a:p>
            <a:pPr marL="971550" lvl="1" indent="-514350">
              <a:buFont typeface="+mj-lt"/>
              <a:buAutoNum type="arabicPeriod"/>
            </a:pPr>
            <a:r>
              <a:rPr lang="en-US" dirty="0" smtClean="0"/>
              <a:t>Spring emergence &amp; migration</a:t>
            </a:r>
          </a:p>
        </p:txBody>
      </p:sp>
      <p:pic>
        <p:nvPicPr>
          <p:cNvPr id="2" name="Picture 1"/>
          <p:cNvPicPr>
            <a:picLocks noChangeAspect="1"/>
          </p:cNvPicPr>
          <p:nvPr/>
        </p:nvPicPr>
        <p:blipFill rotWithShape="1">
          <a:blip r:embed="rId4"/>
          <a:srcRect r="30143"/>
          <a:stretch/>
        </p:blipFill>
        <p:spPr>
          <a:xfrm>
            <a:off x="6192255" y="2438400"/>
            <a:ext cx="2861276" cy="4419600"/>
          </a:xfrm>
          <a:prstGeom prst="ellipse">
            <a:avLst/>
          </a:prstGeom>
          <a:ln>
            <a:noFill/>
          </a:ln>
          <a:effectLst>
            <a:softEdge rad="112500"/>
          </a:effectLst>
        </p:spPr>
      </p:pic>
      <p:cxnSp>
        <p:nvCxnSpPr>
          <p:cNvPr id="4" name="Straight Arrow Connector 3"/>
          <p:cNvCxnSpPr/>
          <p:nvPr/>
        </p:nvCxnSpPr>
        <p:spPr>
          <a:xfrm>
            <a:off x="8001000" y="4876800"/>
            <a:ext cx="381000" cy="381000"/>
          </a:xfrm>
          <a:prstGeom prst="straightConnector1">
            <a:avLst/>
          </a:prstGeom>
          <a:ln w="444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9800" y="6147137"/>
            <a:ext cx="2667000" cy="707886"/>
          </a:xfrm>
          <a:prstGeom prst="rect">
            <a:avLst/>
          </a:prstGeom>
          <a:noFill/>
        </p:spPr>
        <p:txBody>
          <a:bodyPr wrap="square" numCol="1" rtlCol="0">
            <a:spAutoFit/>
          </a:bodyPr>
          <a:lstStyle/>
          <a:p>
            <a:r>
              <a:rPr lang="en-US" sz="2000" i="1" dirty="0" smtClean="0"/>
              <a:t>Britzke et al. 2006</a:t>
            </a:r>
          </a:p>
          <a:p>
            <a:r>
              <a:rPr lang="en-US" sz="2000" i="1" dirty="0" err="1" smtClean="0"/>
              <a:t>Gumbert</a:t>
            </a:r>
            <a:r>
              <a:rPr lang="en-US" sz="2000" i="1" dirty="0" smtClean="0"/>
              <a:t> 2001</a:t>
            </a:r>
          </a:p>
        </p:txBody>
      </p:sp>
      <p:sp>
        <p:nvSpPr>
          <p:cNvPr id="5" name="TextBox 4"/>
          <p:cNvSpPr txBox="1"/>
          <p:nvPr/>
        </p:nvSpPr>
        <p:spPr>
          <a:xfrm>
            <a:off x="4409905" y="6147137"/>
            <a:ext cx="2676695" cy="1015663"/>
          </a:xfrm>
          <a:prstGeom prst="rect">
            <a:avLst/>
          </a:prstGeom>
          <a:noFill/>
        </p:spPr>
        <p:txBody>
          <a:bodyPr wrap="none" rtlCol="0">
            <a:spAutoFit/>
          </a:bodyPr>
          <a:lstStyle/>
          <a:p>
            <a:r>
              <a:rPr lang="en-US" sz="2000" i="1" dirty="0"/>
              <a:t>Willis et al. 2006</a:t>
            </a:r>
          </a:p>
          <a:p>
            <a:r>
              <a:rPr lang="en-US" sz="2000" i="1" dirty="0"/>
              <a:t>Winhold &amp; Kurta 2006</a:t>
            </a:r>
          </a:p>
          <a:p>
            <a:endParaRPr lang="en-US" sz="2000" dirty="0"/>
          </a:p>
        </p:txBody>
      </p:sp>
      <p:sp>
        <p:nvSpPr>
          <p:cNvPr id="6" name="TextBox 5"/>
          <p:cNvSpPr txBox="1"/>
          <p:nvPr/>
        </p:nvSpPr>
        <p:spPr>
          <a:xfrm>
            <a:off x="7094543" y="6262089"/>
            <a:ext cx="1133644" cy="369332"/>
          </a:xfrm>
          <a:prstGeom prst="rect">
            <a:avLst/>
          </a:prstGeom>
          <a:noFill/>
        </p:spPr>
        <p:txBody>
          <a:bodyPr wrap="none" rtlCol="0">
            <a:spAutoFit/>
          </a:bodyPr>
          <a:lstStyle/>
          <a:p>
            <a:r>
              <a:rPr lang="en-US" b="1" i="1" dirty="0" err="1" smtClean="0">
                <a:solidFill>
                  <a:schemeClr val="bg1">
                    <a:lumMod val="75000"/>
                    <a:lumOff val="25000"/>
                  </a:schemeClr>
                </a:solidFill>
              </a:rPr>
              <a:t>Dourson</a:t>
            </a:r>
            <a:endParaRPr lang="en-US" b="1" i="1" dirty="0">
              <a:solidFill>
                <a:schemeClr val="bg1">
                  <a:lumMod val="75000"/>
                  <a:lumOff val="25000"/>
                </a:schemeClr>
              </a:solidFill>
            </a:endParaRPr>
          </a:p>
        </p:txBody>
      </p:sp>
      <p:sp>
        <p:nvSpPr>
          <p:cNvPr id="3" name="TextBox 2"/>
          <p:cNvSpPr txBox="1"/>
          <p:nvPr/>
        </p:nvSpPr>
        <p:spPr>
          <a:xfrm>
            <a:off x="81369" y="6446755"/>
            <a:ext cx="2170787" cy="307777"/>
          </a:xfrm>
          <a:prstGeom prst="rect">
            <a:avLst/>
          </a:prstGeom>
          <a:noFill/>
        </p:spPr>
        <p:txBody>
          <a:bodyPr wrap="none" rtlCol="0">
            <a:spAutoFit/>
          </a:bodyPr>
          <a:lstStyle/>
          <a:p>
            <a:r>
              <a:rPr lang="en-US" sz="1400" dirty="0" smtClean="0">
                <a:solidFill>
                  <a:schemeClr val="bg1">
                    <a:lumMod val="65000"/>
                    <a:lumOff val="35000"/>
                  </a:schemeClr>
                </a:solidFill>
              </a:rPr>
              <a:t>(northern long-eared bat)</a:t>
            </a:r>
            <a:endParaRPr lang="en-US" sz="1400" dirty="0">
              <a:solidFill>
                <a:schemeClr val="bg1">
                  <a:lumMod val="65000"/>
                  <a:lumOff val="35000"/>
                </a:schemeClr>
              </a:solidFill>
            </a:endParaRPr>
          </a:p>
        </p:txBody>
      </p:sp>
    </p:spTree>
    <p:extLst>
      <p:ext uri="{BB962C8B-B14F-4D97-AF65-F5344CB8AC3E}">
        <p14:creationId xmlns:p14="http://schemas.microsoft.com/office/powerpoint/2010/main" val="50798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Effects in Spring</a:t>
            </a:r>
            <a:endParaRPr lang="en-US" dirty="0"/>
          </a:p>
        </p:txBody>
      </p:sp>
      <p:sp>
        <p:nvSpPr>
          <p:cNvPr id="3" name="Content Placeholder 2"/>
          <p:cNvSpPr>
            <a:spLocks noGrp="1"/>
          </p:cNvSpPr>
          <p:nvPr>
            <p:ph idx="1"/>
          </p:nvPr>
        </p:nvSpPr>
        <p:spPr>
          <a:xfrm>
            <a:off x="304800" y="1600200"/>
            <a:ext cx="8229600" cy="4525963"/>
          </a:xfrm>
        </p:spPr>
        <p:txBody>
          <a:bodyPr/>
          <a:lstStyle/>
          <a:p>
            <a:r>
              <a:rPr lang="en-US" dirty="0" smtClean="0"/>
              <a:t>May harass, harm, or wound bats at roost</a:t>
            </a:r>
          </a:p>
          <a:p>
            <a:r>
              <a:rPr lang="en-US" dirty="0" smtClean="0"/>
              <a:t>May affect roosting or foraging habitat </a:t>
            </a:r>
          </a:p>
          <a:p>
            <a:pPr lvl="1"/>
            <a:r>
              <a:rPr lang="en-US" dirty="0" smtClean="0"/>
              <a:t>Effects could be positive, negative,             or neutral</a:t>
            </a:r>
          </a:p>
          <a:p>
            <a:r>
              <a:rPr lang="en-US" dirty="0" smtClean="0"/>
              <a:t>Burning on warm days or in late afternoon may enable quick            response by bats</a:t>
            </a:r>
          </a:p>
          <a:p>
            <a:pPr lvl="1"/>
            <a:r>
              <a:rPr lang="en-US" dirty="0" smtClean="0"/>
              <a:t>Northern bats left roost in 10 min                when fire lit at ~16:45 in KY</a:t>
            </a:r>
          </a:p>
          <a:p>
            <a:endParaRPr lang="en-US" dirty="0"/>
          </a:p>
        </p:txBody>
      </p:sp>
      <p:grpSp>
        <p:nvGrpSpPr>
          <p:cNvPr id="6" name="Group 5"/>
          <p:cNvGrpSpPr/>
          <p:nvPr/>
        </p:nvGrpSpPr>
        <p:grpSpPr>
          <a:xfrm>
            <a:off x="6629401" y="2667000"/>
            <a:ext cx="2514600" cy="3810000"/>
            <a:chOff x="6192255" y="2438400"/>
            <a:chExt cx="2861276" cy="4419600"/>
          </a:xfrm>
        </p:grpSpPr>
        <p:pic>
          <p:nvPicPr>
            <p:cNvPr id="4" name="Picture 3"/>
            <p:cNvPicPr>
              <a:picLocks noChangeAspect="1"/>
            </p:cNvPicPr>
            <p:nvPr/>
          </p:nvPicPr>
          <p:blipFill rotWithShape="1">
            <a:blip r:embed="rId3"/>
            <a:srcRect r="30143"/>
            <a:stretch/>
          </p:blipFill>
          <p:spPr>
            <a:xfrm>
              <a:off x="6192255" y="2438400"/>
              <a:ext cx="2861276" cy="4419600"/>
            </a:xfrm>
            <a:prstGeom prst="ellipse">
              <a:avLst/>
            </a:prstGeom>
            <a:ln>
              <a:noFill/>
            </a:ln>
            <a:effectLst>
              <a:softEdge rad="112500"/>
            </a:effectLst>
          </p:spPr>
        </p:pic>
        <p:cxnSp>
          <p:nvCxnSpPr>
            <p:cNvPr id="5" name="Straight Arrow Connector 4"/>
            <p:cNvCxnSpPr/>
            <p:nvPr/>
          </p:nvCxnSpPr>
          <p:spPr>
            <a:xfrm>
              <a:off x="8001000" y="4876800"/>
              <a:ext cx="381000" cy="381000"/>
            </a:xfrm>
            <a:prstGeom prst="straightConnector1">
              <a:avLst/>
            </a:prstGeom>
            <a:ln w="444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68705" y="6150114"/>
            <a:ext cx="3048000" cy="707886"/>
          </a:xfrm>
          <a:prstGeom prst="rect">
            <a:avLst/>
          </a:prstGeom>
          <a:noFill/>
        </p:spPr>
        <p:txBody>
          <a:bodyPr wrap="square" rtlCol="0">
            <a:spAutoFit/>
          </a:bodyPr>
          <a:lstStyle/>
          <a:p>
            <a:r>
              <a:rPr lang="en-US" sz="2000" i="1" dirty="0" smtClean="0"/>
              <a:t>Dickinson et al. 2009</a:t>
            </a:r>
          </a:p>
          <a:p>
            <a:r>
              <a:rPr lang="en-US" sz="2000" i="1" dirty="0" smtClean="0"/>
              <a:t>Layne 2009</a:t>
            </a:r>
            <a:endParaRPr lang="en-US" sz="2000" i="1" dirty="0"/>
          </a:p>
        </p:txBody>
      </p:sp>
      <p:sp>
        <p:nvSpPr>
          <p:cNvPr id="8" name="TextBox 7"/>
          <p:cNvSpPr txBox="1"/>
          <p:nvPr/>
        </p:nvSpPr>
        <p:spPr>
          <a:xfrm>
            <a:off x="7319879" y="5724775"/>
            <a:ext cx="1133644" cy="369332"/>
          </a:xfrm>
          <a:prstGeom prst="rect">
            <a:avLst/>
          </a:prstGeom>
          <a:noFill/>
        </p:spPr>
        <p:txBody>
          <a:bodyPr wrap="none" rtlCol="0">
            <a:spAutoFit/>
          </a:bodyPr>
          <a:lstStyle/>
          <a:p>
            <a:r>
              <a:rPr lang="en-US" b="1" i="1" dirty="0" err="1" smtClean="0">
                <a:solidFill>
                  <a:schemeClr val="bg1">
                    <a:lumMod val="75000"/>
                    <a:lumOff val="25000"/>
                  </a:schemeClr>
                </a:solidFill>
              </a:rPr>
              <a:t>Dourson</a:t>
            </a:r>
            <a:endParaRPr lang="en-US" b="1" i="1" dirty="0">
              <a:solidFill>
                <a:schemeClr val="bg1">
                  <a:lumMod val="75000"/>
                  <a:lumOff val="25000"/>
                </a:schemeClr>
              </a:solidFill>
            </a:endParaRPr>
          </a:p>
        </p:txBody>
      </p:sp>
    </p:spTree>
    <p:extLst>
      <p:ext uri="{BB962C8B-B14F-4D97-AF65-F5344CB8AC3E}">
        <p14:creationId xmlns:p14="http://schemas.microsoft.com/office/powerpoint/2010/main" val="42127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200" dirty="0" smtClean="0"/>
              <a:t>Annual Life Cycle of </a:t>
            </a:r>
            <a:r>
              <a:rPr lang="en-US" sz="4200" i="1" dirty="0" smtClean="0"/>
              <a:t>Myotis</a:t>
            </a:r>
            <a:r>
              <a:rPr lang="en-US" sz="4200" dirty="0" smtClean="0"/>
              <a:t> Bats</a:t>
            </a:r>
            <a:endParaRPr lang="en-US" sz="4200" dirty="0"/>
          </a:p>
        </p:txBody>
      </p:sp>
      <p:sp>
        <p:nvSpPr>
          <p:cNvPr id="8" name="Content Placeholder 7"/>
          <p:cNvSpPr>
            <a:spLocks noGrp="1"/>
          </p:cNvSpPr>
          <p:nvPr>
            <p:ph idx="1"/>
          </p:nvPr>
        </p:nvSpPr>
        <p:spPr>
          <a:noFill/>
        </p:spPr>
        <p:txBody>
          <a:bodyPr/>
          <a:lstStyle/>
          <a:p>
            <a:pPr marL="0" indent="0">
              <a:buNone/>
            </a:pPr>
            <a:r>
              <a:rPr lang="en-US" dirty="0" smtClean="0"/>
              <a:t>Four important phases:</a:t>
            </a:r>
          </a:p>
          <a:p>
            <a:pPr marL="971550" lvl="1" indent="-514350">
              <a:buFont typeface="+mj-lt"/>
              <a:buAutoNum type="arabicPeriod"/>
            </a:pPr>
            <a:r>
              <a:rPr lang="en-US" dirty="0" smtClean="0">
                <a:solidFill>
                  <a:schemeClr val="tx1">
                    <a:lumMod val="50000"/>
                  </a:schemeClr>
                </a:solidFill>
              </a:rPr>
              <a:t>Winter hibernation</a:t>
            </a:r>
          </a:p>
          <a:p>
            <a:pPr marL="971550" lvl="1" indent="-514350">
              <a:buFont typeface="+mj-lt"/>
              <a:buAutoNum type="arabicPeriod"/>
            </a:pPr>
            <a:r>
              <a:rPr lang="en-US" dirty="0" smtClean="0">
                <a:solidFill>
                  <a:schemeClr val="tx1">
                    <a:lumMod val="50000"/>
                  </a:schemeClr>
                </a:solidFill>
              </a:rPr>
              <a:t>Spring emergence &amp; migration</a:t>
            </a:r>
          </a:p>
          <a:p>
            <a:pPr marL="971550" lvl="1" indent="-514350">
              <a:buFont typeface="+mj-lt"/>
              <a:buAutoNum type="arabicPeriod"/>
            </a:pPr>
            <a:r>
              <a:rPr lang="en-US" dirty="0" smtClean="0"/>
              <a:t>Summer maternity period</a:t>
            </a:r>
          </a:p>
        </p:txBody>
      </p:sp>
      <p:pic>
        <p:nvPicPr>
          <p:cNvPr id="9" name="Picture 5" descr="Vanessa's June &amp; July 18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3346" y="4202746"/>
            <a:ext cx="2834708" cy="2126032"/>
          </a:xfrm>
          <a:prstGeom prst="ellipse">
            <a:avLst/>
          </a:prstGeom>
          <a:ln>
            <a:noFill/>
          </a:ln>
          <a:effectLst>
            <a:softEdge rad="112500"/>
          </a:effectLst>
        </p:spPr>
      </p:pic>
      <p:pic>
        <p:nvPicPr>
          <p:cNvPr id="14" name="Picture 7" descr="DSC_0179.JPG"/>
          <p:cNvPicPr>
            <a:picLocks noChangeAspect="1"/>
          </p:cNvPicPr>
          <p:nvPr/>
        </p:nvPicPr>
        <p:blipFill rotWithShape="1">
          <a:blip r:embed="rId4" cstate="screen"/>
          <a:srcRect l="7795" t="4142"/>
          <a:stretch/>
        </p:blipFill>
        <p:spPr bwMode="auto">
          <a:xfrm>
            <a:off x="6324600" y="1219199"/>
            <a:ext cx="2795188" cy="4371023"/>
          </a:xfrm>
          <a:prstGeom prst="ellipse">
            <a:avLst/>
          </a:prstGeom>
          <a:ln>
            <a:noFill/>
          </a:ln>
          <a:effectLst>
            <a:softEdge rad="112500"/>
          </a:effectLst>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00" y="3276600"/>
            <a:ext cx="2435947" cy="3657600"/>
          </a:xfrm>
          <a:prstGeom prst="ellipse">
            <a:avLst/>
          </a:prstGeom>
          <a:ln>
            <a:noFill/>
          </a:ln>
          <a:effectLst>
            <a:softEdge rad="112500"/>
          </a:effectLst>
        </p:spPr>
      </p:pic>
      <p:pic>
        <p:nvPicPr>
          <p:cNvPr id="16" name="Picture 15"/>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3124200" y="3818069"/>
            <a:ext cx="2073516" cy="3116131"/>
          </a:xfrm>
          <a:prstGeom prst="ellipse">
            <a:avLst/>
          </a:prstGeom>
          <a:ln>
            <a:noFill/>
          </a:ln>
          <a:effectLst>
            <a:softEdge rad="112500"/>
          </a:effectLst>
        </p:spPr>
      </p:pic>
      <p:sp>
        <p:nvSpPr>
          <p:cNvPr id="17" name="TextBox 16"/>
          <p:cNvSpPr txBox="1"/>
          <p:nvPr/>
        </p:nvSpPr>
        <p:spPr>
          <a:xfrm>
            <a:off x="7028969" y="6096000"/>
            <a:ext cx="2267431" cy="707886"/>
          </a:xfrm>
          <a:prstGeom prst="rect">
            <a:avLst/>
          </a:prstGeom>
          <a:noFill/>
        </p:spPr>
        <p:txBody>
          <a:bodyPr wrap="square" rtlCol="0">
            <a:spAutoFit/>
          </a:bodyPr>
          <a:lstStyle/>
          <a:p>
            <a:r>
              <a:rPr lang="en-US" sz="2000" i="1" dirty="0" smtClean="0"/>
              <a:t>USFWS 2007</a:t>
            </a:r>
          </a:p>
          <a:p>
            <a:r>
              <a:rPr lang="en-US" sz="2000" i="1" dirty="0" smtClean="0"/>
              <a:t>Hammond 2013</a:t>
            </a:r>
            <a:endParaRPr lang="en-US" sz="2000" i="1" dirty="0"/>
          </a:p>
        </p:txBody>
      </p:sp>
    </p:spTree>
    <p:extLst>
      <p:ext uri="{BB962C8B-B14F-4D97-AF65-F5344CB8AC3E}">
        <p14:creationId xmlns:p14="http://schemas.microsoft.com/office/powerpoint/2010/main" val="214538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1295400"/>
            <a:ext cx="7229225" cy="3931920"/>
          </a:xfrm>
          <a:prstGeom prst="rect">
            <a:avLst/>
          </a:prstGeom>
        </p:spPr>
      </p:pic>
      <p:sp>
        <p:nvSpPr>
          <p:cNvPr id="2" name="Title 1"/>
          <p:cNvSpPr>
            <a:spLocks noGrp="1"/>
          </p:cNvSpPr>
          <p:nvPr>
            <p:ph type="title"/>
          </p:nvPr>
        </p:nvSpPr>
        <p:spPr/>
        <p:txBody>
          <a:bodyPr/>
          <a:lstStyle/>
          <a:p>
            <a:r>
              <a:rPr lang="en-US" dirty="0" smtClean="0"/>
              <a:t>Refer to Loeb and O’Keefe 2014</a:t>
            </a:r>
            <a:endParaRPr lang="en-US" dirty="0"/>
          </a:p>
        </p:txBody>
      </p:sp>
      <p:pic>
        <p:nvPicPr>
          <p:cNvPr id="4" name="Picture 3"/>
          <p:cNvPicPr>
            <a:picLocks noChangeAspect="1"/>
          </p:cNvPicPr>
          <p:nvPr/>
        </p:nvPicPr>
        <p:blipFill rotWithShape="1">
          <a:blip r:embed="rId4"/>
          <a:srcRect t="10910" b="28059"/>
          <a:stretch/>
        </p:blipFill>
        <p:spPr>
          <a:xfrm>
            <a:off x="1600200" y="3894101"/>
            <a:ext cx="7391400" cy="2819400"/>
          </a:xfrm>
          <a:prstGeom prst="rect">
            <a:avLst/>
          </a:prstGeom>
        </p:spPr>
      </p:pic>
      <p:sp>
        <p:nvSpPr>
          <p:cNvPr id="6" name="Oval 5"/>
          <p:cNvSpPr/>
          <p:nvPr/>
        </p:nvSpPr>
        <p:spPr>
          <a:xfrm>
            <a:off x="3200400" y="5303801"/>
            <a:ext cx="1295400" cy="2587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65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Effects in Summer</a:t>
            </a:r>
            <a:endParaRPr lang="en-US" dirty="0"/>
          </a:p>
        </p:txBody>
      </p:sp>
      <p:sp>
        <p:nvSpPr>
          <p:cNvPr id="3" name="Content Placeholder 2"/>
          <p:cNvSpPr>
            <a:spLocks noGrp="1"/>
          </p:cNvSpPr>
          <p:nvPr>
            <p:ph idx="1"/>
          </p:nvPr>
        </p:nvSpPr>
        <p:spPr>
          <a:xfrm>
            <a:off x="228600" y="1600200"/>
            <a:ext cx="8229600" cy="4525963"/>
          </a:xfrm>
        </p:spPr>
        <p:txBody>
          <a:bodyPr/>
          <a:lstStyle/>
          <a:p>
            <a:r>
              <a:rPr lang="en-US" dirty="0" smtClean="0"/>
              <a:t>Growing season burns often prohibited</a:t>
            </a:r>
          </a:p>
          <a:p>
            <a:r>
              <a:rPr lang="en-US" dirty="0" smtClean="0"/>
              <a:t>Indirect effects from burns outside growing season</a:t>
            </a:r>
          </a:p>
          <a:p>
            <a:pPr lvl="1"/>
            <a:r>
              <a:rPr lang="en-US" dirty="0" smtClean="0"/>
              <a:t>Loss of large snags in some burns</a:t>
            </a:r>
          </a:p>
          <a:p>
            <a:pPr lvl="1"/>
            <a:r>
              <a:rPr lang="en-US" dirty="0" smtClean="0"/>
              <a:t>May create new snags over longer term</a:t>
            </a:r>
          </a:p>
          <a:p>
            <a:pPr lvl="1"/>
            <a:r>
              <a:rPr lang="en-US" dirty="0" smtClean="0"/>
              <a:t>Could promote optimal forest types</a:t>
            </a:r>
          </a:p>
          <a:p>
            <a:pPr lvl="2"/>
            <a:r>
              <a:rPr lang="en-US" dirty="0" smtClean="0"/>
              <a:t>Oak and pine woodlands</a:t>
            </a:r>
          </a:p>
          <a:p>
            <a:pPr lvl="1"/>
            <a:r>
              <a:rPr lang="en-US" dirty="0" smtClean="0"/>
              <a:t>Could create open conditions                      good for roosting &amp; foraging</a:t>
            </a:r>
          </a:p>
          <a:p>
            <a:pPr lvl="2"/>
            <a:r>
              <a:rPr lang="en-US" dirty="0" smtClean="0"/>
              <a:t>Oak and pine savannahs?</a:t>
            </a:r>
          </a:p>
          <a:p>
            <a:endParaRPr lang="en-US" dirty="0"/>
          </a:p>
        </p:txBody>
      </p:sp>
      <p:pic>
        <p:nvPicPr>
          <p:cNvPr id="4" name="Picture 7" descr="DSC_0179.JPG"/>
          <p:cNvPicPr>
            <a:picLocks noChangeAspect="1"/>
          </p:cNvPicPr>
          <p:nvPr/>
        </p:nvPicPr>
        <p:blipFill rotWithShape="1">
          <a:blip r:embed="rId3" cstate="screen"/>
          <a:srcRect l="7795" t="4142"/>
          <a:stretch/>
        </p:blipFill>
        <p:spPr bwMode="auto">
          <a:xfrm>
            <a:off x="7162801" y="1905000"/>
            <a:ext cx="2013284" cy="3148308"/>
          </a:xfrm>
          <a:prstGeom prst="ellipse">
            <a:avLst/>
          </a:prstGeom>
          <a:ln>
            <a:noFill/>
          </a:ln>
          <a:effectLst>
            <a:softEdge rad="112500"/>
          </a:effectLst>
        </p:spPr>
      </p:pic>
      <p:sp>
        <p:nvSpPr>
          <p:cNvPr id="5" name="TextBox 4"/>
          <p:cNvSpPr txBox="1"/>
          <p:nvPr/>
        </p:nvSpPr>
        <p:spPr>
          <a:xfrm>
            <a:off x="6629400" y="5382161"/>
            <a:ext cx="2496031" cy="1323439"/>
          </a:xfrm>
          <a:prstGeom prst="rect">
            <a:avLst/>
          </a:prstGeom>
          <a:noFill/>
        </p:spPr>
        <p:txBody>
          <a:bodyPr wrap="square" rtlCol="0">
            <a:spAutoFit/>
          </a:bodyPr>
          <a:lstStyle/>
          <a:p>
            <a:r>
              <a:rPr lang="en-US" sz="2000" i="1" dirty="0" err="1" smtClean="0"/>
              <a:t>Bagne</a:t>
            </a:r>
            <a:r>
              <a:rPr lang="en-US" sz="2000" i="1" dirty="0" smtClean="0"/>
              <a:t> et al. 2008</a:t>
            </a:r>
          </a:p>
          <a:p>
            <a:r>
              <a:rPr lang="en-US" sz="2000" i="1" dirty="0" err="1" smtClean="0"/>
              <a:t>Gumbert</a:t>
            </a:r>
            <a:r>
              <a:rPr lang="en-US" sz="2000" i="1" dirty="0" smtClean="0"/>
              <a:t> 2001</a:t>
            </a:r>
          </a:p>
          <a:p>
            <a:r>
              <a:rPr lang="en-US" sz="2000" i="1" dirty="0" smtClean="0"/>
              <a:t>Johnson et al. 2010</a:t>
            </a:r>
          </a:p>
          <a:p>
            <a:r>
              <a:rPr lang="en-US" sz="2000" i="1" dirty="0" smtClean="0"/>
              <a:t>O’Keefe, in prep.</a:t>
            </a:r>
            <a:endParaRPr lang="en-US" sz="2000" i="1" dirty="0"/>
          </a:p>
        </p:txBody>
      </p:sp>
    </p:spTree>
    <p:extLst>
      <p:ext uri="{BB962C8B-B14F-4D97-AF65-F5344CB8AC3E}">
        <p14:creationId xmlns:p14="http://schemas.microsoft.com/office/powerpoint/2010/main" val="550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200" dirty="0" smtClean="0"/>
              <a:t>Annual Life Cycle of </a:t>
            </a:r>
            <a:r>
              <a:rPr lang="en-US" sz="4200" i="1" dirty="0" smtClean="0"/>
              <a:t>Myotis</a:t>
            </a:r>
            <a:r>
              <a:rPr lang="en-US" sz="4200" dirty="0" smtClean="0"/>
              <a:t> Bats</a:t>
            </a:r>
            <a:endParaRPr lang="en-US" sz="4200" dirty="0"/>
          </a:p>
        </p:txBody>
      </p:sp>
      <p:sp>
        <p:nvSpPr>
          <p:cNvPr id="8" name="Content Placeholder 7"/>
          <p:cNvSpPr>
            <a:spLocks noGrp="1"/>
          </p:cNvSpPr>
          <p:nvPr>
            <p:ph idx="1"/>
          </p:nvPr>
        </p:nvSpPr>
        <p:spPr>
          <a:noFill/>
        </p:spPr>
        <p:txBody>
          <a:bodyPr/>
          <a:lstStyle/>
          <a:p>
            <a:pPr marL="0" indent="0">
              <a:buNone/>
            </a:pPr>
            <a:r>
              <a:rPr lang="en-US" dirty="0" smtClean="0"/>
              <a:t>Four important phases:</a:t>
            </a:r>
          </a:p>
          <a:p>
            <a:pPr marL="971550" lvl="1" indent="-514350">
              <a:buFont typeface="+mj-lt"/>
              <a:buAutoNum type="arabicPeriod"/>
            </a:pPr>
            <a:r>
              <a:rPr lang="en-US" dirty="0" smtClean="0">
                <a:solidFill>
                  <a:schemeClr val="tx1">
                    <a:lumMod val="50000"/>
                  </a:schemeClr>
                </a:solidFill>
              </a:rPr>
              <a:t>Winter hibernation</a:t>
            </a:r>
          </a:p>
          <a:p>
            <a:pPr marL="971550" lvl="1" indent="-514350">
              <a:buFont typeface="+mj-lt"/>
              <a:buAutoNum type="arabicPeriod"/>
            </a:pPr>
            <a:r>
              <a:rPr lang="en-US" dirty="0" smtClean="0">
                <a:solidFill>
                  <a:schemeClr val="tx1">
                    <a:lumMod val="50000"/>
                  </a:schemeClr>
                </a:solidFill>
              </a:rPr>
              <a:t>Spring emergence &amp; migration</a:t>
            </a:r>
          </a:p>
          <a:p>
            <a:pPr marL="971550" lvl="1" indent="-514350">
              <a:buFont typeface="+mj-lt"/>
              <a:buAutoNum type="arabicPeriod"/>
            </a:pPr>
            <a:r>
              <a:rPr lang="en-US" dirty="0" smtClean="0">
                <a:solidFill>
                  <a:schemeClr val="tx1">
                    <a:lumMod val="50000"/>
                  </a:schemeClr>
                </a:solidFill>
              </a:rPr>
              <a:t>Summer maternity period</a:t>
            </a:r>
          </a:p>
          <a:p>
            <a:pPr marL="971550" lvl="1" indent="-514350">
              <a:buFont typeface="+mj-lt"/>
              <a:buAutoNum type="arabicPeriod"/>
            </a:pPr>
            <a:r>
              <a:rPr lang="en-US" dirty="0" smtClean="0"/>
              <a:t>Fall migration &amp; swarming</a:t>
            </a:r>
            <a:endParaRPr lang="en-US" dirty="0"/>
          </a:p>
        </p:txBody>
      </p:sp>
      <p:pic>
        <p:nvPicPr>
          <p:cNvPr id="12" name="Picture 4" descr="O'Keefe_blitz08-9.JPG"/>
          <p:cNvPicPr>
            <a:picLocks noChangeAspect="1"/>
          </p:cNvPicPr>
          <p:nvPr/>
        </p:nvPicPr>
        <p:blipFill rotWithShape="1">
          <a:blip r:embed="rId3" cstate="screen">
            <a:extLst>
              <a:ext uri="{28A0092B-C50C-407E-A947-70E740481C1C}">
                <a14:useLocalDpi xmlns:a14="http://schemas.microsoft.com/office/drawing/2010/main" val="0"/>
              </a:ext>
            </a:extLst>
          </a:blip>
          <a:srcRect t="22705"/>
          <a:stretch/>
        </p:blipFill>
        <p:spPr bwMode="auto">
          <a:xfrm>
            <a:off x="2476500" y="4092416"/>
            <a:ext cx="3543300" cy="2801679"/>
          </a:xfrm>
          <a:prstGeom prst="ellipse">
            <a:avLst/>
          </a:prstGeom>
          <a:ln>
            <a:noFill/>
          </a:ln>
          <a:effectLst>
            <a:softEdge rad="112500"/>
          </a:effectLst>
        </p:spPr>
      </p:pic>
      <p:pic>
        <p:nvPicPr>
          <p:cNvPr id="2" name="Picture 1"/>
          <p:cNvPicPr>
            <a:picLocks noChangeAspect="1"/>
          </p:cNvPicPr>
          <p:nvPr/>
        </p:nvPicPr>
        <p:blipFill rotWithShape="1">
          <a:blip r:embed="rId4"/>
          <a:srcRect l="9623" r="8213"/>
          <a:stretch/>
        </p:blipFill>
        <p:spPr>
          <a:xfrm>
            <a:off x="5791200" y="2797969"/>
            <a:ext cx="3171209" cy="3983831"/>
          </a:xfrm>
          <a:prstGeom prst="ellipse">
            <a:avLst/>
          </a:prstGeom>
          <a:ln>
            <a:noFill/>
          </a:ln>
          <a:effectLst>
            <a:softEdge rad="112500"/>
          </a:effectLst>
        </p:spPr>
      </p:pic>
      <p:sp>
        <p:nvSpPr>
          <p:cNvPr id="9" name="TextBox 8"/>
          <p:cNvSpPr txBox="1"/>
          <p:nvPr/>
        </p:nvSpPr>
        <p:spPr>
          <a:xfrm>
            <a:off x="76200" y="5766137"/>
            <a:ext cx="2772391" cy="1015663"/>
          </a:xfrm>
          <a:prstGeom prst="rect">
            <a:avLst/>
          </a:prstGeom>
          <a:noFill/>
        </p:spPr>
        <p:txBody>
          <a:bodyPr wrap="square" rtlCol="0">
            <a:spAutoFit/>
          </a:bodyPr>
          <a:lstStyle/>
          <a:p>
            <a:r>
              <a:rPr lang="en-US" sz="2000" i="1" dirty="0" err="1" smtClean="0"/>
              <a:t>Brack</a:t>
            </a:r>
            <a:r>
              <a:rPr lang="en-US" sz="2000" i="1" dirty="0" smtClean="0"/>
              <a:t> 2006</a:t>
            </a:r>
          </a:p>
          <a:p>
            <a:r>
              <a:rPr lang="en-US" sz="2000" i="1" dirty="0" err="1" smtClean="0"/>
              <a:t>Gumbert</a:t>
            </a:r>
            <a:r>
              <a:rPr lang="en-US" sz="2000" i="1" dirty="0" smtClean="0"/>
              <a:t> 2001</a:t>
            </a:r>
          </a:p>
          <a:p>
            <a:r>
              <a:rPr lang="en-US" sz="2000" i="1" dirty="0" smtClean="0"/>
              <a:t>O’Keefe, </a:t>
            </a:r>
            <a:r>
              <a:rPr lang="en-US" sz="2000" i="1" dirty="0" err="1" smtClean="0"/>
              <a:t>unpubl</a:t>
            </a:r>
            <a:r>
              <a:rPr lang="en-US" sz="2000" i="1" dirty="0" smtClean="0"/>
              <a:t>. data</a:t>
            </a:r>
            <a:endParaRPr lang="en-US" sz="2000" i="1" dirty="0"/>
          </a:p>
        </p:txBody>
      </p:sp>
      <p:sp>
        <p:nvSpPr>
          <p:cNvPr id="14" name="TextBox 13"/>
          <p:cNvSpPr txBox="1"/>
          <p:nvPr/>
        </p:nvSpPr>
        <p:spPr>
          <a:xfrm>
            <a:off x="6858000" y="6183868"/>
            <a:ext cx="1133644" cy="369332"/>
          </a:xfrm>
          <a:prstGeom prst="rect">
            <a:avLst/>
          </a:prstGeom>
          <a:noFill/>
        </p:spPr>
        <p:txBody>
          <a:bodyPr wrap="none" rtlCol="0">
            <a:spAutoFit/>
          </a:bodyPr>
          <a:lstStyle/>
          <a:p>
            <a:r>
              <a:rPr lang="en-US" b="1" i="1" dirty="0" err="1" smtClean="0">
                <a:solidFill>
                  <a:schemeClr val="bg1">
                    <a:lumMod val="75000"/>
                    <a:lumOff val="25000"/>
                  </a:schemeClr>
                </a:solidFill>
              </a:rPr>
              <a:t>Dourson</a:t>
            </a:r>
            <a:endParaRPr lang="en-US" b="1" i="1" dirty="0">
              <a:solidFill>
                <a:schemeClr val="bg1">
                  <a:lumMod val="75000"/>
                  <a:lumOff val="25000"/>
                </a:schemeClr>
              </a:solidFill>
            </a:endParaRPr>
          </a:p>
        </p:txBody>
      </p:sp>
    </p:spTree>
    <p:extLst>
      <p:ext uri="{BB962C8B-B14F-4D97-AF65-F5344CB8AC3E}">
        <p14:creationId xmlns:p14="http://schemas.microsoft.com/office/powerpoint/2010/main" val="2566595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Effects in Fall</a:t>
            </a:r>
            <a:endParaRPr lang="en-US" dirty="0"/>
          </a:p>
        </p:txBody>
      </p:sp>
      <p:sp>
        <p:nvSpPr>
          <p:cNvPr id="4" name="Content Placeholder 2"/>
          <p:cNvSpPr>
            <a:spLocks noGrp="1"/>
          </p:cNvSpPr>
          <p:nvPr>
            <p:ph idx="1"/>
          </p:nvPr>
        </p:nvSpPr>
        <p:spPr>
          <a:xfrm>
            <a:off x="152400" y="1600200"/>
            <a:ext cx="8229600" cy="4525963"/>
          </a:xfrm>
        </p:spPr>
        <p:txBody>
          <a:bodyPr/>
          <a:lstStyle/>
          <a:p>
            <a:r>
              <a:rPr lang="en-US" dirty="0" smtClean="0"/>
              <a:t>May harass, harm, or wound bats at roost</a:t>
            </a:r>
          </a:p>
          <a:p>
            <a:r>
              <a:rPr lang="en-US" dirty="0" smtClean="0"/>
              <a:t>May affect roosting or foraging habitat </a:t>
            </a:r>
          </a:p>
          <a:p>
            <a:pPr lvl="1"/>
            <a:r>
              <a:rPr lang="en-US" dirty="0" smtClean="0"/>
              <a:t>Effects could be positive, negative,             or neutral</a:t>
            </a:r>
          </a:p>
          <a:p>
            <a:r>
              <a:rPr lang="en-US" dirty="0" smtClean="0"/>
              <a:t>Burning during warm periods               may enable quick response                     by bats </a:t>
            </a:r>
          </a:p>
          <a:p>
            <a:pPr lvl="1"/>
            <a:r>
              <a:rPr lang="en-US" dirty="0" smtClean="0"/>
              <a:t>But fire behavior may vary                           in fall vs. spring</a:t>
            </a:r>
          </a:p>
          <a:p>
            <a:endParaRPr lang="en-US" dirty="0"/>
          </a:p>
        </p:txBody>
      </p:sp>
      <p:grpSp>
        <p:nvGrpSpPr>
          <p:cNvPr id="7" name="Group 6"/>
          <p:cNvGrpSpPr/>
          <p:nvPr/>
        </p:nvGrpSpPr>
        <p:grpSpPr>
          <a:xfrm>
            <a:off x="6201391" y="3124200"/>
            <a:ext cx="2942609" cy="3657600"/>
            <a:chOff x="6232857" y="3352800"/>
            <a:chExt cx="2729552" cy="3429000"/>
          </a:xfrm>
        </p:grpSpPr>
        <p:pic>
          <p:nvPicPr>
            <p:cNvPr id="5" name="Picture 4"/>
            <p:cNvPicPr>
              <a:picLocks noChangeAspect="1"/>
            </p:cNvPicPr>
            <p:nvPr/>
          </p:nvPicPr>
          <p:blipFill rotWithShape="1">
            <a:blip r:embed="rId3"/>
            <a:srcRect l="9623" r="8213"/>
            <a:stretch/>
          </p:blipFill>
          <p:spPr>
            <a:xfrm>
              <a:off x="6232857" y="3352800"/>
              <a:ext cx="2729552" cy="3429000"/>
            </a:xfrm>
            <a:prstGeom prst="ellipse">
              <a:avLst/>
            </a:prstGeom>
            <a:ln>
              <a:noFill/>
            </a:ln>
            <a:effectLst>
              <a:softEdge rad="112500"/>
            </a:effectLst>
          </p:spPr>
        </p:pic>
        <p:sp>
          <p:nvSpPr>
            <p:cNvPr id="6" name="TextBox 5"/>
            <p:cNvSpPr txBox="1"/>
            <p:nvPr/>
          </p:nvSpPr>
          <p:spPr>
            <a:xfrm>
              <a:off x="7086600" y="6235304"/>
              <a:ext cx="1137120" cy="369332"/>
            </a:xfrm>
            <a:prstGeom prst="rect">
              <a:avLst/>
            </a:prstGeom>
            <a:noFill/>
          </p:spPr>
          <p:txBody>
            <a:bodyPr wrap="square" rtlCol="0">
              <a:spAutoFit/>
            </a:bodyPr>
            <a:lstStyle/>
            <a:p>
              <a:r>
                <a:rPr lang="en-US" b="1" i="1" dirty="0" err="1" smtClean="0">
                  <a:solidFill>
                    <a:schemeClr val="bg1">
                      <a:lumMod val="75000"/>
                      <a:lumOff val="25000"/>
                    </a:schemeClr>
                  </a:solidFill>
                </a:rPr>
                <a:t>Dourson</a:t>
              </a:r>
              <a:endParaRPr lang="en-US" b="1" i="1" dirty="0">
                <a:solidFill>
                  <a:schemeClr val="bg1">
                    <a:lumMod val="75000"/>
                    <a:lumOff val="25000"/>
                  </a:schemeClr>
                </a:solidFill>
              </a:endParaRPr>
            </a:p>
          </p:txBody>
        </p:sp>
      </p:grpSp>
      <p:sp>
        <p:nvSpPr>
          <p:cNvPr id="8" name="TextBox 7"/>
          <p:cNvSpPr txBox="1"/>
          <p:nvPr/>
        </p:nvSpPr>
        <p:spPr>
          <a:xfrm>
            <a:off x="4038600" y="5867400"/>
            <a:ext cx="3048000" cy="1015663"/>
          </a:xfrm>
          <a:prstGeom prst="rect">
            <a:avLst/>
          </a:prstGeom>
          <a:noFill/>
        </p:spPr>
        <p:txBody>
          <a:bodyPr wrap="square" rtlCol="0">
            <a:spAutoFit/>
          </a:bodyPr>
          <a:lstStyle/>
          <a:p>
            <a:r>
              <a:rPr lang="en-US" sz="2000" i="1" dirty="0" smtClean="0"/>
              <a:t>Dickinson et al. 2009</a:t>
            </a:r>
          </a:p>
          <a:p>
            <a:r>
              <a:rPr lang="en-US" sz="2000" i="1" dirty="0" smtClean="0"/>
              <a:t>Layne 2009</a:t>
            </a:r>
          </a:p>
          <a:p>
            <a:r>
              <a:rPr lang="en-US" sz="2000" i="1" dirty="0" smtClean="0"/>
              <a:t>R. Klein, pers. comm.</a:t>
            </a:r>
            <a:endParaRPr lang="en-US" sz="2000" i="1" dirty="0"/>
          </a:p>
        </p:txBody>
      </p:sp>
    </p:spTree>
    <p:extLst>
      <p:ext uri="{BB962C8B-B14F-4D97-AF65-F5344CB8AC3E}">
        <p14:creationId xmlns:p14="http://schemas.microsoft.com/office/powerpoint/2010/main" val="22397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Potential Effects of NOT Burning</a:t>
            </a:r>
            <a:endParaRPr lang="en-US" sz="4200" dirty="0"/>
          </a:p>
        </p:txBody>
      </p:sp>
      <p:sp>
        <p:nvSpPr>
          <p:cNvPr id="3" name="Content Placeholder 2"/>
          <p:cNvSpPr>
            <a:spLocks noGrp="1"/>
          </p:cNvSpPr>
          <p:nvPr>
            <p:ph idx="1"/>
          </p:nvPr>
        </p:nvSpPr>
        <p:spPr/>
        <p:txBody>
          <a:bodyPr/>
          <a:lstStyle/>
          <a:p>
            <a:r>
              <a:rPr lang="en-US" dirty="0" smtClean="0"/>
              <a:t>Increased wildfire risk</a:t>
            </a:r>
          </a:p>
          <a:p>
            <a:r>
              <a:rPr lang="en-US" dirty="0" smtClean="0"/>
              <a:t>Loss of pine and oak woodlands</a:t>
            </a:r>
          </a:p>
          <a:p>
            <a:r>
              <a:rPr lang="en-US" dirty="0" smtClean="0"/>
              <a:t>More cluttered forests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2101" y="2895600"/>
            <a:ext cx="3467099" cy="2600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400" y="3962400"/>
            <a:ext cx="3516923" cy="2637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019800" y="5638800"/>
            <a:ext cx="3048000" cy="1015663"/>
          </a:xfrm>
          <a:prstGeom prst="rect">
            <a:avLst/>
          </a:prstGeom>
          <a:noFill/>
        </p:spPr>
        <p:txBody>
          <a:bodyPr wrap="square" rtlCol="0">
            <a:spAutoFit/>
          </a:bodyPr>
          <a:lstStyle/>
          <a:p>
            <a:r>
              <a:rPr lang="en-US" sz="2000" i="1" dirty="0" smtClean="0"/>
              <a:t>Cohen et al. 2007</a:t>
            </a:r>
          </a:p>
          <a:p>
            <a:r>
              <a:rPr lang="en-US" sz="2000" i="1" dirty="0" smtClean="0"/>
              <a:t>Armitage &amp; Ober 2012</a:t>
            </a:r>
          </a:p>
          <a:p>
            <a:r>
              <a:rPr lang="en-US" sz="2000" i="1" dirty="0" err="1" smtClean="0"/>
              <a:t>Lafon</a:t>
            </a:r>
            <a:r>
              <a:rPr lang="en-US" sz="2000" i="1" dirty="0" smtClean="0"/>
              <a:t> et al. 2007</a:t>
            </a:r>
            <a:endParaRPr lang="en-US" sz="2000" i="1" dirty="0"/>
          </a:p>
        </p:txBody>
      </p:sp>
    </p:spTree>
    <p:extLst>
      <p:ext uri="{BB962C8B-B14F-4D97-AF65-F5344CB8AC3E}">
        <p14:creationId xmlns:p14="http://schemas.microsoft.com/office/powerpoint/2010/main" val="2751628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Is it possible to find harmony between forest management and bat conservation?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581400"/>
            <a:ext cx="4743450"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169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p:spPr>
        <p:txBody>
          <a:bodyPr/>
          <a:lstStyle/>
          <a:p>
            <a:r>
              <a:rPr lang="en-US" sz="4000" dirty="0" smtClean="0">
                <a:solidFill>
                  <a:schemeClr val="accent1"/>
                </a:solidFill>
              </a:rPr>
              <a:t>Thanks to funding sources and research assistants!</a:t>
            </a:r>
            <a:endParaRPr lang="en-US" sz="4000" dirty="0">
              <a:solidFill>
                <a:schemeClr val="accent1"/>
              </a:solidFill>
            </a:endParaRPr>
          </a:p>
        </p:txBody>
      </p:sp>
      <p:pic>
        <p:nvPicPr>
          <p:cNvPr id="5" name="Picture 4" descr="morefromdayone_white.png"/>
          <p:cNvPicPr>
            <a:picLocks noChangeAspect="1"/>
          </p:cNvPicPr>
          <p:nvPr/>
        </p:nvPicPr>
        <p:blipFill>
          <a:blip r:embed="rId3" cstate="screen"/>
          <a:stretch>
            <a:fillRect/>
          </a:stretch>
        </p:blipFill>
        <p:spPr>
          <a:xfrm>
            <a:off x="253254" y="1599538"/>
            <a:ext cx="3023346" cy="909674"/>
          </a:xfrm>
          <a:prstGeom prst="rect">
            <a:avLst/>
          </a:prstGeom>
        </p:spPr>
      </p:pic>
      <p:pic>
        <p:nvPicPr>
          <p:cNvPr id="9" name="Picture 7" descr="USFS Shield_black.jpg"/>
          <p:cNvPicPr>
            <a:picLocks noChangeAspect="1"/>
          </p:cNvPicPr>
          <p:nvPr/>
        </p:nvPicPr>
        <p:blipFill>
          <a:blip r:embed="rId4" cstate="screen"/>
          <a:srcRect/>
          <a:stretch>
            <a:fillRect/>
          </a:stretch>
        </p:blipFill>
        <p:spPr bwMode="auto">
          <a:xfrm>
            <a:off x="7620000" y="1441750"/>
            <a:ext cx="1143000" cy="1225250"/>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3000" y="2667000"/>
            <a:ext cx="6705600" cy="4191000"/>
          </a:xfrm>
          <a:prstGeom prst="rect">
            <a:avLst/>
          </a:prstGeom>
        </p:spPr>
      </p:pic>
      <p:pic>
        <p:nvPicPr>
          <p:cNvPr id="8" name="Picture 7"/>
          <p:cNvPicPr/>
          <p:nvPr/>
        </p:nvPicPr>
        <p:blipFill>
          <a:blip r:embed="rId6" cstate="screen">
            <a:extLst>
              <a:ext uri="{28A0092B-C50C-407E-A947-70E740481C1C}">
                <a14:useLocalDpi xmlns:a14="http://schemas.microsoft.com/office/drawing/2010/main"/>
              </a:ext>
            </a:extLst>
          </a:blip>
          <a:stretch>
            <a:fillRect/>
          </a:stretch>
        </p:blipFill>
        <p:spPr>
          <a:xfrm>
            <a:off x="3810000" y="1454450"/>
            <a:ext cx="1328057" cy="1199850"/>
          </a:xfrm>
          <a:prstGeom prst="rect">
            <a:avLst/>
          </a:prstGeom>
        </p:spPr>
      </p:pic>
      <p:pic>
        <p:nvPicPr>
          <p:cNvPr id="11" name="Picture 10"/>
          <p:cNvPicPr/>
          <p:nvPr/>
        </p:nvPicPr>
        <p:blipFill>
          <a:blip r:embed="rId7">
            <a:extLst>
              <a:ext uri="{28A0092B-C50C-407E-A947-70E740481C1C}">
                <a14:useLocalDpi xmlns:a14="http://schemas.microsoft.com/office/drawing/2010/main"/>
              </a:ext>
            </a:extLst>
          </a:blip>
          <a:stretch>
            <a:fillRect/>
          </a:stretch>
        </p:blipFill>
        <p:spPr>
          <a:xfrm>
            <a:off x="5943600" y="1467150"/>
            <a:ext cx="990600" cy="11744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30" y="-76200"/>
            <a:ext cx="10555830" cy="7034021"/>
          </a:xfrm>
          <a:prstGeom prst="rect">
            <a:avLst/>
          </a:prstGeom>
        </p:spPr>
      </p:pic>
    </p:spTree>
    <p:extLst>
      <p:ext uri="{BB962C8B-B14F-4D97-AF65-F5344CB8AC3E}">
        <p14:creationId xmlns:p14="http://schemas.microsoft.com/office/powerpoint/2010/main" val="2996459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Six Grams of Grief?</a:t>
            </a:r>
            <a:endParaRPr lang="en-US" dirty="0"/>
          </a:p>
        </p:txBody>
      </p:sp>
      <p:sp>
        <p:nvSpPr>
          <p:cNvPr id="9" name="TextBox 8"/>
          <p:cNvSpPr txBox="1"/>
          <p:nvPr/>
        </p:nvSpPr>
        <p:spPr>
          <a:xfrm>
            <a:off x="11430000" y="1600200"/>
            <a:ext cx="184731"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489162">
            <a:off x="-670902" y="-1453051"/>
            <a:ext cx="4866677" cy="7248570"/>
          </a:xfrm>
          <a:prstGeom prst="rect">
            <a:avLst/>
          </a:prstGeom>
          <a:ln>
            <a:noFill/>
          </a:ln>
          <a:effectLst>
            <a:softEdge rad="112500"/>
          </a:effectLst>
        </p:spPr>
      </p:pic>
      <p:pic>
        <p:nvPicPr>
          <p:cNvPr id="11"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41429" b="22082"/>
          <a:stretch/>
        </p:blipFill>
        <p:spPr bwMode="auto">
          <a:xfrm>
            <a:off x="2895600" y="1501834"/>
            <a:ext cx="6248400" cy="5539046"/>
          </a:xfrm>
          <a:prstGeom prst="rect">
            <a:avLst/>
          </a:prstGeom>
          <a:ln>
            <a:noFill/>
          </a:ln>
          <a:effectLst>
            <a:outerShdw blurRad="190500" algn="tl" rotWithShape="0">
              <a:srgbClr val="000000">
                <a:alpha val="70000"/>
              </a:srgbClr>
            </a:outerShdw>
          </a:effectLst>
        </p:spPr>
      </p:pic>
      <p:sp>
        <p:nvSpPr>
          <p:cNvPr id="12" name="Content Placeholder 5"/>
          <p:cNvSpPr>
            <a:spLocks noGrp="1"/>
          </p:cNvSpPr>
          <p:nvPr>
            <p:ph sz="half" idx="1"/>
          </p:nvPr>
        </p:nvSpPr>
        <p:spPr>
          <a:xfrm>
            <a:off x="3810000" y="1524000"/>
            <a:ext cx="6324600" cy="762000"/>
          </a:xfrm>
        </p:spPr>
        <p:txBody>
          <a:bodyPr/>
          <a:lstStyle/>
          <a:p>
            <a:pPr marL="0" indent="0">
              <a:buNone/>
            </a:pPr>
            <a:r>
              <a:rPr lang="en-US" dirty="0" smtClean="0"/>
              <a:t>Indiana bat (</a:t>
            </a:r>
            <a:r>
              <a:rPr lang="en-US" i="1" dirty="0" smtClean="0"/>
              <a:t>Myotis sodalis</a:t>
            </a:r>
            <a:r>
              <a:rPr lang="en-US" dirty="0" smtClean="0"/>
              <a:t>)</a:t>
            </a:r>
          </a:p>
          <a:p>
            <a:pPr marL="0" indent="0">
              <a:buNone/>
            </a:pPr>
            <a:endParaRPr lang="en-US" dirty="0"/>
          </a:p>
        </p:txBody>
      </p:sp>
      <p:sp>
        <p:nvSpPr>
          <p:cNvPr id="13" name="Content Placeholder 5"/>
          <p:cNvSpPr txBox="1">
            <a:spLocks/>
          </p:cNvSpPr>
          <p:nvPr/>
        </p:nvSpPr>
        <p:spPr bwMode="auto">
          <a:xfrm>
            <a:off x="228600" y="5562600"/>
            <a:ext cx="6324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t>Northern long-eared bat     (</a:t>
            </a:r>
            <a:r>
              <a:rPr lang="en-US" i="1" dirty="0" smtClean="0"/>
              <a:t>Myotis septentrionalis</a:t>
            </a:r>
            <a:r>
              <a:rPr lang="en-US" dirty="0" smtClean="0"/>
              <a:t>)</a:t>
            </a:r>
          </a:p>
          <a:p>
            <a:pPr marL="0" indent="0">
              <a:buFont typeface="Arial" charset="0"/>
              <a:buNone/>
            </a:pPr>
            <a:endParaRPr lang="en-US" dirty="0"/>
          </a:p>
        </p:txBody>
      </p:sp>
    </p:spTree>
    <p:extLst>
      <p:ext uri="{BB962C8B-B14F-4D97-AF65-F5344CB8AC3E}">
        <p14:creationId xmlns:p14="http://schemas.microsoft.com/office/powerpoint/2010/main" val="179664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Bat Populations are Declining!</a:t>
            </a:r>
            <a:endParaRPr lang="en-US" dirty="0"/>
          </a:p>
        </p:txBody>
      </p:sp>
      <p:sp>
        <p:nvSpPr>
          <p:cNvPr id="6" name="Content Placeholder 5"/>
          <p:cNvSpPr>
            <a:spLocks noGrp="1"/>
          </p:cNvSpPr>
          <p:nvPr>
            <p:ph sz="half" idx="1"/>
          </p:nvPr>
        </p:nvSpPr>
        <p:spPr>
          <a:xfrm>
            <a:off x="228600" y="1600200"/>
            <a:ext cx="5410200" cy="4525963"/>
          </a:xfrm>
        </p:spPr>
        <p:txBody>
          <a:bodyPr/>
          <a:lstStyle/>
          <a:p>
            <a:r>
              <a:rPr lang="en-US" u="sng" dirty="0"/>
              <a:t>C</a:t>
            </a:r>
            <a:r>
              <a:rPr lang="en-US" u="sng" dirty="0" smtClean="0"/>
              <a:t>atastrophic</a:t>
            </a:r>
            <a:r>
              <a:rPr lang="en-US" dirty="0" smtClean="0"/>
              <a:t> </a:t>
            </a:r>
            <a:r>
              <a:rPr lang="en-US" dirty="0" smtClean="0"/>
              <a:t>declines (&gt;90% for Indiana bat and northern long-eared bat in some areas)</a:t>
            </a:r>
          </a:p>
          <a:p>
            <a:endParaRPr lang="en-US" dirty="0"/>
          </a:p>
        </p:txBody>
      </p:sp>
      <p:cxnSp>
        <p:nvCxnSpPr>
          <p:cNvPr id="9" name="Straight Arrow Connector 8"/>
          <p:cNvCxnSpPr/>
          <p:nvPr/>
        </p:nvCxnSpPr>
        <p:spPr>
          <a:xfrm>
            <a:off x="7010400" y="5638800"/>
            <a:ext cx="381000" cy="381000"/>
          </a:xfrm>
          <a:prstGeom prst="straightConnector1">
            <a:avLst/>
          </a:prstGeom>
          <a:ln w="444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347685"/>
            <a:ext cx="4161584" cy="400110"/>
          </a:xfrm>
          <a:prstGeom prst="rect">
            <a:avLst/>
          </a:prstGeom>
          <a:noFill/>
        </p:spPr>
        <p:txBody>
          <a:bodyPr wrap="square" rtlCol="0">
            <a:spAutoFit/>
          </a:bodyPr>
          <a:lstStyle/>
          <a:p>
            <a:r>
              <a:rPr lang="en-US" sz="2000" i="1" dirty="0" smtClean="0"/>
              <a:t>O’Keefe </a:t>
            </a:r>
            <a:r>
              <a:rPr lang="en-US" sz="2000" i="1" dirty="0" smtClean="0"/>
              <a:t>et al., </a:t>
            </a:r>
            <a:r>
              <a:rPr lang="en-US" sz="2000" i="1" dirty="0" smtClean="0"/>
              <a:t>in </a:t>
            </a:r>
            <a:r>
              <a:rPr lang="en-US" sz="2000" i="1" dirty="0" smtClean="0"/>
              <a:t>progress</a:t>
            </a:r>
            <a:endParaRPr lang="en-US" sz="2000" i="1" dirty="0"/>
          </a:p>
        </p:txBody>
      </p:sp>
      <p:pic>
        <p:nvPicPr>
          <p:cNvPr id="11" name="Picture 10"/>
          <p:cNvPicPr>
            <a:picLocks noChangeAspect="1"/>
          </p:cNvPicPr>
          <p:nvPr/>
        </p:nvPicPr>
        <p:blipFill rotWithShape="1">
          <a:blip r:embed="rId3"/>
          <a:srcRect l="15814"/>
          <a:stretch/>
        </p:blipFill>
        <p:spPr>
          <a:xfrm>
            <a:off x="5900626" y="1219200"/>
            <a:ext cx="2772137" cy="2474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2739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i="1" dirty="0" smtClean="0"/>
              <a:t>Myotis</a:t>
            </a:r>
            <a:r>
              <a:rPr lang="en-US" dirty="0" smtClean="0"/>
              <a:t> Declines in Smoky </a:t>
            </a:r>
            <a:r>
              <a:rPr lang="en-US" dirty="0" err="1" smtClean="0"/>
              <a:t>Mtns</a:t>
            </a:r>
            <a:endParaRPr lang="en-US" dirty="0"/>
          </a:p>
        </p:txBody>
      </p:sp>
      <p:pic>
        <p:nvPicPr>
          <p:cNvPr id="4" name="Picture 3"/>
          <p:cNvPicPr>
            <a:picLocks noChangeAspect="1"/>
          </p:cNvPicPr>
          <p:nvPr/>
        </p:nvPicPr>
        <p:blipFill>
          <a:blip r:embed="rId2"/>
          <a:stretch>
            <a:fillRect/>
          </a:stretch>
        </p:blipFill>
        <p:spPr>
          <a:xfrm>
            <a:off x="670178" y="1295400"/>
            <a:ext cx="7635622" cy="5394960"/>
          </a:xfrm>
          <a:prstGeom prst="rect">
            <a:avLst/>
          </a:prstGeom>
        </p:spPr>
      </p:pic>
    </p:spTree>
    <p:extLst>
      <p:ext uri="{BB962C8B-B14F-4D97-AF65-F5344CB8AC3E}">
        <p14:creationId xmlns:p14="http://schemas.microsoft.com/office/powerpoint/2010/main" val="1335898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Bat Populations are Declining!</a:t>
            </a:r>
            <a:endParaRPr lang="en-US" dirty="0"/>
          </a:p>
        </p:txBody>
      </p:sp>
      <p:sp>
        <p:nvSpPr>
          <p:cNvPr id="6" name="Content Placeholder 5"/>
          <p:cNvSpPr>
            <a:spLocks noGrp="1"/>
          </p:cNvSpPr>
          <p:nvPr>
            <p:ph sz="half" idx="1"/>
          </p:nvPr>
        </p:nvSpPr>
        <p:spPr>
          <a:xfrm>
            <a:off x="228600" y="1600200"/>
            <a:ext cx="5410200" cy="4525963"/>
          </a:xfrm>
        </p:spPr>
        <p:txBody>
          <a:bodyPr/>
          <a:lstStyle/>
          <a:p>
            <a:r>
              <a:rPr lang="en-US" u="sng" dirty="0">
                <a:solidFill>
                  <a:schemeClr val="tx1">
                    <a:lumMod val="50000"/>
                  </a:schemeClr>
                </a:solidFill>
              </a:rPr>
              <a:t>C</a:t>
            </a:r>
            <a:r>
              <a:rPr lang="en-US" u="sng" dirty="0" smtClean="0">
                <a:solidFill>
                  <a:schemeClr val="tx1">
                    <a:lumMod val="50000"/>
                  </a:schemeClr>
                </a:solidFill>
              </a:rPr>
              <a:t>atastrophic</a:t>
            </a:r>
            <a:r>
              <a:rPr lang="en-US" dirty="0" smtClean="0">
                <a:solidFill>
                  <a:schemeClr val="tx1">
                    <a:lumMod val="50000"/>
                  </a:schemeClr>
                </a:solidFill>
              </a:rPr>
              <a:t> </a:t>
            </a:r>
            <a:r>
              <a:rPr lang="en-US" dirty="0" smtClean="0">
                <a:solidFill>
                  <a:schemeClr val="tx1">
                    <a:lumMod val="50000"/>
                  </a:schemeClr>
                </a:solidFill>
              </a:rPr>
              <a:t>declines in the </a:t>
            </a:r>
            <a:r>
              <a:rPr lang="en-US" dirty="0" err="1" smtClean="0">
                <a:solidFill>
                  <a:schemeClr val="tx1">
                    <a:lumMod val="50000"/>
                  </a:schemeClr>
                </a:solidFill>
              </a:rPr>
              <a:t>Smokies</a:t>
            </a:r>
            <a:r>
              <a:rPr lang="en-US" dirty="0" smtClean="0">
                <a:solidFill>
                  <a:schemeClr val="tx1">
                    <a:lumMod val="50000"/>
                  </a:schemeClr>
                </a:solidFill>
              </a:rPr>
              <a:t> (&gt;90% for Indiana bat and northern long-eared bat)</a:t>
            </a:r>
          </a:p>
          <a:p>
            <a:endParaRPr lang="en-US" dirty="0" smtClean="0"/>
          </a:p>
          <a:p>
            <a:endParaRPr lang="en-US" dirty="0" smtClean="0"/>
          </a:p>
          <a:p>
            <a:r>
              <a:rPr lang="en-US" dirty="0" smtClean="0"/>
              <a:t>Smaller </a:t>
            </a:r>
            <a:r>
              <a:rPr lang="en-US" dirty="0" smtClean="0"/>
              <a:t>“colony” sizes will translate to differences in roosting habits</a:t>
            </a:r>
          </a:p>
          <a:p>
            <a:pPr lvl="1"/>
            <a:r>
              <a:rPr lang="en-US" dirty="0" smtClean="0"/>
              <a:t>Smaller roosts &amp; different thermoregulatory strategies?</a:t>
            </a:r>
          </a:p>
          <a:p>
            <a:endParaRPr lang="en-US" dirty="0"/>
          </a:p>
        </p:txBody>
      </p:sp>
      <p:pic>
        <p:nvPicPr>
          <p:cNvPr id="8" name="Content Placeholder 7"/>
          <p:cNvPicPr>
            <a:picLocks noGrp="1" noChangeAspect="1"/>
          </p:cNvPicPr>
          <p:nvPr>
            <p:ph sz="half" idx="2"/>
          </p:nvPr>
        </p:nvPicPr>
        <p:blipFill>
          <a:blip r:embed="rId3"/>
          <a:stretch>
            <a:fillRect/>
          </a:stretch>
        </p:blipFill>
        <p:spPr>
          <a:xfrm>
            <a:off x="5932533" y="3823967"/>
            <a:ext cx="2708322" cy="2923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9" name="Straight Arrow Connector 8"/>
          <p:cNvCxnSpPr/>
          <p:nvPr/>
        </p:nvCxnSpPr>
        <p:spPr>
          <a:xfrm>
            <a:off x="7010400" y="5638800"/>
            <a:ext cx="381000" cy="381000"/>
          </a:xfrm>
          <a:prstGeom prst="straightConnector1">
            <a:avLst/>
          </a:prstGeom>
          <a:ln w="444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347685"/>
            <a:ext cx="4161584" cy="400110"/>
          </a:xfrm>
          <a:prstGeom prst="rect">
            <a:avLst/>
          </a:prstGeom>
          <a:noFill/>
        </p:spPr>
        <p:txBody>
          <a:bodyPr wrap="square" rtlCol="0">
            <a:spAutoFit/>
          </a:bodyPr>
          <a:lstStyle/>
          <a:p>
            <a:r>
              <a:rPr lang="en-US" sz="2000" i="1" dirty="0" smtClean="0"/>
              <a:t>O’Keefe </a:t>
            </a:r>
            <a:r>
              <a:rPr lang="en-US" sz="2000" i="1" dirty="0" smtClean="0"/>
              <a:t>et al., </a:t>
            </a:r>
            <a:r>
              <a:rPr lang="en-US" sz="2000" i="1" dirty="0" smtClean="0"/>
              <a:t>in progress</a:t>
            </a:r>
            <a:endParaRPr lang="en-US" sz="2000" i="1" dirty="0"/>
          </a:p>
        </p:txBody>
      </p:sp>
      <p:pic>
        <p:nvPicPr>
          <p:cNvPr id="11" name="Picture 10"/>
          <p:cNvPicPr>
            <a:picLocks noChangeAspect="1"/>
          </p:cNvPicPr>
          <p:nvPr/>
        </p:nvPicPr>
        <p:blipFill rotWithShape="1">
          <a:blip r:embed="rId4"/>
          <a:srcRect l="15814"/>
          <a:stretch/>
        </p:blipFill>
        <p:spPr>
          <a:xfrm>
            <a:off x="5900626" y="1219200"/>
            <a:ext cx="2772137" cy="2474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4282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Endangered </a:t>
            </a:r>
            <a:r>
              <a:rPr lang="en-US" i="1" dirty="0" smtClean="0"/>
              <a:t>Myotis</a:t>
            </a:r>
            <a:r>
              <a:rPr lang="en-US" dirty="0" smtClean="0"/>
              <a:t> Overlap with Fire-Adapted Ecosystems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92121"/>
            <a:ext cx="4837113" cy="577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5"/>
          <p:cNvSpPr>
            <a:spLocks noGrp="1"/>
          </p:cNvSpPr>
          <p:nvPr>
            <p:ph sz="half" idx="1"/>
          </p:nvPr>
        </p:nvSpPr>
        <p:spPr>
          <a:xfrm>
            <a:off x="2209800" y="1676881"/>
            <a:ext cx="6324600" cy="762000"/>
          </a:xfrm>
        </p:spPr>
        <p:txBody>
          <a:bodyPr/>
          <a:lstStyle/>
          <a:p>
            <a:pPr marL="0" indent="0">
              <a:buNone/>
            </a:pPr>
            <a:r>
              <a:rPr lang="en-US" dirty="0" smtClean="0">
                <a:solidFill>
                  <a:schemeClr val="bg1"/>
                </a:solidFill>
              </a:rPr>
              <a:t>Indiana </a:t>
            </a:r>
            <a:r>
              <a:rPr lang="en-US" dirty="0" smtClean="0">
                <a:solidFill>
                  <a:schemeClr val="bg1"/>
                </a:solidFill>
              </a:rPr>
              <a:t>bat</a:t>
            </a:r>
            <a:endParaRPr lang="en-US" dirty="0">
              <a:solidFill>
                <a:schemeClr val="bg1"/>
              </a:solidFill>
            </a:endParaRPr>
          </a:p>
        </p:txBody>
      </p:sp>
    </p:spTree>
    <p:extLst>
      <p:ext uri="{BB962C8B-B14F-4D97-AF65-F5344CB8AC3E}">
        <p14:creationId xmlns:p14="http://schemas.microsoft.com/office/powerpoint/2010/main" val="744954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Endangered </a:t>
            </a:r>
            <a:r>
              <a:rPr lang="en-US" i="1" dirty="0"/>
              <a:t>Myotis</a:t>
            </a:r>
            <a:r>
              <a:rPr lang="en-US" dirty="0"/>
              <a:t> Overlap with Fire-Adapted Ecosystems</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05" t="19539" r="22585" b="20626"/>
          <a:stretch/>
        </p:blipFill>
        <p:spPr bwMode="auto">
          <a:xfrm>
            <a:off x="914400" y="1828800"/>
            <a:ext cx="7328843" cy="485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txBox="1">
            <a:spLocks/>
          </p:cNvSpPr>
          <p:nvPr/>
        </p:nvSpPr>
        <p:spPr>
          <a:xfrm>
            <a:off x="929640" y="1828800"/>
            <a:ext cx="6324600" cy="762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solidFill>
                  <a:schemeClr val="bg1"/>
                </a:solidFill>
              </a:rPr>
              <a:t>Northern long-eared bat</a:t>
            </a:r>
          </a:p>
          <a:p>
            <a:pPr marL="0" indent="0">
              <a:buFont typeface="Arial" charset="0"/>
              <a:buNone/>
            </a:pPr>
            <a:endParaRPr lang="en-US" dirty="0">
              <a:solidFill>
                <a:schemeClr val="bg1"/>
              </a:solidFill>
            </a:endParaRPr>
          </a:p>
        </p:txBody>
      </p:sp>
    </p:spTree>
    <p:extLst>
      <p:ext uri="{BB962C8B-B14F-4D97-AF65-F5344CB8AC3E}">
        <p14:creationId xmlns:p14="http://schemas.microsoft.com/office/powerpoint/2010/main" val="185228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Pines are </a:t>
            </a:r>
            <a:r>
              <a:rPr lang="en-US" dirty="0" smtClean="0"/>
              <a:t>Important…</a:t>
            </a:r>
            <a:endParaRPr lang="en-US" dirty="0"/>
          </a:p>
        </p:txBody>
      </p:sp>
      <p:pic>
        <p:nvPicPr>
          <p:cNvPr id="9" name="Picture 8" descr="GSM2010-7.JPG"/>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b="26013"/>
          <a:stretch/>
        </p:blipFill>
        <p:spPr>
          <a:xfrm>
            <a:off x="5029200" y="1371600"/>
            <a:ext cx="2040032"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7" descr="DSC_0179.JPG"/>
          <p:cNvPicPr>
            <a:picLocks noChangeAspect="1"/>
          </p:cNvPicPr>
          <p:nvPr/>
        </p:nvPicPr>
        <p:blipFill>
          <a:blip r:embed="rId5" cstate="screen"/>
          <a:srcRect t="4142"/>
          <a:stretch>
            <a:fillRect/>
          </a:stretch>
        </p:blipFill>
        <p:spPr bwMode="auto">
          <a:xfrm>
            <a:off x="7315200" y="1371600"/>
            <a:ext cx="1691149"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6"/>
          <a:srcRect l="8817" t="3338" r="5165" b="10815"/>
          <a:stretch/>
        </p:blipFill>
        <p:spPr>
          <a:xfrm>
            <a:off x="7360674" y="3886200"/>
            <a:ext cx="1600200" cy="2819400"/>
          </a:xfrm>
          <a:prstGeom prst="roundRect">
            <a:avLst>
              <a:gd name="adj" fmla="val 16667"/>
            </a:avLst>
          </a:prstGeom>
          <a:ln>
            <a:solidFill>
              <a:schemeClr val="bg1"/>
            </a:solidFill>
          </a:ln>
          <a:effectLst/>
        </p:spPr>
      </p:pic>
      <p:sp>
        <p:nvSpPr>
          <p:cNvPr id="18" name="TextBox 17"/>
          <p:cNvSpPr txBox="1"/>
          <p:nvPr/>
        </p:nvSpPr>
        <p:spPr>
          <a:xfrm>
            <a:off x="76200" y="5867400"/>
            <a:ext cx="4161584" cy="1323439"/>
          </a:xfrm>
          <a:prstGeom prst="rect">
            <a:avLst/>
          </a:prstGeom>
          <a:noFill/>
        </p:spPr>
        <p:txBody>
          <a:bodyPr wrap="square" rtlCol="0">
            <a:spAutoFit/>
          </a:bodyPr>
          <a:lstStyle/>
          <a:p>
            <a:r>
              <a:rPr lang="en-US" sz="2000" i="1" dirty="0" smtClean="0"/>
              <a:t>Perry </a:t>
            </a:r>
            <a:r>
              <a:rPr lang="en-US" sz="2000" i="1" dirty="0" smtClean="0"/>
              <a:t>and </a:t>
            </a:r>
            <a:r>
              <a:rPr lang="en-US" sz="2000" i="1" dirty="0" err="1" smtClean="0"/>
              <a:t>Thill</a:t>
            </a:r>
            <a:r>
              <a:rPr lang="en-US" sz="2000" i="1" dirty="0" smtClean="0"/>
              <a:t> 2007</a:t>
            </a:r>
          </a:p>
          <a:p>
            <a:r>
              <a:rPr lang="en-US" sz="2000" i="1" dirty="0" smtClean="0"/>
              <a:t>Perry, in </a:t>
            </a:r>
            <a:r>
              <a:rPr lang="en-US" sz="2000" i="1" dirty="0" smtClean="0"/>
              <a:t>review</a:t>
            </a:r>
          </a:p>
          <a:p>
            <a:r>
              <a:rPr lang="en-US" sz="2000" i="1" dirty="0" smtClean="0"/>
              <a:t>O’Keefe </a:t>
            </a:r>
            <a:r>
              <a:rPr lang="en-US" sz="2000" i="1" dirty="0" smtClean="0"/>
              <a:t>and Loeb, in prep</a:t>
            </a:r>
          </a:p>
          <a:p>
            <a:endParaRPr lang="en-US" sz="2000" i="1" dirty="0"/>
          </a:p>
        </p:txBody>
      </p:sp>
      <p:sp>
        <p:nvSpPr>
          <p:cNvPr id="3" name="Rectangle 2"/>
          <p:cNvSpPr/>
          <p:nvPr/>
        </p:nvSpPr>
        <p:spPr>
          <a:xfrm>
            <a:off x="228600" y="1540062"/>
            <a:ext cx="4572000" cy="4327338"/>
          </a:xfrm>
          <a:prstGeom prst="rect">
            <a:avLst/>
          </a:prstGeom>
        </p:spPr>
        <p:txBody>
          <a:bodyPr>
            <a:spAutoFit/>
          </a:bodyPr>
          <a:lstStyle/>
          <a:p>
            <a:pPr marL="342900" lvl="0" indent="-342900" eaLnBrk="0" hangingPunct="0">
              <a:spcBef>
                <a:spcPct val="20000"/>
              </a:spcBef>
              <a:buFont typeface="Arial" charset="0"/>
              <a:buChar char="•"/>
            </a:pPr>
            <a:r>
              <a:rPr lang="en-US" sz="2800" dirty="0">
                <a:solidFill>
                  <a:prstClr val="white"/>
                </a:solidFill>
                <a:latin typeface="Trebuchet MS"/>
              </a:rPr>
              <a:t>In east TN/western NC, 64% of Indiana bat roosts are in dead yellow pines (mainly shortleaf)</a:t>
            </a:r>
          </a:p>
          <a:p>
            <a:pPr marL="342900" lvl="0" indent="-342900" eaLnBrk="0" hangingPunct="0">
              <a:spcBef>
                <a:spcPct val="20000"/>
              </a:spcBef>
              <a:buFont typeface="Arial" charset="0"/>
              <a:buChar char="•"/>
            </a:pPr>
            <a:r>
              <a:rPr lang="en-US" sz="2800" dirty="0">
                <a:solidFill>
                  <a:prstClr val="white"/>
                </a:solidFill>
                <a:latin typeface="Trebuchet MS"/>
              </a:rPr>
              <a:t>In Arkansas:</a:t>
            </a:r>
          </a:p>
          <a:p>
            <a:pPr marL="742950" lvl="1" indent="-285750" eaLnBrk="0" hangingPunct="0">
              <a:spcBef>
                <a:spcPct val="20000"/>
              </a:spcBef>
              <a:buFont typeface="Arial" charset="0"/>
              <a:buChar char="–"/>
            </a:pPr>
            <a:r>
              <a:rPr lang="en-US" sz="2400" dirty="0">
                <a:solidFill>
                  <a:prstClr val="white"/>
                </a:solidFill>
                <a:latin typeface="Trebuchet MS"/>
              </a:rPr>
              <a:t>71% of Northern roosts are dead shortleaf pines</a:t>
            </a:r>
          </a:p>
          <a:p>
            <a:pPr marL="742950" lvl="1" indent="-285750" eaLnBrk="0" hangingPunct="0">
              <a:spcBef>
                <a:spcPct val="20000"/>
              </a:spcBef>
              <a:buFont typeface="Arial" charset="0"/>
              <a:buChar char="–"/>
            </a:pPr>
            <a:r>
              <a:rPr lang="en-US" sz="2400" dirty="0">
                <a:solidFill>
                  <a:prstClr val="white"/>
                </a:solidFill>
                <a:latin typeface="Trebuchet MS"/>
              </a:rPr>
              <a:t>29% of male Indiana bat roosts are shortleaf pine (in fall)</a:t>
            </a:r>
          </a:p>
        </p:txBody>
      </p:sp>
    </p:spTree>
    <p:extLst>
      <p:ext uri="{BB962C8B-B14F-4D97-AF65-F5344CB8AC3E}">
        <p14:creationId xmlns:p14="http://schemas.microsoft.com/office/powerpoint/2010/main" val="4282758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8749</TotalTime>
  <Words>2907</Words>
  <Application>Microsoft Office PowerPoint</Application>
  <PresentationFormat>On-screen Show (4:3)</PresentationFormat>
  <Paragraphs>194</Paragraphs>
  <Slides>26</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Trebuchet MS</vt:lpstr>
      <vt:lpstr>Calibri</vt:lpstr>
      <vt:lpstr>Office Theme</vt:lpstr>
      <vt:lpstr>Prescribed Fire  and Bat Conservation  Joy O’Keefe  Susan Loeb</vt:lpstr>
      <vt:lpstr>Refer to Loeb and O’Keefe 2014</vt:lpstr>
      <vt:lpstr>Six Grams of Grief?</vt:lpstr>
      <vt:lpstr>Bat Populations are Declining!</vt:lpstr>
      <vt:lpstr>Myotis Declines in Smoky Mtns</vt:lpstr>
      <vt:lpstr>Bat Populations are Declining!</vt:lpstr>
      <vt:lpstr>Endangered Myotis Overlap with Fire-Adapted Ecosystems</vt:lpstr>
      <vt:lpstr>Endangered Myotis Overlap with Fire-Adapted Ecosystems</vt:lpstr>
      <vt:lpstr>Pines are Important…</vt:lpstr>
      <vt:lpstr>PowerPoint Presentation</vt:lpstr>
      <vt:lpstr>Concern about potential for “take” affects fire policy</vt:lpstr>
      <vt:lpstr>Potential direct and indirect effects of fire on Indiana bats</vt:lpstr>
      <vt:lpstr>Potential direct and indirect effects of fire on Indiana bats</vt:lpstr>
      <vt:lpstr>PowerPoint Presentation</vt:lpstr>
      <vt:lpstr>Annual Life Cycle of Myotis Bats</vt:lpstr>
      <vt:lpstr>Fire Effects During Winter</vt:lpstr>
      <vt:lpstr>Annual Life Cycle of Myotis Bats</vt:lpstr>
      <vt:lpstr>Fire Effects in Spring</vt:lpstr>
      <vt:lpstr>Annual Life Cycle of Myotis Bats</vt:lpstr>
      <vt:lpstr>Fire Effects in Summer</vt:lpstr>
      <vt:lpstr>Annual Life Cycle of Myotis Bats</vt:lpstr>
      <vt:lpstr>Fire Effects in Fall</vt:lpstr>
      <vt:lpstr>Potential Effects of NOT Burning</vt:lpstr>
      <vt:lpstr>Is it possible to find harmony between forest management and bat conservation?</vt:lpstr>
      <vt:lpstr>Thanks to funding sources and research assistants!</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jmokeefe</dc:creator>
  <cp:lastModifiedBy>Joy O'Keefe</cp:lastModifiedBy>
  <cp:revision>617</cp:revision>
  <cp:lastPrinted>2014-04-29T14:10:08Z</cp:lastPrinted>
  <dcterms:created xsi:type="dcterms:W3CDTF">2010-02-08T22:23:45Z</dcterms:created>
  <dcterms:modified xsi:type="dcterms:W3CDTF">2015-09-22T11:29:54Z</dcterms:modified>
</cp:coreProperties>
</file>