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0" r:id="rId3"/>
    <p:sldId id="274" r:id="rId4"/>
    <p:sldId id="273" r:id="rId5"/>
    <p:sldId id="275" r:id="rId6"/>
    <p:sldId id="276" r:id="rId7"/>
    <p:sldId id="287" r:id="rId8"/>
    <p:sldId id="288" r:id="rId9"/>
    <p:sldId id="297" r:id="rId10"/>
    <p:sldId id="296" r:id="rId11"/>
    <p:sldId id="298" r:id="rId12"/>
    <p:sldId id="299" r:id="rId13"/>
    <p:sldId id="291" r:id="rId14"/>
    <p:sldId id="282" r:id="rId15"/>
    <p:sldId id="290" r:id="rId16"/>
    <p:sldId id="260" r:id="rId17"/>
    <p:sldId id="271" r:id="rId18"/>
    <p:sldId id="262" r:id="rId19"/>
    <p:sldId id="292" r:id="rId20"/>
    <p:sldId id="304" r:id="rId21"/>
    <p:sldId id="303" r:id="rId22"/>
    <p:sldId id="305" r:id="rId23"/>
    <p:sldId id="300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220"/>
    <a:srgbClr val="1A5C25"/>
    <a:srgbClr val="F0EEE4"/>
    <a:srgbClr val="FDFDFD"/>
    <a:srgbClr val="F4F5F6"/>
    <a:srgbClr val="EEF1F2"/>
    <a:srgbClr val="E7F7F9"/>
    <a:srgbClr val="CAE0E8"/>
    <a:srgbClr val="E2DAC4"/>
    <a:srgbClr val="647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1" autoAdjust="0"/>
    <p:restoredTop sz="93575" autoAdjust="0"/>
  </p:normalViewPr>
  <p:slideViewPr>
    <p:cSldViewPr>
      <p:cViewPr varScale="1">
        <p:scale>
          <a:sx n="75" d="100"/>
          <a:sy n="75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5BB46-9DCA-4707-9614-52D72B562C80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465B0-A17F-46E0-BA5F-3477788D2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8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8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1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8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4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9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C62E5-F16A-44F0-96CD-41A468D82B82}" type="datetimeFigureOut">
              <a:rPr lang="en-US" smtClean="0"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F321-5769-43DA-90C5-FE91A04D4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gif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2778" b="20014"/>
          <a:stretch/>
        </p:blipFill>
        <p:spPr>
          <a:xfrm>
            <a:off x="279400" y="304800"/>
            <a:ext cx="8610600" cy="6324599"/>
          </a:xfrm>
          <a:prstGeom prst="rect">
            <a:avLst/>
          </a:prstGeom>
          <a:ln w="38100">
            <a:solidFill>
              <a:srgbClr val="41722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3178126" y="4495800"/>
            <a:ext cx="3276600" cy="2209800"/>
            <a:chOff x="3178126" y="2362200"/>
            <a:chExt cx="3276600" cy="2133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126" y="2362200"/>
              <a:ext cx="3276600" cy="2057400"/>
            </a:xfrm>
            <a:prstGeom prst="rect">
              <a:avLst/>
            </a:prstGeom>
            <a:ln w="38100">
              <a:solidFill>
                <a:srgbClr val="1A5C25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40288" y="3849469"/>
              <a:ext cx="2399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17220"/>
                  </a:solidFill>
                </a:rPr>
                <a:t>3</a:t>
              </a:r>
              <a:r>
                <a:rPr lang="en-US" b="1" baseline="30000" dirty="0" smtClean="0">
                  <a:solidFill>
                    <a:srgbClr val="417220"/>
                  </a:solidFill>
                </a:rPr>
                <a:t>rd</a:t>
              </a:r>
              <a:r>
                <a:rPr lang="en-US" b="1" dirty="0" smtClean="0">
                  <a:solidFill>
                    <a:srgbClr val="417220"/>
                  </a:solidFill>
                </a:rPr>
                <a:t> Biennial Conference</a:t>
              </a:r>
            </a:p>
            <a:p>
              <a:pPr algn="ctr"/>
              <a:r>
                <a:rPr lang="en-US" b="1" dirty="0" smtClean="0">
                  <a:solidFill>
                    <a:srgbClr val="417220"/>
                  </a:solidFill>
                </a:rPr>
                <a:t>Knoxville, TN</a:t>
              </a:r>
              <a:endParaRPr lang="en-US" b="1" dirty="0">
                <a:solidFill>
                  <a:srgbClr val="41722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14600" y="1447800"/>
            <a:ext cx="4343400" cy="6096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6936" y="379274"/>
            <a:ext cx="7490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Pine Demonstration Areas Assist</a:t>
            </a:r>
          </a:p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Restoration</a:t>
            </a:r>
          </a:p>
          <a:p>
            <a:pPr algn="ctr"/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Hernández</a:t>
            </a:r>
            <a:endParaRPr lang="en-US" sz="24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4879" y="1828800"/>
            <a:ext cx="3856121" cy="4724400"/>
            <a:chOff x="1752600" y="315905"/>
            <a:chExt cx="5407129" cy="646589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342056"/>
              <a:ext cx="4340329" cy="5439744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15905"/>
              <a:ext cx="4220898" cy="5461954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724400" y="1505129"/>
            <a:ext cx="4191000" cy="4819471"/>
            <a:chOff x="4124429" y="-228600"/>
            <a:chExt cx="4626142" cy="5315411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429" y="607722"/>
              <a:ext cx="3324777" cy="4479089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3"/>
            <a:stretch/>
          </p:blipFill>
          <p:spPr bwMode="auto">
            <a:xfrm>
              <a:off x="5585316" y="-228600"/>
              <a:ext cx="3165255" cy="446383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34879" y="152400"/>
            <a:ext cx="6224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www.shortleafpine.info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u="sng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&amp; Resources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u="sng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in Action</a:t>
            </a:r>
            <a:endParaRPr lang="en-US" sz="2400" b="1" u="sng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0" y="974454"/>
            <a:ext cx="7102141" cy="5731146"/>
          </a:xfrm>
          <a:prstGeom prst="rect">
            <a:avLst/>
          </a:prstGeom>
          <a:noFill/>
          <a:ln w="38100">
            <a:solidFill>
              <a:srgbClr val="1A5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9507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Best 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  <a:endParaRPr lang="en-US" sz="24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in 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Regional Network  </a:t>
            </a:r>
          </a:p>
        </p:txBody>
      </p:sp>
    </p:spTree>
    <p:extLst>
      <p:ext uri="{BB962C8B-B14F-4D97-AF65-F5344CB8AC3E}">
        <p14:creationId xmlns:p14="http://schemas.microsoft.com/office/powerpoint/2010/main" val="180317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08" y="990600"/>
            <a:ext cx="6780591" cy="5687148"/>
          </a:xfrm>
          <a:prstGeom prst="rect">
            <a:avLst/>
          </a:prstGeom>
          <a:noFill/>
          <a:ln w="38100">
            <a:solidFill>
              <a:srgbClr val="4172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76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Current 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  <a:endParaRPr lang="en-US" sz="24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in 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Regional Network  </a:t>
            </a:r>
          </a:p>
        </p:txBody>
      </p:sp>
    </p:spTree>
    <p:extLst>
      <p:ext uri="{BB962C8B-B14F-4D97-AF65-F5344CB8AC3E}">
        <p14:creationId xmlns:p14="http://schemas.microsoft.com/office/powerpoint/2010/main" val="158475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" y="228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Demonstration Sites On All Variations of Shortleaf Pine Communities</a:t>
            </a:r>
            <a:endParaRPr lang="en-US" sz="28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" y="1447800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Stands Representing</a:t>
            </a:r>
            <a:r>
              <a:rPr lang="en-US" sz="20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Seral stages: </a:t>
            </a:r>
            <a:r>
              <a:rPr lang="en-US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Complete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 Densities: 				Not Complete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</a:t>
            </a:r>
            <a:r>
              <a:rPr lang="en-US" sz="11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en-US" sz="11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Compositions and,</a:t>
            </a:r>
            <a:r>
              <a:rPr lang="en-US" sz="11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Ecotypes:					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" y="4000887"/>
            <a:ext cx="872490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Best to Determine How Many Ecotypes to Include?</a:t>
            </a:r>
          </a:p>
          <a:p>
            <a:endParaRPr lang="en-US" sz="11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Seral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stages: </a:t>
            </a:r>
            <a:r>
              <a:rPr lang="en-US" sz="11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Found in the Literature </a:t>
            </a:r>
          </a:p>
          <a:p>
            <a:r>
              <a:rPr lang="en-US" sz="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Densities:  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en-US" sz="1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Overstory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Composition:   Consensus</a:t>
            </a:r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in the Literature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Ecotypes:		             No Consensus in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Literature </a:t>
            </a:r>
          </a:p>
        </p:txBody>
      </p:sp>
    </p:spTree>
    <p:extLst>
      <p:ext uri="{BB962C8B-B14F-4D97-AF65-F5344CB8AC3E}">
        <p14:creationId xmlns:p14="http://schemas.microsoft.com/office/powerpoint/2010/main" val="297059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0" t="63210" r="14655" b="14225"/>
          <a:stretch/>
        </p:blipFill>
        <p:spPr>
          <a:xfrm>
            <a:off x="685800" y="1143000"/>
            <a:ext cx="7916649" cy="48006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3038"/>
            <a:ext cx="4191000" cy="92376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1"/>
            <a:ext cx="8001000" cy="4876799"/>
          </a:xfrm>
          <a:prstGeom prst="rect">
            <a:avLst/>
          </a:prstGeom>
          <a:noFill/>
          <a:ln w="38100">
            <a:solidFill>
              <a:srgbClr val="4172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334000"/>
            <a:ext cx="101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4609" y="4800600"/>
            <a:ext cx="1839030" cy="369332"/>
          </a:xfrm>
          <a:prstGeom prst="rect">
            <a:avLst/>
          </a:prstGeom>
          <a:noFill/>
          <a:ln w="38100">
            <a:solidFill>
              <a:srgbClr val="41722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Joint Ventures</a:t>
            </a:r>
            <a:endParaRPr lang="en-US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599"/>
            <a:ext cx="7162800" cy="5452417"/>
          </a:xfrm>
          <a:prstGeom prst="rect">
            <a:avLst/>
          </a:prstGeom>
          <a:noFill/>
          <a:ln w="57150">
            <a:solidFill>
              <a:srgbClr val="4172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6019800"/>
            <a:ext cx="2514600" cy="574766"/>
          </a:xfrm>
          <a:prstGeom prst="rect">
            <a:avLst/>
          </a:prstGeom>
          <a:noFill/>
          <a:ln w="38100">
            <a:solidFill>
              <a:srgbClr val="1A5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4475" y="76200"/>
            <a:ext cx="4635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17220"/>
                </a:solidFill>
                <a:latin typeface="Euphemia" panose="020B0503040102020104" pitchFamily="34" charset="0"/>
              </a:rPr>
              <a:t>Ecoregions of the United States</a:t>
            </a:r>
          </a:p>
          <a:p>
            <a:pPr algn="ctr"/>
            <a:r>
              <a:rPr lang="en-US" sz="2400" b="1" dirty="0" smtClean="0">
                <a:solidFill>
                  <a:srgbClr val="417220"/>
                </a:solidFill>
                <a:latin typeface="Euphemia" panose="020B0503040102020104" pitchFamily="34" charset="0"/>
              </a:rPr>
              <a:t>Provinces</a:t>
            </a:r>
            <a:endParaRPr lang="en-US" sz="2400" b="1" dirty="0">
              <a:solidFill>
                <a:srgbClr val="417220"/>
              </a:solidFill>
              <a:latin typeface="Euphemia" panose="020B05030401020201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650468"/>
            <a:ext cx="1518364" cy="369332"/>
          </a:xfrm>
          <a:prstGeom prst="rect">
            <a:avLst/>
          </a:prstGeom>
          <a:noFill/>
          <a:ln w="38100">
            <a:solidFill>
              <a:srgbClr val="41722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Provinces</a:t>
            </a:r>
            <a:endParaRPr lang="en-US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b="8353"/>
          <a:stretch/>
        </p:blipFill>
        <p:spPr bwMode="auto">
          <a:xfrm>
            <a:off x="876300" y="533400"/>
            <a:ext cx="7391400" cy="571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xtLst/>
        </p:spPr>
      </p:pic>
      <p:grpSp>
        <p:nvGrpSpPr>
          <p:cNvPr id="5" name="Group 4"/>
          <p:cNvGrpSpPr/>
          <p:nvPr/>
        </p:nvGrpSpPr>
        <p:grpSpPr>
          <a:xfrm>
            <a:off x="4074530" y="5410200"/>
            <a:ext cx="1091905" cy="1143000"/>
            <a:chOff x="3676650" y="3321051"/>
            <a:chExt cx="1790700" cy="2012949"/>
          </a:xfrm>
        </p:grpSpPr>
        <p:sp>
          <p:nvSpPr>
            <p:cNvPr id="4" name="Rounded Rectangle 3"/>
            <p:cNvSpPr/>
            <p:nvPr/>
          </p:nvSpPr>
          <p:spPr>
            <a:xfrm>
              <a:off x="3676650" y="3321051"/>
              <a:ext cx="1790700" cy="20129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17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7" r="6737"/>
            <a:stretch/>
          </p:blipFill>
          <p:spPr bwMode="auto">
            <a:xfrm>
              <a:off x="3822700" y="3429000"/>
              <a:ext cx="1524000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13" y="174690"/>
            <a:ext cx="6725574" cy="511110"/>
          </a:xfrm>
          <a:prstGeom prst="rect">
            <a:avLst/>
          </a:prstGeom>
          <a:noFill/>
          <a:ln w="38100">
            <a:solidFill>
              <a:srgbClr val="4172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3179" y="5726668"/>
            <a:ext cx="1762021" cy="369332"/>
          </a:xfrm>
          <a:prstGeom prst="rect">
            <a:avLst/>
          </a:prstGeom>
          <a:noFill/>
          <a:ln w="38100">
            <a:solidFill>
              <a:srgbClr val="41722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Ecoregions</a:t>
            </a:r>
            <a:endParaRPr lang="en-US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44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6" b="9441"/>
          <a:stretch/>
        </p:blipFill>
        <p:spPr bwMode="auto">
          <a:xfrm>
            <a:off x="1163444" y="622300"/>
            <a:ext cx="6817112" cy="561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074530" y="5598471"/>
            <a:ext cx="1091905" cy="1183329"/>
            <a:chOff x="3676650" y="3321051"/>
            <a:chExt cx="1790700" cy="2012949"/>
          </a:xfrm>
        </p:grpSpPr>
        <p:sp>
          <p:nvSpPr>
            <p:cNvPr id="5" name="Rounded Rectangle 4"/>
            <p:cNvSpPr/>
            <p:nvPr/>
          </p:nvSpPr>
          <p:spPr>
            <a:xfrm>
              <a:off x="3676650" y="3321051"/>
              <a:ext cx="1790700" cy="201294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172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7" r="6737"/>
            <a:stretch/>
          </p:blipFill>
          <p:spPr bwMode="auto">
            <a:xfrm>
              <a:off x="3822700" y="3429000"/>
              <a:ext cx="1524000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23978" y="162580"/>
            <a:ext cx="8496044" cy="461665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Only 9 out of the 17 TNC Ecotypes Are Currently Listed </a:t>
            </a:r>
            <a:endParaRPr lang="en-US" sz="24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5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86110" y="248216"/>
            <a:ext cx="6971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 for Establishing </a:t>
            </a:r>
          </a:p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Sites</a:t>
            </a:r>
            <a:endParaRPr lang="en-US" sz="2800" b="1" dirty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548" y="1531203"/>
            <a:ext cx="5376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USDA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Stewardship Contracting</a:t>
            </a:r>
          </a:p>
        </p:txBody>
      </p:sp>
      <p:pic>
        <p:nvPicPr>
          <p:cNvPr id="4" name="Picture 3" descr="C:\Users\jaengle\Pictures\2010-06-01_North_Moore_Photo_Points\Pic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71" y="2678430"/>
            <a:ext cx="4211029" cy="3950970"/>
          </a:xfrm>
          <a:prstGeom prst="rect">
            <a:avLst/>
          </a:prstGeom>
          <a:noFill/>
          <a:ln w="38100">
            <a:solidFill>
              <a:srgbClr val="41722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678430"/>
            <a:ext cx="4445000" cy="3950970"/>
          </a:xfrm>
          <a:prstGeom prst="rect">
            <a:avLst/>
          </a:prstGeom>
          <a:ln w="38100">
            <a:solidFill>
              <a:srgbClr val="1A5C25"/>
            </a:solidFill>
          </a:ln>
        </p:spPr>
      </p:pic>
    </p:spTree>
    <p:extLst>
      <p:ext uri="{BB962C8B-B14F-4D97-AF65-F5344CB8AC3E}">
        <p14:creationId xmlns:p14="http://schemas.microsoft.com/office/powerpoint/2010/main" val="28946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" y="304800"/>
            <a:ext cx="7983220" cy="924475"/>
          </a:xfrm>
        </p:spPr>
        <p:txBody>
          <a:bodyPr>
            <a:noAutofit/>
          </a:bodyPr>
          <a:lstStyle/>
          <a:p>
            <a:pPr algn="l"/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 contracting helps achieve land management goals while meeting local and rural community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" y="1317515"/>
            <a:ext cx="900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2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 on the “end result” ecosystem benefits and outcomes, </a:t>
            </a:r>
            <a:endParaRPr lang="en-US" sz="2200" b="1" dirty="0" smtClean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</a:t>
            </a:r>
            <a:r>
              <a:rPr lang="en-US" sz="22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on what’s </a:t>
            </a:r>
            <a:r>
              <a:rPr lang="en-US" sz="22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 </a:t>
            </a:r>
            <a:r>
              <a:rPr lang="en-US" sz="22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land.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" y="2175196"/>
            <a:ext cx="82285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Stewardship contracting combines restoration activities on </a:t>
            </a:r>
            <a:endParaRPr lang="en-US" sz="2200" b="1" dirty="0" smtClean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2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System lands into contract or agreement </a:t>
            </a:r>
            <a:endParaRPr lang="en-US" sz="2200" b="1" dirty="0" smtClean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en-US" sz="22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" y="3371433"/>
            <a:ext cx="884248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Service staff collaborate to build community partnership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cooperating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local government agencies;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tribal governments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nongovernmental organizations;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groups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individuals to develop projects.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interested groups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include resource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committees, fire safe councils, resource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</a:t>
            </a:r>
          </a:p>
          <a:p>
            <a:pPr lvl="0"/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conservation groups, and watershed councils.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81000" y="248253"/>
            <a:ext cx="8153400" cy="9446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&amp; Key Actions Developed During </a:t>
            </a:r>
          </a:p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Workshops</a:t>
            </a:r>
            <a:endParaRPr lang="en-US" sz="2800" b="1" dirty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757" y="1525012"/>
            <a:ext cx="84994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attended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 wide range of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resources management professionals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 partners, issues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challenges for 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conserving and restoring shortleaf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ecosystems were 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identified.</a:t>
            </a:r>
          </a:p>
          <a:p>
            <a:endParaRPr lang="en-US" sz="16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workshop participants then proposed objectives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key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to address the issues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had identified. 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04950" y="4724400"/>
            <a:ext cx="6038850" cy="1903274"/>
            <a:chOff x="993247" y="609600"/>
            <a:chExt cx="6321953" cy="3241862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"/>
            <a:stretch/>
          </p:blipFill>
          <p:spPr bwMode="auto">
            <a:xfrm>
              <a:off x="993247" y="609600"/>
              <a:ext cx="3273952" cy="3241862"/>
            </a:xfrm>
            <a:prstGeom prst="rect">
              <a:avLst/>
            </a:prstGeom>
            <a:noFill/>
            <a:ln w="28575">
              <a:solidFill>
                <a:srgbClr val="1A5C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184" y="609600"/>
              <a:ext cx="3066016" cy="3241862"/>
            </a:xfrm>
            <a:prstGeom prst="rect">
              <a:avLst/>
            </a:prstGeom>
            <a:noFill/>
            <a:ln w="28575">
              <a:solidFill>
                <a:srgbClr val="1A5C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34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81000"/>
            <a:ext cx="8305800" cy="6248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bundle several contracts into one and treat at a larger landscape scale.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trade goods for services.</a:t>
            </a:r>
          </a:p>
          <a:p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terms of up to 10 years.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proposals can be initiated from external sources as well as from within the agency.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organizations interested in completing restoration treatments through an agreement.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partner would have to provide at least a 20% match, with direct and indirect costs counting towards the match.</a:t>
            </a:r>
          </a:p>
        </p:txBody>
      </p:sp>
    </p:spTree>
    <p:extLst>
      <p:ext uri="{BB962C8B-B14F-4D97-AF65-F5344CB8AC3E}">
        <p14:creationId xmlns:p14="http://schemas.microsoft.com/office/powerpoint/2010/main" val="4265347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9178"/>
            <a:ext cx="6857999" cy="5430222"/>
          </a:xfrm>
          <a:prstGeom prst="rect">
            <a:avLst/>
          </a:prstGeom>
          <a:noFill/>
          <a:ln w="38100">
            <a:solidFill>
              <a:srgbClr val="1A5C2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32" y="128625"/>
            <a:ext cx="5096168" cy="1014376"/>
          </a:xfrm>
          <a:prstGeom prst="rect">
            <a:avLst/>
          </a:prstGeom>
          <a:solidFill>
            <a:schemeClr val="bg1"/>
          </a:solidFill>
          <a:ln w="38100">
            <a:solidFill>
              <a:srgbClr val="1A5C25"/>
            </a:solidFill>
          </a:ln>
        </p:spPr>
      </p:pic>
    </p:spTree>
    <p:extLst>
      <p:ext uri="{BB962C8B-B14F-4D97-AF65-F5344CB8AC3E}">
        <p14:creationId xmlns:p14="http://schemas.microsoft.com/office/powerpoint/2010/main" val="254994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C:\Users\ghernandez\AppData\Local\Microsoft\Windows\Temporary Internet Files\Content.IE5\UE7JA9N8\5790405202_a8f29a8724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39" y="5410200"/>
            <a:ext cx="1192786" cy="1169489"/>
          </a:xfrm>
          <a:prstGeom prst="rect">
            <a:avLst/>
          </a:prstGeom>
          <a:noFill/>
          <a:ln w="38100">
            <a:solidFill>
              <a:srgbClr val="41722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25" y="5410200"/>
            <a:ext cx="1169489" cy="1169489"/>
          </a:xfrm>
          <a:prstGeom prst="rect">
            <a:avLst/>
          </a:prstGeom>
          <a:ln w="38100">
            <a:solidFill>
              <a:srgbClr val="41722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81" y="5410200"/>
            <a:ext cx="1055019" cy="1169489"/>
          </a:xfrm>
          <a:prstGeom prst="rect">
            <a:avLst/>
          </a:prstGeom>
          <a:ln w="38100">
            <a:solidFill>
              <a:srgbClr val="41722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25" y="5410200"/>
            <a:ext cx="1035631" cy="1169488"/>
          </a:xfrm>
          <a:prstGeom prst="rect">
            <a:avLst/>
          </a:prstGeom>
          <a:ln w="38100">
            <a:solidFill>
              <a:srgbClr val="41722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410199"/>
            <a:ext cx="1219200" cy="1169489"/>
          </a:xfrm>
          <a:prstGeom prst="rect">
            <a:avLst/>
          </a:prstGeom>
          <a:ln w="38100">
            <a:solidFill>
              <a:srgbClr val="41722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51" y="5456834"/>
            <a:ext cx="1530249" cy="1020166"/>
          </a:xfrm>
          <a:prstGeom prst="rect">
            <a:avLst/>
          </a:prstGeom>
          <a:ln w="38100">
            <a:solidFill>
              <a:srgbClr val="41722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11" y="1629201"/>
            <a:ext cx="5989578" cy="1366162"/>
          </a:xfrm>
          <a:prstGeom prst="rect">
            <a:avLst/>
          </a:prstGeom>
          <a:solidFill>
            <a:schemeClr val="bg1"/>
          </a:solidFill>
          <a:ln w="38100">
            <a:solidFill>
              <a:srgbClr val="1A5C25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86110" y="248216"/>
            <a:ext cx="6971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 for Establishing </a:t>
            </a:r>
          </a:p>
          <a:p>
            <a:pPr algn="ctr"/>
            <a:r>
              <a:rPr lang="en-US" sz="28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Sites</a:t>
            </a:r>
            <a:endParaRPr lang="en-US" sz="2800" b="1" dirty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130" y="3760113"/>
            <a:ext cx="8231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Issued Through Funding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Notices (FONs)</a:t>
            </a:r>
          </a:p>
        </p:txBody>
      </p:sp>
    </p:spTree>
    <p:extLst>
      <p:ext uri="{BB962C8B-B14F-4D97-AF65-F5344CB8AC3E}">
        <p14:creationId xmlns:p14="http://schemas.microsoft.com/office/powerpoint/2010/main" val="926617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16-3-01 New Science Initiative </a:t>
            </a:r>
            <a:r>
              <a:rPr lang="en-US" sz="24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sz="24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</a:t>
            </a:r>
            <a:r>
              <a:rPr lang="en-US" sz="2400" b="1" dirty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social dimensions of </a:t>
            </a:r>
            <a:r>
              <a:rPr lang="en-US" sz="2400" b="1" dirty="0" smtClean="0">
                <a:solidFill>
                  <a:srgbClr val="4172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landscapes</a:t>
            </a:r>
            <a:endParaRPr lang="en-US" sz="2400" dirty="0">
              <a:solidFill>
                <a:srgbClr val="4172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0010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1A5C25"/>
                </a:solidFill>
              </a:rPr>
              <a:t>The Joint Fire Science Program (JFSP) is interested in sponsoring projects that explore and better define the concept of resilient landscapes, especially considering changing climates. </a:t>
            </a:r>
            <a:endParaRPr lang="en-US" sz="2200" b="1" dirty="0" smtClean="0">
              <a:solidFill>
                <a:srgbClr val="1A5C25"/>
              </a:solidFill>
            </a:endParaRPr>
          </a:p>
          <a:p>
            <a:endParaRPr lang="en-US" sz="600" b="1" dirty="0">
              <a:solidFill>
                <a:srgbClr val="1A5C25"/>
              </a:solidFill>
            </a:endParaRPr>
          </a:p>
          <a:p>
            <a:r>
              <a:rPr lang="en-US" sz="2200" b="1" dirty="0" smtClean="0">
                <a:solidFill>
                  <a:srgbClr val="1A5C25"/>
                </a:solidFill>
              </a:rPr>
              <a:t>New approaches </a:t>
            </a:r>
            <a:r>
              <a:rPr lang="en-US" sz="2200" b="1" dirty="0">
                <a:solidFill>
                  <a:srgbClr val="1A5C25"/>
                </a:solidFill>
              </a:rPr>
              <a:t>to stimulate new and creative thinking regarding the concept, definition, management, and measurement of resilient landscapes. Investigators are encouraged to work in collaborative cross-disciplinary teams, including both ecological and social scientists. </a:t>
            </a:r>
            <a:endParaRPr lang="en-US" sz="2200" b="1" dirty="0" smtClean="0">
              <a:solidFill>
                <a:srgbClr val="1A5C25"/>
              </a:solidFill>
            </a:endParaRPr>
          </a:p>
          <a:p>
            <a:endParaRPr lang="en-US" sz="700" b="1" dirty="0">
              <a:solidFill>
                <a:srgbClr val="1A5C25"/>
              </a:solidFill>
            </a:endParaRPr>
          </a:p>
          <a:p>
            <a:r>
              <a:rPr lang="en-US" sz="2200" b="1" dirty="0" smtClean="0">
                <a:solidFill>
                  <a:srgbClr val="1A5C25"/>
                </a:solidFill>
              </a:rPr>
              <a:t>Primary 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</a:rPr>
              <a:t>Restore </a:t>
            </a:r>
            <a:r>
              <a:rPr lang="en-US" sz="2200" b="1" dirty="0">
                <a:solidFill>
                  <a:srgbClr val="1A5C25"/>
                </a:solidFill>
              </a:rPr>
              <a:t>and maintain </a:t>
            </a:r>
            <a:r>
              <a:rPr lang="en-US" sz="2200" b="1" dirty="0" smtClean="0">
                <a:solidFill>
                  <a:srgbClr val="1A5C25"/>
                </a:solidFill>
              </a:rPr>
              <a:t>landscapes across </a:t>
            </a:r>
            <a:r>
              <a:rPr lang="en-US" sz="2200" b="1" dirty="0">
                <a:solidFill>
                  <a:srgbClr val="1A5C25"/>
                </a:solidFill>
              </a:rPr>
              <a:t>all jurisdictions </a:t>
            </a:r>
            <a:r>
              <a:rPr lang="en-US" sz="2200" b="1" dirty="0" smtClean="0">
                <a:solidFill>
                  <a:srgbClr val="1A5C25"/>
                </a:solidFill>
              </a:rPr>
              <a:t>to be </a:t>
            </a:r>
            <a:r>
              <a:rPr lang="en-US" sz="2200" b="1" dirty="0">
                <a:solidFill>
                  <a:srgbClr val="1A5C25"/>
                </a:solidFill>
              </a:rPr>
              <a:t>resilient to fire-related disturbances in accordance with management objectives. </a:t>
            </a:r>
            <a:endParaRPr lang="en-US" sz="2200" b="1" dirty="0" smtClean="0">
              <a:solidFill>
                <a:srgbClr val="1A5C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700" b="1" dirty="0" smtClean="0">
              <a:solidFill>
                <a:srgbClr val="1A5C2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</a:rPr>
              <a:t>Actively </a:t>
            </a:r>
            <a:r>
              <a:rPr lang="en-US" sz="2200" b="1" dirty="0">
                <a:solidFill>
                  <a:srgbClr val="1A5C25"/>
                </a:solidFill>
              </a:rPr>
              <a:t>manage the land to make it more resilient to disturbance, in accordance with management objectives. " </a:t>
            </a:r>
          </a:p>
        </p:txBody>
      </p:sp>
    </p:spTree>
    <p:extLst>
      <p:ext uri="{BB962C8B-B14F-4D97-AF65-F5344CB8AC3E}">
        <p14:creationId xmlns:p14="http://schemas.microsoft.com/office/powerpoint/2010/main" val="317630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399"/>
            <a:ext cx="4495800" cy="6553201"/>
          </a:xfrm>
          <a:prstGeom prst="rect">
            <a:avLst/>
          </a:prstGeom>
          <a:ln w="254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2" r="834"/>
          <a:stretch/>
        </p:blipFill>
        <p:spPr>
          <a:xfrm>
            <a:off x="152400" y="165100"/>
            <a:ext cx="4419600" cy="6553201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91136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7245" y="289203"/>
            <a:ext cx="8749511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Maintain the range-wide partnership </a:t>
            </a:r>
            <a:endParaRPr lang="en-US" sz="2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facilitate the implementation 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</a:p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forward.</a:t>
            </a:r>
          </a:p>
          <a:p>
            <a:endParaRPr lang="en-US" sz="1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Maintain the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biennial shortleaf pine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workshop.</a:t>
            </a:r>
          </a:p>
          <a:p>
            <a:endParaRPr lang="en-US" sz="36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Support the creation and development of </a:t>
            </a:r>
            <a:endParaRPr lang="en-US" sz="24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ecoregional 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state-wide 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</a:t>
            </a:r>
            <a:r>
              <a:rPr lang="en-US" sz="24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restoration teams</a:t>
            </a:r>
            <a:r>
              <a:rPr lang="en-US" sz="2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Develop regional shortleaf pine networks that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provide a forum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workshops.</a:t>
            </a:r>
          </a:p>
          <a:p>
            <a:endParaRPr lang="en-US" sz="14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Promote the development of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shortleaf 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demonstration sites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public and private lands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 for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outreach,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770" y="228600"/>
            <a:ext cx="884646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Demonstrate the restoration of diverse </a:t>
            </a:r>
            <a:endParaRPr lang="en-US" sz="2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herbaceous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understory 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vegetation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regeneration </a:t>
            </a:r>
            <a:endParaRPr lang="en-US" sz="2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 species, and sustainability of desired </a:t>
            </a:r>
            <a:endParaRPr lang="en-US" sz="2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Identify restoration/demonstration areas with the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“intact”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herbaceous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Demonstrate restoration that includes the variation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shortleaf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communities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seral stages, and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 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composition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9" r="12222"/>
          <a:stretch/>
        </p:blipFill>
        <p:spPr>
          <a:xfrm>
            <a:off x="228600" y="4572000"/>
            <a:ext cx="8686799" cy="2075795"/>
          </a:xfrm>
          <a:prstGeom prst="rect">
            <a:avLst/>
          </a:prstGeom>
          <a:ln w="38100">
            <a:solidFill>
              <a:srgbClr val="1A5C25"/>
            </a:solidFill>
          </a:ln>
        </p:spPr>
      </p:pic>
    </p:spTree>
    <p:extLst>
      <p:ext uri="{BB962C8B-B14F-4D97-AF65-F5344CB8AC3E}">
        <p14:creationId xmlns:p14="http://schemas.microsoft.com/office/powerpoint/2010/main" val="8832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304800"/>
            <a:ext cx="8915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Establish Shortleaf Pine Ecosystem </a:t>
            </a:r>
            <a:endParaRPr lang="en-US" sz="28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</a:p>
          <a:p>
            <a:pPr algn="ctr"/>
            <a:endParaRPr lang="en-US" sz="16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Develop protocols for forests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	shortleaf pine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Complete and implement restoration plans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areas identified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 Designate accessible demonstration areas for </a:t>
            </a:r>
            <a:endParaRPr lang="en-US" sz="2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outreach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20788" r="2917" b="19802"/>
          <a:stretch/>
        </p:blipFill>
        <p:spPr>
          <a:xfrm>
            <a:off x="304800" y="4457871"/>
            <a:ext cx="4648200" cy="2256890"/>
          </a:xfrm>
          <a:prstGeom prst="rect">
            <a:avLst/>
          </a:prstGeom>
          <a:ln w="38100">
            <a:solidFill>
              <a:srgbClr val="1A5C2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0000" r="3409" b="14814"/>
          <a:stretch/>
        </p:blipFill>
        <p:spPr>
          <a:xfrm>
            <a:off x="4343400" y="4457871"/>
            <a:ext cx="4495799" cy="2256890"/>
          </a:xfrm>
          <a:prstGeom prst="rect">
            <a:avLst/>
          </a:prstGeom>
          <a:ln w="38100">
            <a:solidFill>
              <a:srgbClr val="1A5C25"/>
            </a:solidFill>
          </a:ln>
        </p:spPr>
      </p:pic>
    </p:spTree>
    <p:extLst>
      <p:ext uri="{BB962C8B-B14F-4D97-AF65-F5344CB8AC3E}">
        <p14:creationId xmlns:p14="http://schemas.microsoft.com/office/powerpoint/2010/main" val="31117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7700" y="1337876"/>
            <a:ext cx="78486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of accessible shortleaf pine demonstration sites on public and private lands that serve as locations for public outreach, training, and demonstrating best practices.</a:t>
            </a:r>
          </a:p>
          <a:p>
            <a:endParaRPr lang="en-US" sz="11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restoration/demonstration areas with the most “intact” </a:t>
            </a: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herbaceous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restoration that includes the variation of shortleaf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communities, seral stages, and overstory density and composition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regional shortleaf pine networks that share best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challenges, and provide a forum for training workshops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88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Designate accessible demonstration areas for use in 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outreach.</a:t>
            </a:r>
            <a:endParaRPr lang="en-US" sz="28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990600"/>
            <a:ext cx="8077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 accessed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and private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lands</a:t>
            </a:r>
          </a:p>
          <a:p>
            <a:r>
              <a:rPr lang="en-US" sz="1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areas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most “intact”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herbaceous layer where possible.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 all variations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shortleaf pine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including: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seral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stages,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 densities,</a:t>
            </a:r>
          </a:p>
          <a:p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overstory species compositions.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 regional network for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best practices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forum for training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 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3279" y="228600"/>
            <a:ext cx="6577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of Demonstration Sites</a:t>
            </a:r>
            <a:endParaRPr lang="en-US" sz="28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2900" y="2215039"/>
            <a:ext cx="8458200" cy="4185761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Catoosa WMA, TN Wildlife Resources. TN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 Farm, LSU Ag Center, LA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Jordan Lake Experimental Forest, NC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Moody Forest, The Nature Conservancy, GA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Creek, NC Heritage Program, NC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Pushmataha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WMA, OK Dept of Wildlife, OK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Stockton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Experimental Forest, NJ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Timbers, Research Station and Land Conservancy, FL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65093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</a:t>
            </a:r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network for demonstrating best practices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05397" y="1524000"/>
            <a:ext cx="77332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Listed Sites on State and Private Lands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10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2700"/>
            <a:ext cx="9144000" cy="6858000"/>
          </a:xfrm>
          <a:prstGeom prst="rect">
            <a:avLst/>
          </a:prstGeom>
          <a:solidFill>
            <a:srgbClr val="F0EEE4"/>
          </a:solidFill>
          <a:ln w="38100">
            <a:solidFill>
              <a:srgbClr val="1A5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22152"/>
            <a:ext cx="8686800" cy="46166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Bankhead  National Forest, USDA Forest Service, AL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Boone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Forest, USDA Forest Service, AR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Smokey Mountain National Park, US Park Service, TN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Hoosier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Forest, USDA Forest Service,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Twain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Forest, USDA Forest Service,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Ouachita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Forest, USDA Forest Service,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Piedmont National</a:t>
            </a:r>
            <a:r>
              <a:rPr lang="en-US" sz="11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</a:t>
            </a:r>
            <a:r>
              <a:rPr lang="en-US" sz="7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Refuge, US Fish</a:t>
            </a:r>
            <a:r>
              <a:rPr lang="en-US" sz="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Wildlife</a:t>
            </a:r>
            <a:r>
              <a:rPr lang="en-US" sz="6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Service, GA</a:t>
            </a: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Redstone Arsenal, Department of Defense, AL 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Uwharrie </a:t>
            </a:r>
            <a:r>
              <a:rPr lang="en-US" sz="22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Forest, USDA Forest Service, </a:t>
            </a:r>
            <a:r>
              <a:rPr lang="en-US" sz="22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endParaRPr lang="en-US" sz="2200" b="1" dirty="0">
              <a:solidFill>
                <a:srgbClr val="1A5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3586" y="381000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Listed Sites on </a:t>
            </a:r>
            <a:r>
              <a:rPr lang="en-US" sz="2800" b="1" dirty="0" smtClean="0">
                <a:solidFill>
                  <a:srgbClr val="1A5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Lands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2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932</Words>
  <Application>Microsoft Office PowerPoint</Application>
  <PresentationFormat>On-screen Show (4:3)</PresentationFormat>
  <Paragraphs>187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Stewardship contracting helps achieve land management goals while meeting local and rural community needs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USDA Forest Service</cp:lastModifiedBy>
  <cp:revision>115</cp:revision>
  <dcterms:created xsi:type="dcterms:W3CDTF">2015-09-16T11:38:23Z</dcterms:created>
  <dcterms:modified xsi:type="dcterms:W3CDTF">2015-09-24T11:04:42Z</dcterms:modified>
</cp:coreProperties>
</file>