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0" r:id="rId2"/>
    <p:sldId id="291" r:id="rId3"/>
    <p:sldId id="334" r:id="rId4"/>
    <p:sldId id="327" r:id="rId5"/>
    <p:sldId id="337" r:id="rId6"/>
    <p:sldId id="335" r:id="rId7"/>
    <p:sldId id="348" r:id="rId8"/>
    <p:sldId id="356" r:id="rId9"/>
    <p:sldId id="340" r:id="rId10"/>
    <p:sldId id="354" r:id="rId11"/>
    <p:sldId id="332" r:id="rId12"/>
    <p:sldId id="300" r:id="rId13"/>
    <p:sldId id="358" r:id="rId14"/>
    <p:sldId id="317" r:id="rId15"/>
    <p:sldId id="321" r:id="rId16"/>
    <p:sldId id="302" r:id="rId17"/>
    <p:sldId id="341" r:id="rId18"/>
    <p:sldId id="294" r:id="rId19"/>
    <p:sldId id="344" r:id="rId20"/>
    <p:sldId id="346" r:id="rId21"/>
    <p:sldId id="355" r:id="rId22"/>
    <p:sldId id="357" r:id="rId23"/>
    <p:sldId id="339" r:id="rId24"/>
    <p:sldId id="296" r:id="rId25"/>
    <p:sldId id="314" r:id="rId26"/>
    <p:sldId id="305" r:id="rId27"/>
    <p:sldId id="306" r:id="rId28"/>
    <p:sldId id="325" r:id="rId29"/>
  </p:sldIdLst>
  <p:sldSz cx="9144000" cy="6858000" type="screen4x3"/>
  <p:notesSz cx="6858000" cy="9226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2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79482-5B46-40D1-A4E5-7384A5B46B74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30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630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E6378-B135-4B9B-A56B-449CE5EC6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76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9BA06-A738-44DA-A2FE-213A47EC76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92150"/>
            <a:ext cx="4610100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2611"/>
            <a:ext cx="5486400" cy="4151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3621"/>
            <a:ext cx="2971800" cy="461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63621"/>
            <a:ext cx="2971800" cy="461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F11A-6317-4970-B842-3A5B3D23A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8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721" indent="-289002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0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727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445" indent="-23057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6267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1090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913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35" indent="-23057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F848A-4207-43AD-B94D-A873F7B25ACA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SFS_swoosh_sheild_ONLY_10191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9"/>
          <a:stretch>
            <a:fillRect/>
          </a:stretch>
        </p:blipFill>
        <p:spPr bwMode="auto">
          <a:xfrm>
            <a:off x="6480175" y="0"/>
            <a:ext cx="266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763000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4648200">
                <a:moveTo>
                  <a:pt x="0" y="0"/>
                </a:moveTo>
                <a:lnTo>
                  <a:pt x="8763000" y="0"/>
                </a:lnTo>
                <a:cubicBezTo>
                  <a:pt x="7721600" y="1409700"/>
                  <a:pt x="8159750" y="2698750"/>
                  <a:pt x="8763000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6915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A0418-3750-4A7F-8373-206772A6E6A6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F24F-F5DF-4D10-AC72-1D4A263C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crane@fs.fed.u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04800" y="2819400"/>
            <a:ext cx="79247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i="1" dirty="0" smtClean="0">
                <a:solidFill>
                  <a:srgbClr val="008000"/>
                </a:solidFill>
              </a:rPr>
              <a:t>Shortleaf Pine Genetic Resources</a:t>
            </a:r>
          </a:p>
          <a:p>
            <a:pPr algn="ctr" eaLnBrk="1" hangingPunct="1"/>
            <a:r>
              <a:rPr lang="en-US" altLang="en-US" sz="2400" i="1" dirty="0" smtClean="0">
                <a:solidFill>
                  <a:srgbClr val="008000"/>
                </a:solidFill>
              </a:rPr>
              <a:t>Supporting Reforestation &amp; Restoration </a:t>
            </a:r>
          </a:p>
          <a:p>
            <a:pPr algn="ctr" eaLnBrk="1" hangingPunct="1"/>
            <a:r>
              <a:rPr lang="en-US" altLang="en-US" sz="2400" i="1" dirty="0" smtClean="0">
                <a:solidFill>
                  <a:srgbClr val="008000"/>
                </a:solidFill>
              </a:rPr>
              <a:t>in the Southern Region</a:t>
            </a:r>
            <a:endParaRPr lang="en-US" altLang="en-US" sz="2400" i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648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Taylor, </a:t>
            </a:r>
            <a:r>
              <a:rPr lang="en-US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Barbara Crane, Ben Rowland, Mike McGregor, </a:t>
            </a:r>
          </a:p>
          <a:p>
            <a:pPr algn="ctr"/>
            <a:r>
              <a:rPr lang="en-US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Bobby Joe Ray, USDA Forest Service Genetics Program,</a:t>
            </a:r>
          </a:p>
          <a:p>
            <a:pPr algn="ctr"/>
            <a:r>
              <a:rPr lang="en-US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Clyde Leggins, NC Forest Service</a:t>
            </a:r>
          </a:p>
          <a:p>
            <a:pPr algn="ctr"/>
            <a:endParaRPr lang="en-US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Biennial Shortleaf Conference</a:t>
            </a:r>
          </a:p>
          <a:p>
            <a:pPr algn="ctr"/>
            <a:r>
              <a:rPr lang="en-US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 Initiative, September 2015</a:t>
            </a:r>
            <a:endParaRPr lang="en-US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69" y="207818"/>
            <a:ext cx="2436261" cy="24393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028224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1612900" y="2855913"/>
            <a:ext cx="4714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243" name="Picture 8" descr="Map of USDA Forest Service Southern Region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3676" y="1357213"/>
            <a:ext cx="7554912" cy="4460875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Tree"/>
          <p:cNvSpPr>
            <a:spLocks noEditPoints="1" noChangeArrowheads="1"/>
          </p:cNvSpPr>
          <p:nvPr/>
        </p:nvSpPr>
        <p:spPr bwMode="auto">
          <a:xfrm>
            <a:off x="4984750" y="3986213"/>
            <a:ext cx="287338" cy="233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246" name="Tree"/>
          <p:cNvSpPr>
            <a:spLocks noEditPoints="1" noChangeArrowheads="1"/>
          </p:cNvSpPr>
          <p:nvPr/>
        </p:nvSpPr>
        <p:spPr bwMode="auto">
          <a:xfrm>
            <a:off x="4271963" y="3779838"/>
            <a:ext cx="236537" cy="233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247" name="Tree"/>
          <p:cNvSpPr>
            <a:spLocks noEditPoints="1" noChangeArrowheads="1"/>
          </p:cNvSpPr>
          <p:nvPr/>
        </p:nvSpPr>
        <p:spPr bwMode="auto">
          <a:xfrm>
            <a:off x="4003675" y="3011488"/>
            <a:ext cx="295275" cy="211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248" name="Tree"/>
          <p:cNvSpPr>
            <a:spLocks noEditPoints="1" noChangeArrowheads="1"/>
          </p:cNvSpPr>
          <p:nvPr/>
        </p:nvSpPr>
        <p:spPr bwMode="auto">
          <a:xfrm>
            <a:off x="6481763" y="2635250"/>
            <a:ext cx="331787" cy="233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51225" y="2635250"/>
            <a:ext cx="700088" cy="3079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/>
              <a:t>Mt Ida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9000" y="2971800"/>
            <a:ext cx="1088760" cy="3077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/>
              <a:t>Beech Creek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33813" y="3433763"/>
            <a:ext cx="644728" cy="3077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/>
              <a:t>Stuart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6175" y="3589338"/>
            <a:ext cx="425116" cy="3077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/>
              <a:t>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599" y="457200"/>
            <a:ext cx="876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 seed orchards in NC, MS, LA, ARK</a:t>
            </a:r>
            <a:endParaRPr 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81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" y="3352800"/>
            <a:ext cx="3913717" cy="29352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49670"/>
            <a:ext cx="75409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Service Shortleaf progeny tests: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155, established 1982 - 1993, resurrected, documented, monumented, silviculture prescriptions written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for Appalachian seed zones – tentative FY17, </a:t>
            </a:r>
            <a:r>
              <a:rPr lang="en-US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dependent</a:t>
            </a:r>
            <a:endParaRPr lang="en-US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391480"/>
            <a:ext cx="419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 Shortleaf </a:t>
            </a:r>
          </a:p>
          <a:p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 inventory: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4534 lbs. </a:t>
            </a:r>
            <a:r>
              <a:rPr lang="en-US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(90% ARK source)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1984 –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Appalachian seed</a:t>
            </a:r>
          </a:p>
          <a:p>
            <a:endParaRPr lang="en-US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2029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457200"/>
            <a:ext cx="4089400" cy="30670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7650" y="4614208"/>
            <a:ext cx="4440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NC Forest Service,</a:t>
            </a:r>
          </a:p>
          <a:p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up 2</a:t>
            </a:r>
            <a:r>
              <a:rPr lang="en-US" sz="2000" b="1" i="1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orchards, </a:t>
            </a:r>
          </a:p>
          <a:p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progeny test data, </a:t>
            </a:r>
          </a:p>
          <a:p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Graft scion </a:t>
            </a:r>
            <a:r>
              <a:rPr lang="en-US" sz="2000" b="1" i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selections</a:t>
            </a:r>
            <a:endParaRPr lang="en-US" sz="20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else interested?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57200"/>
            <a:ext cx="2914650" cy="38862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14750"/>
            <a:ext cx="3784600" cy="28384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046148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Points</a:t>
            </a:r>
          </a:p>
          <a:p>
            <a:pPr algn="ctr"/>
            <a:endParaRPr lang="en-US" sz="44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sz="20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Southwide Shortleaf Genetic Resources Survey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Forest Service shortleaf genetic resources (seed, orchards, progeny tests, seed production areas)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Service Shortleaf reforestation &amp; restoration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&amp; future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endParaRPr lang="en-US" sz="20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2514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0958" y="457200"/>
            <a:ext cx="7691437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</a:t>
            </a:r>
          </a:p>
          <a:p>
            <a:pPr algn="ctr" eaLnBrk="1" hangingPunct="1">
              <a:defRPr/>
            </a:pPr>
            <a:r>
              <a:rPr lang="en-US" altLang="en-US" sz="4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QUESTIONS:</a:t>
            </a:r>
          </a:p>
          <a:p>
            <a:pPr algn="ctr" eaLnBrk="1" hangingPunct="1">
              <a:defRPr/>
            </a:pPr>
            <a:endParaRPr lang="en-US" altLang="en-US" sz="28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most appropriate genetic material to plant that will grow a healthy, diverse and sustainable forest? 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50 - 100+ yr. rotations</a:t>
            </a:r>
          </a:p>
          <a:p>
            <a:pPr eaLnBrk="1" hangingPunct="1">
              <a:defRPr/>
            </a:pPr>
            <a:r>
              <a:rPr lang="en-US" altLang="en-US" sz="28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Forests need to be resilient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variability's are occurring faster than some tree species ability to respond.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shortleaf a resilient species?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a generalist or specialist?</a:t>
            </a:r>
          </a:p>
        </p:txBody>
      </p:sp>
    </p:spTree>
    <p:extLst>
      <p:ext uri="{BB962C8B-B14F-4D97-AF65-F5344CB8AC3E}">
        <p14:creationId xmlns:p14="http://schemas.microsoft.com/office/powerpoint/2010/main" val="133552472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5476875" cy="43053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5310" y="304800"/>
            <a:ext cx="572945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seed zone guidelines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year+ rotation</a:t>
            </a:r>
            <a:endParaRPr lang="en-US" sz="28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1823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eed source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4800"/>
            <a:ext cx="3429000" cy="4377043"/>
          </a:xfrm>
          <a:prstGeom prst="rect">
            <a:avLst/>
          </a:prstGeom>
          <a:noFill/>
          <a:ln w="22225" cap="rnd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4905087"/>
            <a:ext cx="857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using past and current genetic information &amp; climatic conditions to designate seed sources &amp; seed zones.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will it be pertinent for future seedling </a:t>
            </a:r>
          </a:p>
          <a:p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deployment?  Under the threat of climate change?</a:t>
            </a:r>
            <a:endParaRPr lang="en-US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752600"/>
            <a:ext cx="457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an update?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51541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4"/>
          <p:cNvSpPr txBox="1">
            <a:spLocks noChangeArrowheads="1"/>
          </p:cNvSpPr>
          <p:nvPr/>
        </p:nvSpPr>
        <p:spPr bwMode="auto">
          <a:xfrm>
            <a:off x="1612900" y="2855913"/>
            <a:ext cx="4714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5257800" y="1627759"/>
            <a:ext cx="3595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i="1" dirty="0">
                <a:solidFill>
                  <a:srgbClr val="006600"/>
                </a:solidFill>
              </a:rPr>
              <a:t>Climate change</a:t>
            </a:r>
          </a:p>
        </p:txBody>
      </p:sp>
      <p:pic>
        <p:nvPicPr>
          <p:cNvPr id="51205" name="Picture 3" descr="gcc pb 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66712"/>
            <a:ext cx="4699000" cy="398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14584" r="12500" b="11458"/>
          <a:stretch>
            <a:fillRect/>
          </a:stretch>
        </p:blipFill>
        <p:spPr bwMode="auto">
          <a:xfrm>
            <a:off x="3944179" y="3398334"/>
            <a:ext cx="5043656" cy="332662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63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ifferences between 1990 USDA hardiness zones and 2006 arborday.org hardiness zones reflect warmer clim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"/>
            <a:ext cx="4724400" cy="6400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" name="Picture 2" descr="Hypertext version of USDA Hardiness Zone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4577" y="228600"/>
            <a:ext cx="4377645" cy="36259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792862" y="3269815"/>
            <a:ext cx="51010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zones are changing</a:t>
            </a:r>
            <a:endParaRPr lang="en-US" sz="32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00486"/>
            <a:ext cx="7162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should we do OR modify operationally to prepare our future forests to be resilient?</a:t>
            </a:r>
            <a:endParaRPr lang="en-US" sz="2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07683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41" y="1801973"/>
            <a:ext cx="4271260" cy="503669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421089" y="5573"/>
            <a:ext cx="83693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i="1" dirty="0" smtClean="0">
                <a:solidFill>
                  <a:srgbClr val="006600"/>
                </a:solidFill>
              </a:rPr>
              <a:t>Forest Service</a:t>
            </a:r>
          </a:p>
          <a:p>
            <a:pPr algn="ctr" eaLnBrk="1" hangingPunct="1"/>
            <a:r>
              <a:rPr lang="en-US" altLang="en-US" sz="2800" i="1" dirty="0" smtClean="0">
                <a:solidFill>
                  <a:srgbClr val="006600"/>
                </a:solidFill>
              </a:rPr>
              <a:t> National Guidelines for National Forests</a:t>
            </a:r>
          </a:p>
          <a:p>
            <a:pPr algn="ctr" eaLnBrk="1" hangingPunct="1"/>
            <a:r>
              <a:rPr lang="en-US" altLang="en-US" sz="2400" i="1" dirty="0" smtClean="0">
                <a:solidFill>
                  <a:srgbClr val="006600"/>
                </a:solidFill>
              </a:rPr>
              <a:t>Goals</a:t>
            </a:r>
            <a:r>
              <a:rPr lang="en-US" altLang="en-US" sz="2400" i="1" dirty="0">
                <a:solidFill>
                  <a:srgbClr val="006600"/>
                </a:solidFill>
              </a:rPr>
              <a:t>, Principles and Recommendations </a:t>
            </a:r>
          </a:p>
          <a:p>
            <a:pPr algn="ctr" eaLnBrk="1" hangingPunct="1"/>
            <a:r>
              <a:rPr lang="en-US" altLang="en-US" sz="2400" i="1" dirty="0">
                <a:solidFill>
                  <a:srgbClr val="006600"/>
                </a:solidFill>
              </a:rPr>
              <a:t>for </a:t>
            </a:r>
            <a:r>
              <a:rPr lang="en-US" altLang="en-US" sz="2400" i="1" dirty="0" smtClean="0">
                <a:solidFill>
                  <a:srgbClr val="006600"/>
                </a:solidFill>
              </a:rPr>
              <a:t>Enhancing </a:t>
            </a:r>
            <a:r>
              <a:rPr lang="en-US" altLang="en-US" sz="2400" i="1" dirty="0">
                <a:solidFill>
                  <a:srgbClr val="006600"/>
                </a:solidFill>
              </a:rPr>
              <a:t>F</a:t>
            </a:r>
            <a:r>
              <a:rPr lang="en-US" altLang="en-US" sz="2400" i="1" dirty="0" smtClean="0">
                <a:solidFill>
                  <a:srgbClr val="006600"/>
                </a:solidFill>
              </a:rPr>
              <a:t>orest </a:t>
            </a:r>
            <a:r>
              <a:rPr lang="en-US" altLang="en-US" sz="2400" i="1" dirty="0">
                <a:solidFill>
                  <a:srgbClr val="006600"/>
                </a:solidFill>
              </a:rPr>
              <a:t>R</a:t>
            </a:r>
            <a:r>
              <a:rPr lang="en-US" altLang="en-US" sz="2400" i="1" dirty="0" smtClean="0">
                <a:solidFill>
                  <a:srgbClr val="006600"/>
                </a:solidFill>
              </a:rPr>
              <a:t>esiliency</a:t>
            </a:r>
            <a:endParaRPr lang="en-US" altLang="en-US" sz="2400" i="1" dirty="0">
              <a:solidFill>
                <a:srgbClr val="006600"/>
              </a:solidFill>
            </a:endParaRPr>
          </a:p>
          <a:p>
            <a:pPr eaLnBrk="1" hangingPunct="1"/>
            <a:endParaRPr lang="en-US" altLang="en-US" sz="2800" i="1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624840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2012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305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Points</a:t>
            </a:r>
          </a:p>
          <a:p>
            <a:pPr algn="ctr"/>
            <a:endParaRPr lang="en-US" sz="44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Southwide Shortleaf Genetic Resources Survey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Service shortleaf genetic resources </a:t>
            </a:r>
            <a:r>
              <a:rPr lang="en-US" sz="2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(seed bank, seed orchards, progeny tests, seed production areas)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Service Shortleaf reforestation &amp; restoration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&amp; future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endParaRPr lang="en-US" sz="28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6690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7856682" cy="34778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Planting in the right areas – </a:t>
            </a:r>
          </a:p>
          <a:p>
            <a:pPr algn="ctr">
              <a:defRPr/>
            </a:pPr>
            <a:r>
              <a:rPr lang="en-US" altLang="en-US" sz="32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now and for the future</a:t>
            </a:r>
            <a:endParaRPr lang="en-US" alt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seed zone development &amp; 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seed lots from adjacent N/S seed zones, plant in N seed zones, e.g. mix zone 7 &amp; 8 seed, plant in zone 8</a:t>
            </a:r>
            <a:endParaRPr lang="en-US" alt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– is there enough seed?</a:t>
            </a:r>
            <a:endParaRPr lang="en-US" alt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lang="en-US" alt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physiology &amp; seed biology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Genecology studies – to understand adaptation</a:t>
            </a:r>
            <a:endParaRPr lang="en-US" alt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Assisted migration studies</a:t>
            </a:r>
          </a:p>
        </p:txBody>
      </p:sp>
    </p:spTree>
    <p:extLst>
      <p:ext uri="{BB962C8B-B14F-4D97-AF65-F5344CB8AC3E}">
        <p14:creationId xmlns:p14="http://schemas.microsoft.com/office/powerpoint/2010/main" val="2939342498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3" y="152400"/>
            <a:ext cx="6604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 x loblolly hybridization</a:t>
            </a:r>
            <a:r>
              <a:rPr lang="en-US" sz="3200" b="1" i="1" dirty="0" smtClean="0">
                <a:solidFill>
                  <a:srgbClr val="006600"/>
                </a:solidFill>
              </a:rPr>
              <a:t> </a:t>
            </a:r>
            <a:endParaRPr lang="en-US" sz="32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400"/>
            <a:ext cx="4343400" cy="2895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813375"/>
            <a:ext cx="76388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serious concern:</a:t>
            </a:r>
            <a:endParaRPr lang="en-US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SHL x LOB hybridization study, Oklahoma State U, Stuart &amp; Will, FS provided funding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</a:t>
            </a:r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crook to re-sprout after </a:t>
            </a:r>
            <a:r>
              <a:rPr lang="en-US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  <a:p>
            <a:endParaRPr lang="en-US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are doing about 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fingerprinting Forest Service orchards to eliminate hybrids (National Genetics Lab “NFGEL”)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 down loblolly around the orchard and within the orchard &gt; minimize loblolly pollen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do prescribed burns to</a:t>
            </a:r>
          </a:p>
          <a:p>
            <a:r>
              <a:rPr lang="en-US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kill hybrids </a:t>
            </a:r>
          </a:p>
        </p:txBody>
      </p:sp>
    </p:spTree>
    <p:extLst>
      <p:ext uri="{BB962C8B-B14F-4D97-AF65-F5344CB8AC3E}">
        <p14:creationId xmlns:p14="http://schemas.microsoft.com/office/powerpoint/2010/main" val="282070568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93" y="685800"/>
            <a:ext cx="8305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Points</a:t>
            </a:r>
          </a:p>
          <a:p>
            <a:pPr algn="ctr"/>
            <a:endParaRPr lang="en-US" sz="44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sz="20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Southwide Shortleaf Genetic Resources Survey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Forest Service shortleaf genetic resources (seed, orchards, progeny tests, seed production areas)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Service Shortleaf reforestation &amp; restoration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&amp; future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10454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371600"/>
          <a:ext cx="8534400" cy="4876803"/>
        </p:xfrm>
        <a:graphic>
          <a:graphicData uri="http://schemas.openxmlformats.org/drawingml/2006/table">
            <a:tbl>
              <a:tblPr/>
              <a:tblGrid>
                <a:gridCol w="1397603"/>
                <a:gridCol w="812198"/>
                <a:gridCol w="895171"/>
                <a:gridCol w="907344"/>
                <a:gridCol w="724411"/>
                <a:gridCol w="1054474"/>
                <a:gridCol w="1143000"/>
                <a:gridCol w="1600199"/>
              </a:tblGrid>
              <a:tr h="629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Forest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Species*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Projected acres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No.# seedlings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Seed 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Lbs of Seed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Lbs of viable seed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#  of yrs of stored seed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96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to plant per year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per year **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per pound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needed per year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in inventory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meets planting targets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(# yrs worth in storage, collection yr)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Arial"/>
                        </a:rPr>
                        <a:t>Alabama NFs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coastal longleaf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400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240,000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4,500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53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186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500" b="0" i="0" u="none" strike="noStrike">
                          <a:latin typeface="Arial"/>
                        </a:rPr>
                        <a:t>  3 yrs, '00, '03, '06, '08 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mtn longleaf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500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300,000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4,900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61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967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500" b="0" i="0" u="none" strike="noStrike">
                          <a:latin typeface="Arial"/>
                        </a:rPr>
                        <a:t> 16 yrs, '00, '03, '04, '06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shortleaf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100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60,000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41,300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Cherokee, TN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shortleaf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800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480,000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41,300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0 yrs, purge '82 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3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pitch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60,000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48,000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0 yrs,  purge '90 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table mtn pine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28,600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Am. Chestnut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Arial"/>
                        </a:rPr>
                        <a:t>Chatto/Oconee, GA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shortleaf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220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132,000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41,300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longleaf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110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66,000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4,300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pitch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100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60,000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45,100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28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latin typeface="Arial"/>
                      </a:endParaRPr>
                    </a:p>
                  </a:txBody>
                  <a:tcPr marL="5231" marR="5231" marT="5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table mtn pine</a:t>
                      </a:r>
                    </a:p>
                  </a:txBody>
                  <a:tcPr marL="5231" marR="5231" marT="52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125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75,000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34,000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5231" marR="5231" marT="52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Arial"/>
                        </a:rPr>
                        <a:t>1/2  yr '05</a:t>
                      </a:r>
                    </a:p>
                  </a:txBody>
                  <a:tcPr marL="5231" marR="5231" marT="52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426" name="TextBox 2"/>
          <p:cNvSpPr txBox="1">
            <a:spLocks noChangeArrowheads="1"/>
          </p:cNvSpPr>
          <p:nvPr/>
        </p:nvSpPr>
        <p:spPr bwMode="auto">
          <a:xfrm>
            <a:off x="609600" y="152400"/>
            <a:ext cx="8000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i="1" dirty="0" smtClean="0">
                <a:solidFill>
                  <a:srgbClr val="006600"/>
                </a:solidFill>
              </a:rPr>
              <a:t>Current Strategies </a:t>
            </a:r>
          </a:p>
          <a:p>
            <a:pPr algn="ctr" eaLnBrk="1" hangingPunct="1"/>
            <a:r>
              <a:rPr lang="en-US" altLang="en-US" sz="2400" i="1" dirty="0" smtClean="0">
                <a:solidFill>
                  <a:srgbClr val="006600"/>
                </a:solidFill>
              </a:rPr>
              <a:t>Seed </a:t>
            </a:r>
            <a:r>
              <a:rPr lang="en-US" altLang="en-US" sz="2400" i="1" dirty="0">
                <a:solidFill>
                  <a:srgbClr val="006600"/>
                </a:solidFill>
              </a:rPr>
              <a:t>Need Projection</a:t>
            </a:r>
            <a:r>
              <a:rPr lang="en-US" altLang="en-US" sz="2400" dirty="0">
                <a:solidFill>
                  <a:srgbClr val="006600"/>
                </a:solidFill>
              </a:rPr>
              <a:t>s - on a 5-year cycle</a:t>
            </a:r>
          </a:p>
          <a:p>
            <a:pPr algn="ctr" eaLnBrk="1" hangingPunct="1"/>
            <a:r>
              <a:rPr lang="en-US" altLang="en-US" sz="2400" dirty="0">
                <a:solidFill>
                  <a:srgbClr val="006600"/>
                </a:solidFill>
              </a:rPr>
              <a:t>based on reforestation needs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6345382"/>
            <a:ext cx="544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1+ million shortleaf seedling annually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657600"/>
            <a:ext cx="8686800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 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460" y="762000"/>
            <a:ext cx="77577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Strategies</a:t>
            </a:r>
          </a:p>
          <a:p>
            <a:pPr algn="ctr"/>
            <a:r>
              <a:rPr lang="en-US" sz="4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EFETAC </a:t>
            </a:r>
          </a:p>
          <a:p>
            <a:pPr algn="ctr"/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Forest Environmental Threat Assessment Center</a:t>
            </a:r>
          </a:p>
          <a:p>
            <a:pPr algn="ctr"/>
            <a:endParaRPr lang="en-US" sz="16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new tree range maps (FORECasts)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R8 will use for seedling deployment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R8 will be mixing</a:t>
            </a:r>
            <a:r>
              <a:rPr lang="en-US" sz="20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seed sources in the new planting zones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Longleaf and Shortleaf – taking risks in small areas</a:t>
            </a:r>
          </a:p>
          <a:p>
            <a:endParaRPr lang="en-US" sz="20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“Determining Suitable Locations for Seed Transfer under Climate Change, Potter &amp; Hargrove,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5410200"/>
            <a:ext cx="800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http://www.forestthreats.org/research/projects/project-summaries/assessing-forest-tree-risk</a:t>
            </a:r>
          </a:p>
        </p:txBody>
      </p:sp>
    </p:spTree>
    <p:extLst>
      <p:ext uri="{BB962C8B-B14F-4D97-AF65-F5344CB8AC3E}">
        <p14:creationId xmlns:p14="http://schemas.microsoft.com/office/powerpoint/2010/main" val="1435422430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thum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689" y="253414"/>
            <a:ext cx="2495263" cy="2495265"/>
          </a:xfrm>
          <a:prstGeom prst="rect">
            <a:avLst/>
          </a:prstGeom>
          <a:solidFill>
            <a:srgbClr val="FFFFCC"/>
          </a:solidFill>
          <a:ln w="22225">
            <a:solidFill>
              <a:schemeClr val="tx1"/>
            </a:solidFill>
          </a:ln>
          <a:effectLst>
            <a:outerShdw blurRad="203200" dist="2286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746"/>
            <a:ext cx="2514600" cy="2514599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2775"/>
            <a:ext cx="3809552" cy="136621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2775"/>
            <a:ext cx="3124200" cy="23431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371600" y="2817883"/>
            <a:ext cx="630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FS R&amp;D, state agencies, universities, nurseries, Shortleaf Initiative group, etc.</a:t>
            </a:r>
            <a:endParaRPr lang="en-US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2065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018" y="381000"/>
            <a:ext cx="8001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Challenges continue…</a:t>
            </a:r>
          </a:p>
          <a:p>
            <a:endParaRPr lang="en-US" sz="20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Resources (people, funding) </a:t>
            </a:r>
          </a:p>
          <a:p>
            <a:endParaRPr lang="en-US" sz="28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Scarcity of seed for the Appalachian areas</a:t>
            </a:r>
          </a:p>
          <a:p>
            <a:endParaRPr lang="en-US" sz="32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establish additional 2</a:t>
            </a:r>
            <a:r>
              <a:rPr lang="en-US" sz="2800" b="1" i="1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gen. seed orchards for missing seed zones</a:t>
            </a:r>
            <a:endParaRPr lang="en-US" sz="20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is needed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partners involved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grafting expertise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to plant to ensure resiliency?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&amp; analysis</a:t>
            </a:r>
          </a:p>
          <a:p>
            <a:endParaRPr lang="en-US" sz="20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8918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5181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barbaracrane@fs.fed.us</a:t>
            </a:r>
            <a:endParaRPr lang="en-US" sz="20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barbaracrane\Documents\conifer  projects\pine projects\shortleaf\ShL seed orchard\East Ouachita shortle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1000"/>
            <a:ext cx="4401745" cy="6172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1782127"/>
            <a:ext cx="3134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lang="en-US" sz="6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08291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1367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57685"/>
            <a:ext cx="4715629" cy="33376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6321" y="136478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</a:t>
            </a:r>
            <a:r>
              <a:rPr lang="en-US" sz="4800" b="1" i="1" dirty="0" smtClean="0">
                <a:solidFill>
                  <a:srgbClr val="006600"/>
                </a:solidFill>
              </a:rPr>
              <a:t> pine</a:t>
            </a:r>
          </a:p>
          <a:p>
            <a:pPr algn="ctr"/>
            <a:r>
              <a:rPr lang="en-US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Pinus echinata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Mill.</a:t>
            </a:r>
            <a:endParaRPr lang="en-US" sz="28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argest range of the 4 major commercial southern pines</a:t>
            </a:r>
            <a:endParaRPr lang="en-US" sz="20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22 states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adapted ecosystem, stem crook (re-sprouts after fire)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 crop every ~ 5-7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shelf life ~15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62200" y="3489543"/>
            <a:ext cx="3953628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64754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608" y="592062"/>
            <a:ext cx="6353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 ecosystem</a:t>
            </a:r>
            <a:r>
              <a:rPr lang="en-US" sz="4800" b="1" i="1" dirty="0" smtClean="0">
                <a:solidFill>
                  <a:srgbClr val="006600"/>
                </a:solidFill>
              </a:rPr>
              <a:t> </a:t>
            </a:r>
            <a:endParaRPr lang="en-US" sz="48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19" y="1447800"/>
            <a:ext cx="7467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Imperiled ecosystem, 50% lost over the past 40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pine beetle outbreaks, lack of fire, changes in forest management practices, changes in land uses</a:t>
            </a:r>
          </a:p>
          <a:p>
            <a:pPr lvl="1"/>
            <a:endParaRPr lang="en-US" sz="20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Hybridization occurrences increasing</a:t>
            </a:r>
          </a:p>
          <a:p>
            <a:endParaRPr lang="en-US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Restoration plan written by 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version being updated by partners</a:t>
            </a:r>
          </a:p>
          <a:p>
            <a:pPr lvl="1"/>
            <a:endParaRPr lang="en-US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at increased restoration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&amp; natural regeneration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00622"/>
            <a:ext cx="2743199" cy="365639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9145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3693"/>
            <a:ext cx="4147103" cy="335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52063"/>
            <a:ext cx="4069960" cy="32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1316" y="533400"/>
            <a:ext cx="4240456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 – decline of  </a:t>
            </a:r>
          </a:p>
          <a:p>
            <a:pPr algn="ctr"/>
            <a:r>
              <a:rPr lang="en-US" sz="4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 pine</a:t>
            </a:r>
          </a:p>
          <a:p>
            <a:pPr algn="ctr"/>
            <a:r>
              <a:rPr lang="en-US" sz="1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Oswalt,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0606" y="2335807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1980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318739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2012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68684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66924"/>
              </p:ext>
            </p:extLst>
          </p:nvPr>
        </p:nvGraphicFramePr>
        <p:xfrm>
          <a:off x="1633297" y="914400"/>
          <a:ext cx="5181600" cy="58428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4500"/>
                <a:gridCol w="1022925"/>
                <a:gridCol w="141274"/>
                <a:gridCol w="1652901"/>
              </a:tblGrid>
              <a:tr h="22038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5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Statement</a:t>
                      </a: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Answer</a:t>
                      </a: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343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b="1" dirty="0">
                          <a:solidFill>
                            <a:srgbClr val="336600"/>
                          </a:solidFill>
                          <a:effectLst/>
                          <a:latin typeface="Tahoma"/>
                          <a:cs typeface="Times New Roman"/>
                        </a:rPr>
                        <a:t>Seed Orchard Resources                                                       </a:t>
                      </a:r>
                      <a:r>
                        <a:rPr lang="en-US" sz="500" b="1" dirty="0">
                          <a:solidFill>
                            <a:srgbClr val="336600"/>
                          </a:solidFill>
                          <a:effectLst/>
                          <a:latin typeface="Tahoma"/>
                          <a:cs typeface="Times New Roman"/>
                        </a:rPr>
                        <a:t> </a:t>
                      </a:r>
                      <a:r>
                        <a:rPr lang="en-US" sz="5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ACRES</a:t>
                      </a: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First Generation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Second Generation 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Advanced Generation 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Seed Production Areas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343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b="1" dirty="0">
                          <a:solidFill>
                            <a:srgbClr val="4F6228"/>
                          </a:solidFill>
                          <a:effectLst/>
                          <a:latin typeface="Tahoma"/>
                          <a:cs typeface="Times New Roman"/>
                        </a:rPr>
                        <a:t>Current Orchard Management</a:t>
                      </a:r>
                      <a:r>
                        <a:rPr lang="en-US" sz="500" b="1" dirty="0">
                          <a:solidFill>
                            <a:srgbClr val="4F6228"/>
                          </a:solidFill>
                          <a:effectLst/>
                          <a:latin typeface="Tahoma"/>
                          <a:cs typeface="Times New Roman"/>
                        </a:rPr>
                        <a:t>                                 </a:t>
                      </a:r>
                      <a:r>
                        <a:rPr lang="en-US" sz="5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YES                                               NO</a:t>
                      </a: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Original orchards retained, not managed, no seed collected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Orchards retained, not managed, some seed collected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Orchards retained, limited management, seed collected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Orchards retained, actively managed, seed collected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Orchards retained, actively managed, seed collected, additional genetics work underway or planned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Orchards removed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New orchards recently established on ______ acres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Never had shortleaf orchards 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43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b="1" dirty="0">
                          <a:solidFill>
                            <a:srgbClr val="0000FF"/>
                          </a:solidFill>
                          <a:effectLst/>
                          <a:latin typeface="Tahoma"/>
                          <a:cs typeface="Times New Roman"/>
                        </a:rPr>
                        <a:t>Seed Inventory                                                                  </a:t>
                      </a:r>
                      <a:r>
                        <a:rPr lang="en-US" sz="5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POUNDS/ 1</a:t>
                      </a:r>
                      <a:r>
                        <a:rPr lang="en-US" sz="500" b="1" baseline="30000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st</a:t>
                      </a:r>
                      <a:r>
                        <a:rPr lang="en-US" sz="5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 or 2</a:t>
                      </a:r>
                      <a:r>
                        <a:rPr lang="en-US" sz="500" b="1" baseline="30000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nd</a:t>
                      </a:r>
                      <a:r>
                        <a:rPr lang="en-US" sz="5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 GEN SEED?</a:t>
                      </a: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Approximate annual seed collection (averaged for last five years)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Approximate pounds of seed in storage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Seed Age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343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b="1" dirty="0">
                          <a:solidFill>
                            <a:srgbClr val="FF0000"/>
                          </a:solidFill>
                          <a:effectLst/>
                          <a:latin typeface="Tahoma"/>
                          <a:cs typeface="Times New Roman"/>
                        </a:rPr>
                        <a:t>Program Intentions Next Five Years</a:t>
                      </a:r>
                      <a:r>
                        <a:rPr lang="en-US" sz="500" b="1" dirty="0">
                          <a:solidFill>
                            <a:srgbClr val="FF0000"/>
                          </a:solidFill>
                          <a:effectLst/>
                          <a:latin typeface="Tahoma"/>
                          <a:cs typeface="Times New Roman"/>
                        </a:rPr>
                        <a:t>                       </a:t>
                      </a:r>
                      <a:r>
                        <a:rPr lang="en-US" sz="5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YES                                               NO</a:t>
                      </a: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Maintain status quo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Increase management intensity and seed collection activity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Discontinue shortleaf efforts, remove orchards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Mothball orchards for the time being 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Kiln Facility (Write in YES or NO and LOCATION)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2923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 </a:t>
                      </a:r>
                      <a:endParaRPr lang="en-US" sz="500" b="1" dirty="0">
                        <a:solidFill>
                          <a:srgbClr val="244061"/>
                        </a:solidFill>
                        <a:effectLst/>
                        <a:latin typeface="Tahom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Geographic sources for shortleaf in your program: ___________________________________</a:t>
                      </a:r>
                      <a:endParaRPr lang="en-US" sz="500" b="1" dirty="0">
                        <a:solidFill>
                          <a:srgbClr val="244061"/>
                        </a:solidFill>
                        <a:effectLst/>
                        <a:latin typeface="Tahom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_______________________________________________________________________________________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Geographic area where seed/seedlings are adapted for out-planting: ______________________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_________________________________________________________________________________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5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b="1" dirty="0">
                          <a:solidFill>
                            <a:srgbClr val="244061"/>
                          </a:solidFill>
                          <a:effectLst/>
                          <a:latin typeface="Tahoma"/>
                          <a:cs typeface="Times New Roman"/>
                        </a:rPr>
                        <a:t>Additional Comments:</a:t>
                      </a:r>
                      <a:endParaRPr lang="en-US" sz="500" b="1" dirty="0">
                        <a:solidFill>
                          <a:srgbClr val="244061"/>
                        </a:solidFill>
                        <a:effectLst/>
                        <a:latin typeface="Tahoma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7028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326" marR="40326" marT="10169" marB="10169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5562600"/>
            <a:ext cx="839585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“Genetic </a:t>
            </a:r>
            <a:r>
              <a:rPr lang="en-US" b="1" dirty="0">
                <a:solidFill>
                  <a:srgbClr val="006600"/>
                </a:solidFill>
              </a:rPr>
              <a:t>Resource &amp; Tree Improvement Capacity</a:t>
            </a:r>
            <a:r>
              <a:rPr lang="en-US" dirty="0">
                <a:solidFill>
                  <a:srgbClr val="006600"/>
                </a:solidFill>
              </a:rPr>
              <a:t>: </a:t>
            </a:r>
            <a:r>
              <a:rPr lang="en-US" b="1" i="1" dirty="0">
                <a:solidFill>
                  <a:srgbClr val="006600"/>
                </a:solidFill>
              </a:rPr>
              <a:t>This survey is to assess the </a:t>
            </a:r>
            <a:r>
              <a:rPr lang="en-US" b="1" i="1" dirty="0" smtClean="0">
                <a:solidFill>
                  <a:srgbClr val="006600"/>
                </a:solidFill>
              </a:rPr>
              <a:t>shortleaf resources </a:t>
            </a:r>
            <a:r>
              <a:rPr lang="en-US" b="1" i="1" dirty="0">
                <a:solidFill>
                  <a:srgbClr val="006600"/>
                </a:solidFill>
              </a:rPr>
              <a:t>available to meet the current and projected demand for genetically improved shortleaf pine </a:t>
            </a:r>
            <a:r>
              <a:rPr lang="en-US" b="1" i="1" dirty="0" smtClean="0">
                <a:solidFill>
                  <a:srgbClr val="006600"/>
                </a:solidFill>
              </a:rPr>
              <a:t>seed.“  		</a:t>
            </a:r>
            <a:r>
              <a:rPr lang="en-US" b="1" i="1" dirty="0" smtClean="0">
                <a:solidFill>
                  <a:srgbClr val="FF0000"/>
                </a:solidFill>
              </a:rPr>
              <a:t>THANK YOU for responding!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7272"/>
            <a:ext cx="5820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</a:t>
            </a:r>
            <a:r>
              <a:rPr lang="en-US" sz="2400" b="1" i="1" dirty="0" smtClean="0">
                <a:solidFill>
                  <a:srgbClr val="006600"/>
                </a:solidFill>
              </a:rPr>
              <a:t> </a:t>
            </a:r>
            <a:r>
              <a:rPr lang="en-US" sz="2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Survey, 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circulated in 2012 &amp; 2015</a:t>
            </a:r>
          </a:p>
          <a:p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posted on Shortleaf Initiative website</a:t>
            </a:r>
            <a:endParaRPr lang="en-US" sz="20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6738" y="1287691"/>
            <a:ext cx="198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Seed orchard acres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6738" y="2011444"/>
            <a:ext cx="230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Orchard management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3303" y="3102759"/>
            <a:ext cx="160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Seed inventory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8088" y="3880176"/>
            <a:ext cx="20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Program intentions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5510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403600" cy="2552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433" y="127137"/>
            <a:ext cx="7243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 Survey 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tate agencies own ~ 9 % of orchard resources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Oklahoma DF		  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Tennessee  DF	</a:t>
            </a:r>
            <a:r>
              <a:rPr lang="en-US" sz="20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acres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Arkansas DF		14 acres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DF	 	15 acres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FC		4 acres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Forest Service 	18 ac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 owns &amp; manages 91% of all shortleaf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– none </a:t>
            </a:r>
            <a:r>
              <a:rPr lang="en-US" sz="1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(Plum Creek, Rayonier, Weyerhaeuser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Forestry Seed Co., Southern Seed Company – seed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0415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30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Points</a:t>
            </a:r>
          </a:p>
          <a:p>
            <a:pPr algn="ctr"/>
            <a:endParaRPr lang="en-US" sz="44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sz="20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Southwide Shortleaf Genetic Resources Survey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Forest Service shortleaf genetic resources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(seed bank, seed orchards, progeny tests, seed production areas)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Service Shortleaf reforestation &amp; restoration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&amp; future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endParaRPr lang="en-US" sz="20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1466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3855" y="228600"/>
            <a:ext cx="8794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Service Shortleaf genetic resources</a:t>
            </a:r>
            <a:endParaRPr lang="en-US" sz="32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07" y="990599"/>
            <a:ext cx="4693793" cy="31303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4343400"/>
            <a:ext cx="690483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orchards: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505 acres 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baseline="30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Generation, planted in 1960’s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 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baseline="30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Generation, planted 1990’s</a:t>
            </a:r>
            <a:endParaRPr lang="en-US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 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acres 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Production Area</a:t>
            </a:r>
          </a:p>
        </p:txBody>
      </p:sp>
    </p:spTree>
    <p:extLst>
      <p:ext uri="{BB962C8B-B14F-4D97-AF65-F5344CB8AC3E}">
        <p14:creationId xmlns:p14="http://schemas.microsoft.com/office/powerpoint/2010/main" val="741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1305</Words>
  <Application>Microsoft Office PowerPoint</Application>
  <PresentationFormat>On-screen Show (4:3)</PresentationFormat>
  <Paragraphs>418</Paragraphs>
  <Slides>28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Rating the Risk of Climate Change to  Southern Appalachian Tree Species –  A Tool for Gene Conservation Decision-making.</dc:title>
  <dc:creator>barbaracrane</dc:creator>
  <cp:lastModifiedBy>USDA Forest Service</cp:lastModifiedBy>
  <cp:revision>895</cp:revision>
  <dcterms:created xsi:type="dcterms:W3CDTF">2009-11-12T16:20:59Z</dcterms:created>
  <dcterms:modified xsi:type="dcterms:W3CDTF">2015-09-22T03:53:42Z</dcterms:modified>
</cp:coreProperties>
</file>