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9" r:id="rId3"/>
    <p:sldId id="270" r:id="rId4"/>
    <p:sldId id="274" r:id="rId5"/>
    <p:sldId id="271" r:id="rId6"/>
    <p:sldId id="273" r:id="rId7"/>
    <p:sldId id="260" r:id="rId8"/>
    <p:sldId id="275" r:id="rId9"/>
    <p:sldId id="262" r:id="rId10"/>
    <p:sldId id="261" r:id="rId11"/>
    <p:sldId id="265" r:id="rId12"/>
    <p:sldId id="266" r:id="rId13"/>
    <p:sldId id="267" r:id="rId14"/>
    <p:sldId id="257" r:id="rId15"/>
    <p:sldId id="258" r:id="rId16"/>
    <p:sldId id="276" r:id="rId17"/>
    <p:sldId id="263" r:id="rId18"/>
    <p:sldId id="264" r:id="rId19"/>
    <p:sldId id="277" r:id="rId20"/>
    <p:sldId id="259" r:id="rId21"/>
    <p:sldId id="26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810" y="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9C1EF7-EC97-4930-A175-4EBDAC29C7B1}" type="datetimeFigureOut">
              <a:rPr lang="en-US" smtClean="0"/>
              <a:t>9/16/2015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E56B3A-06F5-4564-933F-E84111D4BFE5}" type="slidenum">
              <a:rPr lang="en-US" smtClean="0"/>
              <a:t>‹#›</a:t>
            </a:fld>
            <a:endParaRPr lang="en-US"/>
          </a:p>
        </p:txBody>
      </p:sp>
    </p:spTree>
    <p:extLst>
      <p:ext uri="{BB962C8B-B14F-4D97-AF65-F5344CB8AC3E}">
        <p14:creationId xmlns:p14="http://schemas.microsoft.com/office/powerpoint/2010/main" val="2970955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tree spacing would be:  9’ x 12’ = 403, and 8’ x 8’ =681</a:t>
            </a:r>
            <a:endParaRPr lang="en-US" dirty="0"/>
          </a:p>
        </p:txBody>
      </p:sp>
      <p:sp>
        <p:nvSpPr>
          <p:cNvPr id="4" name="Slide Number Placeholder 3"/>
          <p:cNvSpPr>
            <a:spLocks noGrp="1"/>
          </p:cNvSpPr>
          <p:nvPr>
            <p:ph type="sldNum" sz="quarter" idx="10"/>
          </p:nvPr>
        </p:nvSpPr>
        <p:spPr/>
        <p:txBody>
          <a:bodyPr/>
          <a:lstStyle/>
          <a:p>
            <a:fld id="{29E56B3A-06F5-4564-933F-E84111D4BFE5}" type="slidenum">
              <a:rPr lang="en-US" smtClean="0"/>
              <a:t>14</a:t>
            </a:fld>
            <a:endParaRPr lang="en-US"/>
          </a:p>
        </p:txBody>
      </p:sp>
    </p:spTree>
    <p:extLst>
      <p:ext uri="{BB962C8B-B14F-4D97-AF65-F5344CB8AC3E}">
        <p14:creationId xmlns:p14="http://schemas.microsoft.com/office/powerpoint/2010/main" val="3554815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82EFB9-C315-4474-A2F8-04C676B0D884}" type="datetimeFigureOut">
              <a:rPr lang="en-US" smtClean="0"/>
              <a:pPr/>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F0304-E991-4A15-88D1-25A2D3F0F1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82EFB9-C315-4474-A2F8-04C676B0D884}" type="datetimeFigureOut">
              <a:rPr lang="en-US" smtClean="0"/>
              <a:pPr/>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F0304-E991-4A15-88D1-25A2D3F0F1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82EFB9-C315-4474-A2F8-04C676B0D884}" type="datetimeFigureOut">
              <a:rPr lang="en-US" smtClean="0"/>
              <a:pPr/>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F0304-E991-4A15-88D1-25A2D3F0F1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82EFB9-C315-4474-A2F8-04C676B0D884}" type="datetimeFigureOut">
              <a:rPr lang="en-US" smtClean="0"/>
              <a:pPr/>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F0304-E991-4A15-88D1-25A2D3F0F1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82EFB9-C315-4474-A2F8-04C676B0D884}" type="datetimeFigureOut">
              <a:rPr lang="en-US" smtClean="0"/>
              <a:pPr/>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5F0304-E991-4A15-88D1-25A2D3F0F1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82EFB9-C315-4474-A2F8-04C676B0D884}" type="datetimeFigureOut">
              <a:rPr lang="en-US" smtClean="0"/>
              <a:pPr/>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F0304-E991-4A15-88D1-25A2D3F0F1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82EFB9-C315-4474-A2F8-04C676B0D884}" type="datetimeFigureOut">
              <a:rPr lang="en-US" smtClean="0"/>
              <a:pPr/>
              <a:t>9/16/2015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5F0304-E991-4A15-88D1-25A2D3F0F1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82EFB9-C315-4474-A2F8-04C676B0D884}" type="datetimeFigureOut">
              <a:rPr lang="en-US" smtClean="0"/>
              <a:pPr/>
              <a:t>9/16/2015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5F0304-E991-4A15-88D1-25A2D3F0F1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2EFB9-C315-4474-A2F8-04C676B0D884}" type="datetimeFigureOut">
              <a:rPr lang="en-US" smtClean="0"/>
              <a:pPr/>
              <a:t>9/16/2015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5F0304-E991-4A15-88D1-25A2D3F0F1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82EFB9-C315-4474-A2F8-04C676B0D884}" type="datetimeFigureOut">
              <a:rPr lang="en-US" smtClean="0"/>
              <a:pPr/>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F0304-E991-4A15-88D1-25A2D3F0F1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82EFB9-C315-4474-A2F8-04C676B0D884}" type="datetimeFigureOut">
              <a:rPr lang="en-US" smtClean="0"/>
              <a:pPr/>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5F0304-E991-4A15-88D1-25A2D3F0F1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82EFB9-C315-4474-A2F8-04C676B0D884}" type="datetimeFigureOut">
              <a:rPr lang="en-US" smtClean="0"/>
              <a:pPr/>
              <a:t>9/16/2015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5F0304-E991-4A15-88D1-25A2D3F0F1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470025"/>
          </a:xfrm>
        </p:spPr>
        <p:txBody>
          <a:bodyPr/>
          <a:lstStyle/>
          <a:p>
            <a:r>
              <a:rPr lang="en-US" dirty="0" smtClean="0"/>
              <a:t>Shortleaf Pine </a:t>
            </a:r>
            <a:br>
              <a:rPr lang="en-US" dirty="0" smtClean="0"/>
            </a:br>
            <a:r>
              <a:rPr lang="en-US" dirty="0" smtClean="0"/>
              <a:t>Opportunities for Assistance</a:t>
            </a:r>
            <a:endParaRPr lang="en-US" dirty="0"/>
          </a:p>
        </p:txBody>
      </p:sp>
      <p:sp useBgFill="1">
        <p:nvSpPr>
          <p:cNvPr id="3" name="Subtitle 2"/>
          <p:cNvSpPr>
            <a:spLocks noGrp="1"/>
          </p:cNvSpPr>
          <p:nvPr>
            <p:ph type="subTitle" idx="1"/>
          </p:nvPr>
        </p:nvSpPr>
        <p:spPr>
          <a:effectLst>
            <a:outerShdw blurRad="1117600" dist="50800" dir="5400000" algn="ctr" rotWithShape="0">
              <a:srgbClr val="000000">
                <a:alpha val="43137"/>
              </a:srgbClr>
            </a:outerShdw>
          </a:effectLst>
        </p:spPr>
        <p:txBody>
          <a:bodyPr/>
          <a:lstStyle/>
          <a:p>
            <a:r>
              <a:rPr lang="en-US" b="1" dirty="0" smtClean="0">
                <a:solidFill>
                  <a:schemeClr val="bg1"/>
                </a:solidFill>
                <a:effectLst>
                  <a:outerShdw blurRad="1270000" dist="50800" dir="5400000" algn="ctr" rotWithShape="0">
                    <a:srgbClr val="000000">
                      <a:alpha val="43137"/>
                    </a:srgbClr>
                  </a:outerShdw>
                </a:effectLst>
              </a:rPr>
              <a:t>Tim Albritton</a:t>
            </a:r>
          </a:p>
          <a:p>
            <a:r>
              <a:rPr lang="en-US" b="1" dirty="0" smtClean="0">
                <a:solidFill>
                  <a:schemeClr val="bg1"/>
                </a:solidFill>
                <a:effectLst>
                  <a:outerShdw blurRad="1270000" dist="50800" dir="5400000" algn="ctr" rotWithShape="0">
                    <a:srgbClr val="000000">
                      <a:alpha val="43137"/>
                    </a:srgbClr>
                  </a:outerShdw>
                </a:effectLst>
              </a:rPr>
              <a:t>NRCS, State Staff forester</a:t>
            </a:r>
          </a:p>
          <a:p>
            <a:r>
              <a:rPr lang="en-US" b="1" dirty="0" smtClean="0">
                <a:solidFill>
                  <a:schemeClr val="bg1"/>
                </a:solidFill>
                <a:effectLst>
                  <a:outerShdw blurRad="1270000" dist="50800" dir="5400000" algn="ctr" rotWithShape="0">
                    <a:srgbClr val="000000">
                      <a:alpha val="43137"/>
                    </a:srgbClr>
                  </a:outerShdw>
                </a:effectLst>
              </a:rPr>
              <a:t>Auburn, AL</a:t>
            </a:r>
          </a:p>
          <a:p>
            <a:endParaRPr lang="en-US" dirty="0"/>
          </a:p>
        </p:txBody>
      </p:sp>
      <p:sp>
        <p:nvSpPr>
          <p:cNvPr id="4" name="Rectangle 3"/>
          <p:cNvSpPr/>
          <p:nvPr/>
        </p:nvSpPr>
        <p:spPr>
          <a:xfrm>
            <a:off x="762000" y="1143000"/>
            <a:ext cx="7620000" cy="1446550"/>
          </a:xfrm>
          <a:prstGeom prst="rect">
            <a:avLst/>
          </a:prstGeom>
        </p:spPr>
        <p:txBody>
          <a:bodyPr wrap="square">
            <a:spAutoFit/>
          </a:bodyPr>
          <a:lstStyle/>
          <a:p>
            <a:pPr algn="ctr"/>
            <a:r>
              <a:rPr lang="en-US" sz="4400" dirty="0" smtClean="0">
                <a:solidFill>
                  <a:schemeClr val="bg1"/>
                </a:solidFill>
                <a:effectLst>
                  <a:outerShdw blurRad="1270000" dist="50800" dir="5400000" algn="ctr" rotWithShape="0">
                    <a:srgbClr val="000000">
                      <a:alpha val="43137"/>
                    </a:srgbClr>
                  </a:outerShdw>
                </a:effectLst>
                <a:latin typeface="+mj-lt"/>
              </a:rPr>
              <a:t>Shortleaf Pine </a:t>
            </a:r>
            <a:br>
              <a:rPr lang="en-US" sz="4400" dirty="0" smtClean="0">
                <a:solidFill>
                  <a:schemeClr val="bg1"/>
                </a:solidFill>
                <a:effectLst>
                  <a:outerShdw blurRad="1270000" dist="50800" dir="5400000" algn="ctr" rotWithShape="0">
                    <a:srgbClr val="000000">
                      <a:alpha val="43137"/>
                    </a:srgbClr>
                  </a:outerShdw>
                </a:effectLst>
                <a:latin typeface="+mj-lt"/>
              </a:rPr>
            </a:br>
            <a:r>
              <a:rPr lang="en-US" sz="4400" dirty="0" smtClean="0">
                <a:solidFill>
                  <a:schemeClr val="bg1"/>
                </a:solidFill>
                <a:effectLst>
                  <a:outerShdw blurRad="1270000" dist="50800" dir="5400000" algn="ctr" rotWithShape="0">
                    <a:srgbClr val="000000">
                      <a:alpha val="43137"/>
                    </a:srgbClr>
                  </a:outerShdw>
                </a:effectLst>
                <a:latin typeface="+mj-lt"/>
              </a:rPr>
              <a:t>Opportunities for Assistance</a:t>
            </a:r>
            <a:endParaRPr lang="en-US" sz="4400" dirty="0">
              <a:effectLst>
                <a:outerShdw blurRad="1270000" dist="50800" dir="5400000" algn="ctr" rotWithShape="0">
                  <a:srgbClr val="000000">
                    <a:alpha val="43137"/>
                  </a:srgbClr>
                </a:outerShdw>
              </a:effectLst>
              <a:latin typeface="+mj-lt"/>
            </a:endParaRPr>
          </a:p>
        </p:txBody>
      </p:sp>
      <p:pic>
        <p:nvPicPr>
          <p:cNvPr id="5" name="Picture 4" descr="NRCS3jpg.JPG"/>
          <p:cNvPicPr>
            <a:picLocks noChangeAspect="1"/>
          </p:cNvPicPr>
          <p:nvPr/>
        </p:nvPicPr>
        <p:blipFill>
          <a:blip r:embed="rId3" cstate="print"/>
          <a:stretch>
            <a:fillRect/>
          </a:stretch>
        </p:blipFill>
        <p:spPr>
          <a:xfrm>
            <a:off x="-1" y="6324600"/>
            <a:ext cx="2376055" cy="533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a:bodyPr>
          <a:lstStyle/>
          <a:p>
            <a:r>
              <a:rPr lang="en-US" sz="1600" dirty="0" smtClean="0"/>
              <a:t>Because of </a:t>
            </a:r>
            <a:r>
              <a:rPr lang="en-US" sz="1600" dirty="0" err="1" smtClean="0"/>
              <a:t>littleleaf</a:t>
            </a:r>
            <a:r>
              <a:rPr lang="en-US" sz="1600" dirty="0" smtClean="0"/>
              <a:t> disease problems in central and south Alabama, shortleaf pine planting is only eligible in the following counties:  Blount, Cherokee, Cullman, DeKalb, Etowah, Jackson, Lawrence, Limestone, Madison, Marshall, Morgan, Walker, Winston, and those eastern portions of Colbert, Lauderdale, Fayette, Franklin, and Marion that are outside of the coastal plain soils.</a:t>
            </a:r>
            <a:endParaRPr lang="en-US" sz="1600" dirty="0"/>
          </a:p>
        </p:txBody>
      </p:sp>
      <p:pic>
        <p:nvPicPr>
          <p:cNvPr id="4" name="Content Placeholder 3" descr="shortleaf-pine2.jpg"/>
          <p:cNvPicPr>
            <a:picLocks noGrp="1" noChangeAspect="1"/>
          </p:cNvPicPr>
          <p:nvPr>
            <p:ph idx="1"/>
          </p:nvPr>
        </p:nvPicPr>
        <p:blipFill>
          <a:blip r:embed="rId2" cstate="print"/>
          <a:stretch>
            <a:fillRect/>
          </a:stretch>
        </p:blipFill>
        <p:spPr>
          <a:xfrm>
            <a:off x="1643435" y="1600200"/>
            <a:ext cx="5857129" cy="452596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Shortleaf Pine Planting</a:t>
            </a:r>
            <a:endParaRPr lang="en-US" dirty="0"/>
          </a:p>
        </p:txBody>
      </p:sp>
      <p:pic>
        <p:nvPicPr>
          <p:cNvPr id="4" name="Content Placeholder 3" descr="nrcs 018.jpg"/>
          <p:cNvPicPr>
            <a:picLocks noGrp="1" noChangeAspect="1"/>
          </p:cNvPicPr>
          <p:nvPr>
            <p:ph idx="1"/>
          </p:nvPr>
        </p:nvPicPr>
        <p:blipFill>
          <a:blip r:embed="rId2" cstate="print"/>
          <a:stretch>
            <a:fillRect/>
          </a:stretch>
        </p:blipFill>
        <p:spPr>
          <a:xfrm>
            <a:off x="1600200" y="1352550"/>
            <a:ext cx="6121400" cy="4591050"/>
          </a:xfrm>
          <a:ln>
            <a:solidFill>
              <a:schemeClr val="accent1"/>
            </a:solidFill>
          </a:ln>
          <a:scene3d>
            <a:camera prst="orthographicFront"/>
            <a:lightRig rig="threePt" dir="t"/>
          </a:scene3d>
          <a:sp3d>
            <a:bevelB prst="slope"/>
          </a:sp3d>
        </p:spPr>
      </p:pic>
      <p:sp>
        <p:nvSpPr>
          <p:cNvPr id="5" name="TextBox 4"/>
          <p:cNvSpPr txBox="1"/>
          <p:nvPr/>
        </p:nvSpPr>
        <p:spPr>
          <a:xfrm>
            <a:off x="152400" y="1371600"/>
            <a:ext cx="1295401" cy="9233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4925" cmpd="sng">
            <a:solidFill>
              <a:schemeClr val="accent1"/>
            </a:solidFill>
          </a:ln>
        </p:spPr>
        <p:txBody>
          <a:bodyPr wrap="square" rtlCol="0">
            <a:spAutoFit/>
          </a:bodyPr>
          <a:lstStyle/>
          <a:p>
            <a:r>
              <a:rPr lang="en-US" b="1" dirty="0" smtClean="0">
                <a:effectLst>
                  <a:outerShdw blurRad="38100" dist="38100" dir="2700000" algn="tl">
                    <a:srgbClr val="000000">
                      <a:alpha val="43137"/>
                    </a:srgbClr>
                  </a:outerShdw>
                </a:effectLst>
              </a:rPr>
              <a:t>Chemical site prep in fall of 2006</a:t>
            </a:r>
            <a:endParaRPr lang="en-US" b="1" dirty="0">
              <a:effectLst>
                <a:outerShdw blurRad="38100" dist="38100" dir="2700000" algn="tl">
                  <a:srgbClr val="000000">
                    <a:alpha val="43137"/>
                  </a:srgbClr>
                </a:outerShdw>
              </a:effectLst>
            </a:endParaRPr>
          </a:p>
        </p:txBody>
      </p:sp>
      <p:pic>
        <p:nvPicPr>
          <p:cNvPr id="6" name="Picture 5" descr="nrcs 024.jpg"/>
          <p:cNvPicPr>
            <a:picLocks noChangeAspect="1"/>
          </p:cNvPicPr>
          <p:nvPr/>
        </p:nvPicPr>
        <p:blipFill>
          <a:blip r:embed="rId3" cstate="print"/>
          <a:stretch>
            <a:fillRect/>
          </a:stretch>
        </p:blipFill>
        <p:spPr>
          <a:xfrm>
            <a:off x="1600200" y="1295400"/>
            <a:ext cx="6197600" cy="4648200"/>
          </a:xfrm>
          <a:prstGeom prst="rect">
            <a:avLst/>
          </a:prstGeom>
          <a:ln w="25400" cmpd="sng">
            <a:solidFill>
              <a:schemeClr val="accent1"/>
            </a:solidFill>
          </a:ln>
        </p:spPr>
      </p:pic>
      <p:sp>
        <p:nvSpPr>
          <p:cNvPr id="7" name="TextBox 6"/>
          <p:cNvSpPr txBox="1"/>
          <p:nvPr/>
        </p:nvSpPr>
        <p:spPr>
          <a:xfrm>
            <a:off x="152400" y="2667000"/>
            <a:ext cx="1295401" cy="147732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1750" cmpd="sng">
            <a:solidFill>
              <a:schemeClr val="accent1"/>
            </a:solidFill>
          </a:ln>
        </p:spPr>
        <p:txBody>
          <a:bodyPr wrap="square" rtlCol="0">
            <a:spAutoFit/>
          </a:bodyPr>
          <a:lstStyle/>
          <a:p>
            <a:r>
              <a:rPr lang="en-US" b="1" dirty="0" smtClean="0">
                <a:effectLst>
                  <a:outerShdw blurRad="38100" dist="38100" dir="2700000" algn="tl">
                    <a:srgbClr val="000000">
                      <a:alpha val="43137"/>
                    </a:srgbClr>
                  </a:outerShdw>
                </a:effectLst>
              </a:rPr>
              <a:t>9’ x 12’ spacing with 403 trees per acre</a:t>
            </a:r>
            <a:endParaRPr lang="en-US" b="1" dirty="0">
              <a:effectLst>
                <a:outerShdw blurRad="38100" dist="38100" dir="2700000" algn="tl">
                  <a:srgbClr val="000000">
                    <a:alpha val="43137"/>
                  </a:srgbClr>
                </a:outerShdw>
              </a:effectLst>
            </a:endParaRPr>
          </a:p>
        </p:txBody>
      </p:sp>
      <p:sp>
        <p:nvSpPr>
          <p:cNvPr id="8" name="TextBox 7"/>
          <p:cNvSpPr txBox="1"/>
          <p:nvPr/>
        </p:nvSpPr>
        <p:spPr>
          <a:xfrm>
            <a:off x="152400" y="4419600"/>
            <a:ext cx="1295400" cy="1200329"/>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31750" cmpd="sng">
            <a:solidFill>
              <a:schemeClr val="accent1"/>
            </a:solidFill>
          </a:ln>
        </p:spPr>
        <p:txBody>
          <a:bodyPr wrap="square" rtlCol="0">
            <a:spAutoFit/>
          </a:bodyPr>
          <a:lstStyle/>
          <a:p>
            <a:r>
              <a:rPr lang="en-US" b="1" dirty="0" smtClean="0">
                <a:effectLst>
                  <a:outerShdw blurRad="38100" dist="38100" dir="2700000" algn="tl">
                    <a:srgbClr val="000000">
                      <a:alpha val="43137"/>
                    </a:srgbClr>
                  </a:outerShdw>
                </a:effectLst>
              </a:rPr>
              <a:t>Completed its 5</a:t>
            </a:r>
            <a:r>
              <a:rPr lang="en-US" b="1" baseline="30000" dirty="0" smtClean="0">
                <a:effectLst>
                  <a:outerShdw blurRad="38100" dist="38100" dir="2700000" algn="tl">
                    <a:srgbClr val="000000">
                      <a:alpha val="43137"/>
                    </a:srgbClr>
                  </a:outerShdw>
                </a:effectLst>
              </a:rPr>
              <a:t>th</a:t>
            </a:r>
            <a:r>
              <a:rPr lang="en-US" b="1" dirty="0" smtClean="0">
                <a:effectLst>
                  <a:outerShdw blurRad="38100" dist="38100" dir="2700000" algn="tl">
                    <a:srgbClr val="000000">
                      <a:alpha val="43137"/>
                    </a:srgbClr>
                  </a:outerShdw>
                </a:effectLst>
              </a:rPr>
              <a:t> growing season</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ppt_x</p:attrName>
                                        </p:attrNameLst>
                                      </p:cBhvr>
                                      <p:tavLst>
                                        <p:tav tm="0">
                                          <p:val>
                                            <p:strVal val="#ppt_x-.2"/>
                                          </p:val>
                                        </p:tav>
                                        <p:tav tm="100000">
                                          <p:val>
                                            <p:strVal val="#ppt_x"/>
                                          </p:val>
                                        </p:tav>
                                      </p:tavLst>
                                    </p:anim>
                                    <p:anim calcmode="lin" valueType="num">
                                      <p:cBhvr>
                                        <p:cTn id="20"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ppt_x</p:attrName>
                                        </p:attrNameLst>
                                      </p:cBhvr>
                                      <p:tavLst>
                                        <p:tav tm="0">
                                          <p:val>
                                            <p:strVal val="#ppt_x-.2"/>
                                          </p:val>
                                        </p:tav>
                                        <p:tav tm="100000">
                                          <p:val>
                                            <p:strVal val="#ppt_x"/>
                                          </p:val>
                                        </p:tav>
                                      </p:tavLst>
                                    </p:anim>
                                    <p:anim calcmode="lin" valueType="num">
                                      <p:cBhvr>
                                        <p:cTn id="27"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781800" y="6400800"/>
            <a:ext cx="2201821" cy="307777"/>
          </a:xfrm>
          <a:prstGeom prst="rect">
            <a:avLst/>
          </a:prstGeom>
          <a:noFill/>
        </p:spPr>
        <p:txBody>
          <a:bodyPr wrap="none" rtlCol="0">
            <a:spAutoFit/>
          </a:bodyPr>
          <a:lstStyle/>
          <a:p>
            <a:r>
              <a:rPr lang="en-US" sz="1400" b="1" dirty="0" smtClean="0"/>
              <a:t>Photo credit: Jim Schrenkel</a:t>
            </a:r>
            <a:endParaRPr lang="en-US" sz="1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781800" y="6400800"/>
            <a:ext cx="2201821" cy="307777"/>
          </a:xfrm>
          <a:prstGeom prst="rect">
            <a:avLst/>
          </a:prstGeom>
          <a:noFill/>
        </p:spPr>
        <p:txBody>
          <a:bodyPr wrap="none" rtlCol="0">
            <a:spAutoFit/>
          </a:bodyPr>
          <a:lstStyle/>
          <a:p>
            <a:r>
              <a:rPr lang="en-US" sz="1400" b="1" dirty="0" smtClean="0"/>
              <a:t>Photo credit: Jim Schrenkel</a:t>
            </a:r>
            <a:endParaRPr lang="en-US" sz="1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793750"/>
          </a:xfrm>
        </p:spPr>
        <p:txBody>
          <a:bodyPr/>
          <a:lstStyle/>
          <a:p>
            <a:r>
              <a:rPr lang="en-US" dirty="0" smtClean="0"/>
              <a:t>EQIP </a:t>
            </a:r>
            <a:endParaRPr lang="en-US" dirty="0"/>
          </a:p>
        </p:txBody>
      </p:sp>
      <p:pic>
        <p:nvPicPr>
          <p:cNvPr id="5" name="Content Placeholder 4" descr="shortleafpinetree.jpg"/>
          <p:cNvPicPr>
            <a:picLocks noGrp="1" noChangeAspect="1"/>
          </p:cNvPicPr>
          <p:nvPr>
            <p:ph idx="1"/>
          </p:nvPr>
        </p:nvPicPr>
        <p:blipFill>
          <a:blip r:embed="rId3" cstate="print"/>
          <a:stretch>
            <a:fillRect/>
          </a:stretch>
        </p:blipFill>
        <p:spPr>
          <a:xfrm>
            <a:off x="4543425" y="761206"/>
            <a:ext cx="3175000" cy="4876800"/>
          </a:xfrm>
          <a:ln w="47625" cmpd="sng">
            <a:solidFill>
              <a:schemeClr val="tx1"/>
            </a:solidFill>
            <a:bevel/>
          </a:ln>
        </p:spPr>
      </p:pic>
      <p:sp>
        <p:nvSpPr>
          <p:cNvPr id="4" name="Text Placeholder 3"/>
          <p:cNvSpPr>
            <a:spLocks noGrp="1"/>
          </p:cNvSpPr>
          <p:nvPr>
            <p:ph type="body" sz="half" idx="2"/>
          </p:nvPr>
        </p:nvSpPr>
        <p:spPr>
          <a:xfrm>
            <a:off x="533400" y="1143000"/>
            <a:ext cx="3008313" cy="4691063"/>
          </a:xfrm>
        </p:spPr>
        <p:txBody>
          <a:bodyPr>
            <a:normAutofit/>
          </a:bodyPr>
          <a:lstStyle/>
          <a:p>
            <a:r>
              <a:rPr lang="en-US" dirty="0" smtClean="0"/>
              <a:t>612 Tree/Shrub Establishment</a:t>
            </a:r>
          </a:p>
          <a:p>
            <a:r>
              <a:rPr lang="en-US" dirty="0" smtClean="0"/>
              <a:t>Shortleaf Pine Ecosystem</a:t>
            </a:r>
          </a:p>
          <a:p>
            <a:endParaRPr lang="en-US" dirty="0" smtClean="0"/>
          </a:p>
          <a:p>
            <a:pPr eaLnBrk="0" hangingPunct="0"/>
            <a:r>
              <a:rPr lang="en-US" dirty="0"/>
              <a:t>Program payments are limited to planting recommended species (containerized). Minimum spacing is 400 TPA and maximum is 684.</a:t>
            </a:r>
          </a:p>
          <a:p>
            <a:pPr eaLnBrk="0" hangingPunct="0"/>
            <a:r>
              <a:rPr lang="en-US" b="1" dirty="0"/>
              <a:t>($16,017 limit </a:t>
            </a:r>
            <a:r>
              <a:rPr lang="en-US" b="1" dirty="0" smtClean="0"/>
              <a:t>per </a:t>
            </a:r>
            <a:r>
              <a:rPr lang="en-US" b="1" dirty="0"/>
              <a:t>cont. Reg.; </a:t>
            </a:r>
            <a:r>
              <a:rPr lang="en-US" b="1" dirty="0" smtClean="0"/>
              <a:t>   $</a:t>
            </a:r>
            <a:r>
              <a:rPr lang="en-US" b="1" dirty="0"/>
              <a:t>19,221 HU – </a:t>
            </a:r>
            <a:r>
              <a:rPr lang="en-US" b="1" dirty="0" smtClean="0"/>
              <a:t> </a:t>
            </a:r>
            <a:r>
              <a:rPr lang="en-US" b="1" dirty="0"/>
              <a:t>this includes all practices associated with the </a:t>
            </a:r>
            <a:r>
              <a:rPr lang="en-US" b="1" dirty="0" smtClean="0"/>
              <a:t>planting- </a:t>
            </a:r>
            <a:r>
              <a:rPr lang="en-US" b="1" dirty="0"/>
              <a:t>612, 490, 338, 394, </a:t>
            </a:r>
            <a:r>
              <a:rPr lang="en-US" b="1" dirty="0" smtClean="0"/>
              <a:t>etc.</a:t>
            </a:r>
            <a:endParaRPr lang="en-US" dirty="0" smtClean="0"/>
          </a:p>
          <a:p>
            <a:endParaRPr lang="en-US" dirty="0" smtClean="0"/>
          </a:p>
          <a:p>
            <a:endParaRPr lang="en-US" dirty="0" smtClean="0"/>
          </a:p>
          <a:p>
            <a:r>
              <a:rPr lang="en-US" dirty="0" smtClean="0"/>
              <a:t>Payment Rate per acre 	$160.17</a:t>
            </a:r>
          </a:p>
          <a:p>
            <a:r>
              <a:rPr lang="en-US" dirty="0" smtClean="0"/>
              <a:t> HU Rate		$192.21</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41350"/>
          </a:xfrm>
        </p:spPr>
        <p:txBody>
          <a:bodyPr/>
          <a:lstStyle/>
          <a:p>
            <a:r>
              <a:rPr lang="en-US" dirty="0" smtClean="0"/>
              <a:t>EQIP </a:t>
            </a:r>
            <a:endParaRPr lang="en-US" dirty="0"/>
          </a:p>
        </p:txBody>
      </p:sp>
      <p:pic>
        <p:nvPicPr>
          <p:cNvPr id="5" name="Content Placeholder 4" descr="P1010004.JPG"/>
          <p:cNvPicPr>
            <a:picLocks noGrp="1" noChangeAspect="1"/>
          </p:cNvPicPr>
          <p:nvPr>
            <p:ph idx="1"/>
          </p:nvPr>
        </p:nvPicPr>
        <p:blipFill>
          <a:blip r:embed="rId2" cstate="print"/>
          <a:srcRect l="16250" r="7500"/>
          <a:stretch>
            <a:fillRect/>
          </a:stretch>
        </p:blipFill>
        <p:spPr>
          <a:xfrm>
            <a:off x="4343400" y="1066800"/>
            <a:ext cx="3897717" cy="3833813"/>
          </a:xfrm>
          <a:ln w="38100" cmpd="sng">
            <a:solidFill>
              <a:schemeClr val="tx1"/>
            </a:solidFill>
          </a:ln>
        </p:spPr>
      </p:pic>
      <p:sp>
        <p:nvSpPr>
          <p:cNvPr id="4" name="Text Placeholder 3"/>
          <p:cNvSpPr>
            <a:spLocks noGrp="1"/>
          </p:cNvSpPr>
          <p:nvPr>
            <p:ph type="body" sz="half" idx="2"/>
          </p:nvPr>
        </p:nvSpPr>
        <p:spPr>
          <a:xfrm>
            <a:off x="533400" y="1143000"/>
            <a:ext cx="3352800" cy="5029200"/>
          </a:xfrm>
        </p:spPr>
        <p:txBody>
          <a:bodyPr>
            <a:normAutofit/>
          </a:bodyPr>
          <a:lstStyle/>
          <a:p>
            <a:r>
              <a:rPr lang="en-US" sz="1600" b="1" dirty="0" smtClean="0"/>
              <a:t>490</a:t>
            </a:r>
            <a:r>
              <a:rPr lang="en-US" sz="1600" dirty="0" smtClean="0"/>
              <a:t>   Tree/Shrub Site Preparation </a:t>
            </a:r>
          </a:p>
          <a:p>
            <a:endParaRPr lang="en-US" sz="1600" dirty="0" smtClean="0"/>
          </a:p>
          <a:p>
            <a:r>
              <a:rPr lang="en-US" sz="1600" dirty="0" smtClean="0"/>
              <a:t>Aerial Chemical </a:t>
            </a:r>
          </a:p>
          <a:p>
            <a:pPr eaLnBrk="0" hangingPunct="0"/>
            <a:r>
              <a:rPr lang="en-US" sz="1600" dirty="0" smtClean="0"/>
              <a:t>Program </a:t>
            </a:r>
            <a:r>
              <a:rPr lang="en-US" sz="1600" dirty="0"/>
              <a:t>payments are limited to site preparation on pasture, idle fields with a predominance of shrubby vegetation, or cut- over forest, using a chemical herbicide. </a:t>
            </a:r>
            <a:endParaRPr lang="en-US" sz="1600" dirty="0" smtClean="0"/>
          </a:p>
          <a:p>
            <a:r>
              <a:rPr lang="en-US" sz="1600" b="1" dirty="0" smtClean="0"/>
              <a:t> </a:t>
            </a:r>
            <a:endParaRPr lang="en-US" sz="1600" dirty="0" smtClean="0"/>
          </a:p>
          <a:p>
            <a:r>
              <a:rPr lang="en-US" sz="1600" dirty="0" smtClean="0"/>
              <a:t>Payment Rate per acre  $73.00</a:t>
            </a:r>
          </a:p>
          <a:p>
            <a:r>
              <a:rPr lang="en-US" sz="1600" dirty="0" smtClean="0"/>
              <a:t> HU Rate		  $87.60</a:t>
            </a:r>
          </a:p>
          <a:p>
            <a:endParaRPr lang="en-US" dirty="0" smtClean="0"/>
          </a:p>
          <a:p>
            <a:endParaRPr lang="en-US" dirty="0" smtClean="0"/>
          </a:p>
          <a:p>
            <a:endParaRPr lang="en-US" dirty="0"/>
          </a:p>
          <a:p>
            <a:endParaRPr lang="en-US" dirty="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41350"/>
          </a:xfrm>
        </p:spPr>
        <p:txBody>
          <a:bodyPr/>
          <a:lstStyle/>
          <a:p>
            <a:r>
              <a:rPr lang="en-US" dirty="0" smtClean="0"/>
              <a:t>EQIP </a:t>
            </a:r>
            <a:endParaRPr lang="en-US" dirty="0"/>
          </a:p>
        </p:txBody>
      </p:sp>
      <p:sp>
        <p:nvSpPr>
          <p:cNvPr id="4" name="Text Placeholder 3"/>
          <p:cNvSpPr>
            <a:spLocks noGrp="1"/>
          </p:cNvSpPr>
          <p:nvPr>
            <p:ph type="body" sz="half" idx="2"/>
          </p:nvPr>
        </p:nvSpPr>
        <p:spPr>
          <a:xfrm>
            <a:off x="467139" y="914400"/>
            <a:ext cx="3266661" cy="5029200"/>
          </a:xfrm>
        </p:spPr>
        <p:txBody>
          <a:bodyPr>
            <a:normAutofit/>
          </a:bodyPr>
          <a:lstStyle/>
          <a:p>
            <a:r>
              <a:rPr lang="en-US" sz="1600" b="1" dirty="0" smtClean="0"/>
              <a:t>338</a:t>
            </a:r>
            <a:r>
              <a:rPr lang="en-US" sz="1600" dirty="0" smtClean="0"/>
              <a:t>  Prescribed burn</a:t>
            </a:r>
          </a:p>
          <a:p>
            <a:endParaRPr lang="en-US" sz="1600" dirty="0" smtClean="0"/>
          </a:p>
          <a:p>
            <a:r>
              <a:rPr lang="en-US" sz="1600" dirty="0" smtClean="0"/>
              <a:t>A </a:t>
            </a:r>
            <a:r>
              <a:rPr lang="en-US" sz="1600" dirty="0"/>
              <a:t>prescribed burn is usually recommended and is planned as a separate </a:t>
            </a:r>
            <a:r>
              <a:rPr lang="en-US" sz="1600" dirty="0" smtClean="0"/>
              <a:t>practice.</a:t>
            </a:r>
          </a:p>
          <a:p>
            <a:endParaRPr lang="en-US" sz="1600" dirty="0" smtClean="0"/>
          </a:p>
          <a:p>
            <a:endParaRPr lang="en-US" sz="1600" dirty="0"/>
          </a:p>
          <a:p>
            <a:r>
              <a:rPr lang="en-US" sz="1600" dirty="0" smtClean="0"/>
              <a:t>Payment </a:t>
            </a:r>
            <a:r>
              <a:rPr lang="en-US" sz="1600" dirty="0"/>
              <a:t>Rate per acre </a:t>
            </a:r>
            <a:r>
              <a:rPr lang="en-US" sz="1600" dirty="0" smtClean="0"/>
              <a:t> $21.00</a:t>
            </a:r>
            <a:endParaRPr lang="en-US" sz="1600" dirty="0"/>
          </a:p>
          <a:p>
            <a:r>
              <a:rPr lang="en-US" sz="1600" dirty="0"/>
              <a:t> HU Rate		</a:t>
            </a:r>
            <a:r>
              <a:rPr lang="en-US" sz="1600" dirty="0" smtClean="0"/>
              <a:t>   $25.20</a:t>
            </a:r>
            <a:endParaRPr lang="en-US" sz="1600" dirty="0"/>
          </a:p>
          <a:p>
            <a:endParaRPr lang="en-US" dirty="0"/>
          </a:p>
          <a:p>
            <a:endParaRPr lang="en-US" dirty="0" smtClean="0"/>
          </a:p>
          <a:p>
            <a:endParaRPr lang="en-US" dirty="0" smtClean="0"/>
          </a:p>
          <a:p>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38600" y="1219200"/>
            <a:ext cx="4744036" cy="3795229"/>
          </a:xfrm>
        </p:spPr>
      </p:pic>
    </p:spTree>
    <p:extLst>
      <p:ext uri="{BB962C8B-B14F-4D97-AF65-F5344CB8AC3E}">
        <p14:creationId xmlns:p14="http://schemas.microsoft.com/office/powerpoint/2010/main" val="12622725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Forest Stand Improvement</a:t>
            </a:r>
            <a:endParaRPr lang="en-US" dirty="0"/>
          </a:p>
        </p:txBody>
      </p:sp>
      <p:sp>
        <p:nvSpPr>
          <p:cNvPr id="3" name="Content Placeholder 2"/>
          <p:cNvSpPr>
            <a:spLocks noGrp="1"/>
          </p:cNvSpPr>
          <p:nvPr>
            <p:ph sz="half" idx="1"/>
          </p:nvPr>
        </p:nvSpPr>
        <p:spPr>
          <a:xfrm>
            <a:off x="457200" y="1600200"/>
            <a:ext cx="7924800" cy="4525963"/>
          </a:xfrm>
        </p:spPr>
        <p:txBody>
          <a:bodyPr>
            <a:normAutofit/>
          </a:bodyPr>
          <a:lstStyle/>
          <a:p>
            <a:r>
              <a:rPr lang="en-US" dirty="0" smtClean="0"/>
              <a:t>Increasing shortleaf pine production can be achieved with release treatments in mixed pine/hardwood stands</a:t>
            </a:r>
          </a:p>
          <a:p>
            <a:endParaRPr lang="en-US" dirty="0" smtClean="0"/>
          </a:p>
          <a:p>
            <a:pPr>
              <a:buNone/>
            </a:pPr>
            <a:r>
              <a:rPr lang="en-US" sz="1500" dirty="0" smtClean="0"/>
              <a:t>Cain, Michael D. 1991a. Five-year response of natural loblolly and shortleaf pine regeneration to release treatments. Res. Pap. SO-265. New Orleans, LA: U.S. Department of Agriculture, Forest Service, Southern Forest Experiment Station. 13 p. </a:t>
            </a:r>
            <a:endParaRPr lang="en-US" sz="15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Practices Offered in EQIP </a:t>
            </a:r>
            <a:endParaRPr lang="en-US" dirty="0"/>
          </a:p>
        </p:txBody>
      </p:sp>
      <p:sp>
        <p:nvSpPr>
          <p:cNvPr id="3" name="Content Placeholder 2"/>
          <p:cNvSpPr>
            <a:spLocks noGrp="1"/>
          </p:cNvSpPr>
          <p:nvPr>
            <p:ph idx="1"/>
          </p:nvPr>
        </p:nvSpPr>
        <p:spPr/>
        <p:txBody>
          <a:bodyPr/>
          <a:lstStyle/>
          <a:p>
            <a:r>
              <a:rPr lang="en-US" dirty="0" smtClean="0"/>
              <a:t>Understory Release in Mid-Rotation Stands</a:t>
            </a:r>
          </a:p>
          <a:p>
            <a:r>
              <a:rPr lang="en-US" dirty="0" smtClean="0"/>
              <a:t>Hardwood Crop Tree Release</a:t>
            </a:r>
          </a:p>
          <a:p>
            <a:r>
              <a:rPr lang="en-US" dirty="0" err="1" smtClean="0"/>
              <a:t>Precommercial</a:t>
            </a:r>
            <a:r>
              <a:rPr lang="en-US" dirty="0" smtClean="0"/>
              <a:t> Thinning</a:t>
            </a:r>
          </a:p>
          <a:p>
            <a:r>
              <a:rPr lang="en-US" dirty="0" smtClean="0"/>
              <a:t>Prescribed Burning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 EQIP Deadline</a:t>
            </a:r>
            <a:endParaRPr lang="en-US" dirty="0"/>
          </a:p>
        </p:txBody>
      </p:sp>
      <p:sp>
        <p:nvSpPr>
          <p:cNvPr id="3" name="Content Placeholder 2"/>
          <p:cNvSpPr>
            <a:spLocks noGrp="1"/>
          </p:cNvSpPr>
          <p:nvPr>
            <p:ph idx="1"/>
          </p:nvPr>
        </p:nvSpPr>
        <p:spPr>
          <a:xfrm>
            <a:off x="2209800" y="2057401"/>
            <a:ext cx="5940287" cy="2133600"/>
          </a:xfrm>
        </p:spPr>
        <p:txBody>
          <a:bodyPr/>
          <a:lstStyle/>
          <a:p>
            <a:r>
              <a:rPr lang="en-US" sz="3600" b="1" dirty="0" smtClean="0">
                <a:solidFill>
                  <a:srgbClr val="FF0000"/>
                </a:solidFill>
              </a:rPr>
              <a:t>October 16, 2015</a:t>
            </a:r>
          </a:p>
          <a:p>
            <a:endParaRPr lang="en-US" dirty="0"/>
          </a:p>
        </p:txBody>
      </p:sp>
    </p:spTree>
    <p:extLst>
      <p:ext uri="{BB962C8B-B14F-4D97-AF65-F5344CB8AC3E}">
        <p14:creationId xmlns:p14="http://schemas.microsoft.com/office/powerpoint/2010/main" val="77101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itted tree pic.JPG"/>
          <p:cNvPicPr>
            <a:picLocks noChangeAspect="1"/>
          </p:cNvPicPr>
          <p:nvPr/>
        </p:nvPicPr>
        <p:blipFill>
          <a:blip r:embed="rId2" cstate="print"/>
          <a:stretch>
            <a:fillRect/>
          </a:stretch>
        </p:blipFill>
        <p:spPr>
          <a:xfrm>
            <a:off x="4572000" y="0"/>
            <a:ext cx="4572000" cy="6858000"/>
          </a:xfrm>
          <a:prstGeom prst="rect">
            <a:avLst/>
          </a:prstGeom>
          <a:ln w="38100" cmpd="tri">
            <a:solidFill>
              <a:schemeClr val="accent3">
                <a:lumMod val="50000"/>
              </a:schemeClr>
            </a:solidFill>
          </a:ln>
        </p:spPr>
      </p:pic>
      <p:sp>
        <p:nvSpPr>
          <p:cNvPr id="3" name="TextBox 2"/>
          <p:cNvSpPr txBox="1"/>
          <p:nvPr/>
        </p:nvSpPr>
        <p:spPr>
          <a:xfrm>
            <a:off x="457200" y="228600"/>
            <a:ext cx="3581400" cy="4339650"/>
          </a:xfrm>
          <a:prstGeom prst="rect">
            <a:avLst/>
          </a:prstGeom>
          <a:noFill/>
        </p:spPr>
        <p:txBody>
          <a:bodyPr wrap="square" rtlCol="0">
            <a:spAutoFit/>
          </a:bodyPr>
          <a:lstStyle/>
          <a:p>
            <a:r>
              <a:rPr lang="en-US" dirty="0" smtClean="0"/>
              <a:t>Shortleaf Pine’s range covers most of Alabama and can be found in most counties.</a:t>
            </a:r>
          </a:p>
          <a:p>
            <a:pPr lvl="0"/>
            <a:endParaRPr lang="en-US" dirty="0" smtClean="0"/>
          </a:p>
          <a:p>
            <a:pPr lvl="0"/>
            <a:r>
              <a:rPr lang="en-US" dirty="0" smtClean="0"/>
              <a:t>However, of the 23 million acres of timberland in Alabama </a:t>
            </a:r>
            <a:r>
              <a:rPr lang="en-US" u="sng" dirty="0" smtClean="0"/>
              <a:t>only</a:t>
            </a:r>
            <a:r>
              <a:rPr lang="en-US" dirty="0" smtClean="0"/>
              <a:t> </a:t>
            </a:r>
            <a:r>
              <a:rPr lang="en-US" b="1" dirty="0" smtClean="0">
                <a:effectLst>
                  <a:outerShdw blurRad="38100" dist="38100" dir="2700000" algn="tl">
                    <a:srgbClr val="000000">
                      <a:alpha val="43137"/>
                    </a:srgbClr>
                  </a:outerShdw>
                </a:effectLst>
              </a:rPr>
              <a:t>175,768</a:t>
            </a:r>
            <a:r>
              <a:rPr lang="en-US" dirty="0" smtClean="0"/>
              <a:t> acres are comprised of shortleaf pine stands </a:t>
            </a:r>
            <a:r>
              <a:rPr lang="en-US" sz="1200" dirty="0" smtClean="0"/>
              <a:t>(stands in which pine species comprise over 50% of the dominant and co-dominant trees AND shortleaf pine is the predominant pine species)</a:t>
            </a:r>
            <a:r>
              <a:rPr lang="en-US" dirty="0" smtClean="0"/>
              <a:t>. </a:t>
            </a:r>
          </a:p>
          <a:p>
            <a:pPr lvl="0"/>
            <a:endParaRPr lang="en-US" dirty="0" smtClean="0"/>
          </a:p>
          <a:p>
            <a:pPr lvl="0"/>
            <a:r>
              <a:rPr lang="en-US" dirty="0" smtClean="0"/>
              <a:t>The majority of shortleaf pine stands are found in SE Alabama (Barbour, Bullock, Lee, Macon, and Russell Counties)</a:t>
            </a:r>
          </a:p>
        </p:txBody>
      </p:sp>
      <p:sp>
        <p:nvSpPr>
          <p:cNvPr id="4" name="TextBox 3"/>
          <p:cNvSpPr txBox="1"/>
          <p:nvPr/>
        </p:nvSpPr>
        <p:spPr>
          <a:xfrm>
            <a:off x="7086600" y="6211669"/>
            <a:ext cx="2057400" cy="584775"/>
          </a:xfrm>
          <a:prstGeom prst="rect">
            <a:avLst/>
          </a:prstGeom>
          <a:noFill/>
        </p:spPr>
        <p:txBody>
          <a:bodyPr wrap="square" rtlCol="0">
            <a:spAutoFit/>
          </a:bodyPr>
          <a:lstStyle/>
          <a:p>
            <a:r>
              <a:rPr lang="en-US" dirty="0" smtClean="0"/>
              <a:t>                 </a:t>
            </a:r>
            <a:r>
              <a:rPr lang="en-US" sz="1400" dirty="0" smtClean="0">
                <a:solidFill>
                  <a:schemeClr val="bg1"/>
                </a:solidFill>
              </a:rPr>
              <a:t>Photo credit: </a:t>
            </a:r>
          </a:p>
          <a:p>
            <a:r>
              <a:rPr lang="en-US" sz="1400" dirty="0" smtClean="0">
                <a:solidFill>
                  <a:schemeClr val="bg1"/>
                </a:solidFill>
              </a:rPr>
              <a:t>              Hannah Albritton</a:t>
            </a:r>
            <a:endParaRPr lang="en-US" sz="1400" dirty="0">
              <a:solidFill>
                <a:schemeClr val="bg1"/>
              </a:solidFill>
            </a:endParaRPr>
          </a:p>
        </p:txBody>
      </p:sp>
      <p:sp>
        <p:nvSpPr>
          <p:cNvPr id="5" name="TextBox 4"/>
          <p:cNvSpPr txBox="1"/>
          <p:nvPr/>
        </p:nvSpPr>
        <p:spPr>
          <a:xfrm>
            <a:off x="6629400" y="5934670"/>
            <a:ext cx="3276600" cy="923330"/>
          </a:xfrm>
          <a:prstGeom prst="rect">
            <a:avLst/>
          </a:prstGeom>
          <a:noFill/>
        </p:spPr>
        <p:txBody>
          <a:bodyPr wrap="square" rtlCol="0">
            <a:spAutoFit/>
          </a:bodyPr>
          <a:lstStyle/>
          <a:p>
            <a:r>
              <a:rPr lang="en-US" dirty="0" smtClean="0"/>
              <a:t>This shortleaf pine tree is in Montgomery in between the </a:t>
            </a:r>
          </a:p>
          <a:p>
            <a:r>
              <a:rPr lang="en-US" dirty="0" smtClean="0"/>
              <a:t>I85 median.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childTnLst>
                                </p:cTn>
                              </p:par>
                              <p:par>
                                <p:cTn id="9" presetID="0" presetClass="path" presetSubtype="0" accel="50000" decel="50000" fill="hold" grpId="1" nodeType="withEffect">
                                  <p:stCondLst>
                                    <p:cond delay="0"/>
                                  </p:stCondLst>
                                  <p:childTnLst>
                                    <p:animMotion origin="layout" path="M 0.00104 -0.00023 C -0.03525 0.00023 -0.07153 -1.67245E-6 -0.10782 0.00116 C -0.11841 0.00162 -0.12882 0.00764 -0.13941 0.00787 C -0.20052 0.00879 -0.26146 0.00856 -0.32257 0.00902 C -0.35469 0.00833 -0.3849 0.00602 -0.41667 0.00393 C -0.42761 0.00231 -0.43768 0.00023 -0.44844 -0.00139 C -0.46407 -0.00694 -0.48091 -0.00879 -0.49688 -0.01203 C -0.50556 -0.01388 -0.51389 -0.01712 -0.52257 -0.0185 C -0.52327 -0.01874 -0.52848 -0.02035 -0.52952 -0.02128 C -0.5342 -0.02544 -0.53091 -0.02498 -0.53559 -0.02776 C -0.5375 -0.02891 -0.53959 -0.02938 -0.5415 -0.03053 C -0.54289 -0.03146 -0.5441 -0.03215 -0.54549 -0.03308 C -0.54966 -0.03863 -0.55295 -0.04626 -0.55625 -0.05297 C -0.55816 -0.06199 -0.56164 -0.0687 -0.56528 -0.07657 C -0.56615 -0.08212 -0.56736 -0.08443 -0.57014 -0.08859 C -0.57275 -0.09854 -0.56927 -0.08628 -0.57309 -0.09646 C -0.57466 -0.10062 -0.575 -0.10525 -0.57604 -0.10964 C -0.57674 -0.11219 -0.57743 -0.11496 -0.57813 -0.11751 C -0.57848 -0.1189 -0.57917 -0.12144 -0.57917 -0.12121 " pathEditMode="relative" rAng="0" ptsTypes="ffffffffffffffffffA">
                                      <p:cBhvr>
                                        <p:cTn id="10" dur="2000" fill="hold"/>
                                        <p:tgtEl>
                                          <p:spTgt spid="5"/>
                                        </p:tgtEl>
                                        <p:attrNameLst>
                                          <p:attrName>ppt_x</p:attrName>
                                          <p:attrName>ppt_y</p:attrName>
                                        </p:attrNameLst>
                                      </p:cBhvr>
                                      <p:rCtr x="-29000" y="-5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For More Information http://www.al.nrcs.usda.gov/</a:t>
            </a:r>
            <a:endParaRPr lang="en-US" sz="36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1447800"/>
            <a:ext cx="8229599" cy="5257800"/>
          </a:xfrm>
          <a:prstGeom prst="rect">
            <a:avLst/>
          </a:prstGeom>
          <a:noFill/>
          <a:ln w="9525">
            <a:noFill/>
            <a:miter lim="800000"/>
            <a:headEnd/>
            <a:tailEnd/>
          </a:ln>
        </p:spPr>
      </p:pic>
      <p:sp>
        <p:nvSpPr>
          <p:cNvPr id="5" name="Bent Arrow 4"/>
          <p:cNvSpPr/>
          <p:nvPr/>
        </p:nvSpPr>
        <p:spPr>
          <a:xfrm rot="16200000">
            <a:off x="2247900" y="1866900"/>
            <a:ext cx="1371600" cy="2819400"/>
          </a:xfrm>
          <a:prstGeom prst="bentArrow">
            <a:avLst>
              <a:gd name="adj1" fmla="val 15828"/>
              <a:gd name="adj2" fmla="val 18790"/>
              <a:gd name="adj3" fmla="val 25000"/>
              <a:gd name="adj4" fmla="val 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6" name="TextBox 5"/>
          <p:cNvSpPr txBox="1"/>
          <p:nvPr/>
        </p:nvSpPr>
        <p:spPr>
          <a:xfrm>
            <a:off x="2209800" y="4038600"/>
            <a:ext cx="3733800" cy="523220"/>
          </a:xfrm>
          <a:prstGeom prst="rect">
            <a:avLst/>
          </a:prstGeom>
          <a:noFill/>
        </p:spPr>
        <p:txBody>
          <a:bodyPr wrap="square" rtlCol="0">
            <a:spAutoFit/>
          </a:bodyPr>
          <a:lstStyle/>
          <a:p>
            <a:r>
              <a:rPr lang="en-US" sz="2800" b="1" dirty="0" smtClean="0">
                <a:solidFill>
                  <a:srgbClr val="C00000"/>
                </a:solidFill>
              </a:rPr>
              <a:t>Click on “Programs”</a:t>
            </a:r>
            <a:endParaRPr lang="en-US"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8229600" cy="1143000"/>
          </a:xfrm>
        </p:spPr>
        <p:txBody>
          <a:bodyPr>
            <a:normAutofit/>
          </a:bodyPr>
          <a:lstStyle/>
          <a:p>
            <a:r>
              <a:rPr lang="en-US" sz="4800" b="1" dirty="0" smtClean="0">
                <a:solidFill>
                  <a:schemeClr val="bg1"/>
                </a:solidFill>
                <a:effectLst>
                  <a:outerShdw blurRad="38100" dist="38100" dir="2700000" algn="tl">
                    <a:srgbClr val="000000">
                      <a:alpha val="43137"/>
                    </a:srgbClr>
                  </a:outerShdw>
                </a:effectLst>
              </a:rPr>
              <a:t>Questions</a:t>
            </a:r>
            <a:endParaRPr lang="en-US" sz="4800" b="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6781800" y="6400800"/>
            <a:ext cx="2201821" cy="307777"/>
          </a:xfrm>
          <a:prstGeom prst="rect">
            <a:avLst/>
          </a:prstGeom>
          <a:noFill/>
        </p:spPr>
        <p:txBody>
          <a:bodyPr wrap="none" rtlCol="0">
            <a:spAutoFit/>
          </a:bodyPr>
          <a:lstStyle/>
          <a:p>
            <a:r>
              <a:rPr lang="en-US" sz="1400" b="1" dirty="0" smtClean="0">
                <a:solidFill>
                  <a:schemeClr val="bg1"/>
                </a:solidFill>
              </a:rPr>
              <a:t>Photo credit: Jim Schrenkel</a:t>
            </a:r>
            <a:endParaRPr lang="en-US" sz="14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t="-17000" b="-10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4038600" cy="1143000"/>
          </a:xfrm>
        </p:spPr>
        <p:txBody>
          <a:bodyPr>
            <a:normAutofit fontScale="90000"/>
          </a:bodyPr>
          <a:lstStyle/>
          <a:p>
            <a:r>
              <a:rPr lang="en-US" dirty="0" smtClean="0"/>
              <a:t>Shortleaf Pine Facts</a:t>
            </a:r>
            <a:endParaRPr lang="en-US" dirty="0"/>
          </a:p>
        </p:txBody>
      </p:sp>
      <p:sp>
        <p:nvSpPr>
          <p:cNvPr id="3" name="Content Placeholder 2"/>
          <p:cNvSpPr>
            <a:spLocks noGrp="1"/>
          </p:cNvSpPr>
          <p:nvPr>
            <p:ph idx="1"/>
          </p:nvPr>
        </p:nvSpPr>
        <p:spPr>
          <a:xfrm>
            <a:off x="457200" y="1600200"/>
            <a:ext cx="3276600" cy="4525963"/>
          </a:xfrm>
        </p:spPr>
        <p:txBody>
          <a:bodyPr/>
          <a:lstStyle/>
          <a:p>
            <a:r>
              <a:rPr lang="en-US" dirty="0" smtClean="0"/>
              <a:t>71% of all shortleaf pine stands are comprised predominantly of </a:t>
            </a:r>
            <a:r>
              <a:rPr lang="en-US" dirty="0" err="1" smtClean="0"/>
              <a:t>sawtimber</a:t>
            </a:r>
            <a:r>
              <a:rPr lang="en-US" dirty="0" smtClean="0"/>
              <a:t>-sized trees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Shortleaf Pine Facts</a:t>
            </a:r>
            <a:endParaRPr lang="en-US" dirty="0"/>
          </a:p>
        </p:txBody>
      </p:sp>
      <p:sp>
        <p:nvSpPr>
          <p:cNvPr id="3" name="Content Placeholder 2"/>
          <p:cNvSpPr>
            <a:spLocks noGrp="1"/>
          </p:cNvSpPr>
          <p:nvPr>
            <p:ph idx="1"/>
          </p:nvPr>
        </p:nvSpPr>
        <p:spPr/>
        <p:txBody>
          <a:bodyPr/>
          <a:lstStyle/>
          <a:p>
            <a:r>
              <a:rPr lang="en-US" dirty="0" smtClean="0"/>
              <a:t>The “loblolly pine” forest type comprises more acres than any other single forest type in Alabama (7.9 million acres).  Within this forest type, there is more shortleaf pine volume than any other species except for loblolly pine and </a:t>
            </a:r>
            <a:r>
              <a:rPr lang="en-US" dirty="0" err="1" smtClean="0"/>
              <a:t>sweetgum</a:t>
            </a:r>
            <a:r>
              <a:rPr lang="en-US" dirty="0" smtClean="0"/>
              <a:t>.  Therefore, despite the small number of acres that are considered to be shortleaf pine stands, shortleaf pine is a prominent species in Alabama</a:t>
            </a:r>
          </a:p>
          <a:p>
            <a:pPr lvl="0"/>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Shortleaf Pine Facts</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p>
            <a:pPr lvl="0">
              <a:buNone/>
            </a:pPr>
            <a:r>
              <a:rPr lang="en-US" dirty="0" smtClean="0"/>
              <a:t>    </a:t>
            </a:r>
            <a:r>
              <a:rPr lang="en-US" sz="2800" dirty="0" smtClean="0"/>
              <a:t>Despite the low number of timberland acres comprised of shortleaf pine stands, total shortleaf pine </a:t>
            </a:r>
            <a:r>
              <a:rPr lang="en-US" sz="2800" u="sng" dirty="0" smtClean="0"/>
              <a:t>volume</a:t>
            </a:r>
            <a:r>
              <a:rPr lang="en-US" sz="2800" dirty="0" smtClean="0"/>
              <a:t> ranks 7th out of 130 species in Alabama </a:t>
            </a:r>
          </a:p>
          <a:p>
            <a:pPr>
              <a:buNone/>
            </a:pPr>
            <a:r>
              <a:rPr lang="en-US" dirty="0" smtClean="0"/>
              <a:t> </a:t>
            </a:r>
          </a:p>
          <a:p>
            <a:pPr>
              <a:buNone/>
            </a:pPr>
            <a:endParaRPr lang="en-US" dirty="0" smtClean="0"/>
          </a:p>
          <a:p>
            <a:endParaRPr lang="en-US" dirty="0"/>
          </a:p>
        </p:txBody>
      </p:sp>
      <p:graphicFrame>
        <p:nvGraphicFramePr>
          <p:cNvPr id="4" name="Table 3"/>
          <p:cNvGraphicFramePr>
            <a:graphicFrameLocks noGrp="1"/>
          </p:cNvGraphicFramePr>
          <p:nvPr/>
        </p:nvGraphicFramePr>
        <p:xfrm>
          <a:off x="1447800" y="3048000"/>
          <a:ext cx="6096000" cy="2966720"/>
        </p:xfrm>
        <a:graphic>
          <a:graphicData uri="http://schemas.openxmlformats.org/drawingml/2006/table">
            <a:tbl>
              <a:tblPr firstRow="1" bandRow="1">
                <a:tableStyleId>{21E4AEA4-8DFA-4A89-87EB-49C32662AFE0}</a:tableStyleId>
              </a:tblPr>
              <a:tblGrid>
                <a:gridCol w="3048000"/>
                <a:gridCol w="3048000"/>
              </a:tblGrid>
              <a:tr h="370840">
                <a:tc>
                  <a:txBody>
                    <a:bodyPr/>
                    <a:lstStyle/>
                    <a:p>
                      <a:pPr algn="ctr"/>
                      <a:r>
                        <a:rPr lang="en-US" dirty="0" smtClean="0"/>
                        <a:t>Species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Total Volume (Cu. Ft.)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Loblolly pine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kern="1200" dirty="0" smtClean="0">
                          <a:solidFill>
                            <a:schemeClr val="dk1"/>
                          </a:solidFill>
                          <a:latin typeface="+mn-lt"/>
                          <a:ea typeface="+mn-ea"/>
                          <a:cs typeface="+mn-cs"/>
                        </a:rPr>
                        <a:t>11,582,794,319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err="1" smtClean="0"/>
                        <a:t>Sweetgum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kern="1200" dirty="0" smtClean="0">
                          <a:solidFill>
                            <a:schemeClr val="dk1"/>
                          </a:solidFill>
                          <a:latin typeface="+mn-lt"/>
                          <a:ea typeface="+mn-ea"/>
                          <a:cs typeface="+mn-cs"/>
                        </a:rPr>
                        <a:t>2,807,384,236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Water oak</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kern="1200" dirty="0" smtClean="0">
                          <a:solidFill>
                            <a:schemeClr val="dk1"/>
                          </a:solidFill>
                          <a:latin typeface="+mn-lt"/>
                          <a:ea typeface="+mn-ea"/>
                          <a:cs typeface="+mn-cs"/>
                        </a:rPr>
                        <a:t>1,869,955,091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Yellow-poplar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kern="1200" dirty="0" smtClean="0">
                          <a:solidFill>
                            <a:schemeClr val="dk1"/>
                          </a:solidFill>
                          <a:latin typeface="+mn-lt"/>
                          <a:ea typeface="+mn-ea"/>
                          <a:cs typeface="+mn-cs"/>
                        </a:rPr>
                        <a:t>1,731,707,486</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White oak</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kern="1200" dirty="0" smtClean="0">
                          <a:solidFill>
                            <a:schemeClr val="dk1"/>
                          </a:solidFill>
                          <a:latin typeface="+mn-lt"/>
                          <a:ea typeface="+mn-ea"/>
                          <a:cs typeface="+mn-cs"/>
                        </a:rPr>
                        <a:t>1,353,789,347</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Longleaf pine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kern="1200" dirty="0" smtClean="0">
                          <a:solidFill>
                            <a:schemeClr val="dk1"/>
                          </a:solidFill>
                          <a:latin typeface="+mn-lt"/>
                          <a:ea typeface="+mn-ea"/>
                          <a:cs typeface="+mn-cs"/>
                        </a:rPr>
                        <a:t>874,836,070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Shortleaf pine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kern="1200" dirty="0" smtClean="0">
                          <a:solidFill>
                            <a:schemeClr val="dk1"/>
                          </a:solidFill>
                          <a:latin typeface="+mn-lt"/>
                          <a:ea typeface="+mn-ea"/>
                          <a:cs typeface="+mn-cs"/>
                        </a:rPr>
                        <a:t>863,440,671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Shortleaf Pine Facts</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smtClean="0"/>
              <a:t>The current shortleaf pine “Champion Tree” is located in </a:t>
            </a:r>
            <a:r>
              <a:rPr lang="en-US" b="1" dirty="0" smtClean="0">
                <a:effectLst>
                  <a:outerShdw blurRad="38100" dist="38100" dir="2700000" algn="tl">
                    <a:srgbClr val="000000">
                      <a:alpha val="43137"/>
                    </a:srgbClr>
                  </a:outerShdw>
                </a:effectLst>
              </a:rPr>
              <a:t>Madison County </a:t>
            </a:r>
            <a:r>
              <a:rPr lang="en-US" dirty="0" smtClean="0"/>
              <a:t>and its measurements are:  circumference = 129”; height = 91’; average crown spread = 56’</a:t>
            </a:r>
          </a:p>
          <a:p>
            <a:endParaRPr lang="en-US" dirty="0" smtClean="0"/>
          </a:p>
          <a:p>
            <a:endParaRPr lang="en-US" dirty="0" smtClean="0"/>
          </a:p>
          <a:p>
            <a:pPr>
              <a:buNone/>
            </a:pPr>
            <a:endParaRPr lang="en-US" sz="2400" dirty="0" smtClean="0"/>
          </a:p>
          <a:p>
            <a:pPr>
              <a:buNone/>
            </a:pPr>
            <a:endParaRPr lang="en-US" sz="2400" dirty="0" smtClean="0"/>
          </a:p>
          <a:p>
            <a:pPr>
              <a:buNone/>
            </a:pPr>
            <a:r>
              <a:rPr lang="en-US" sz="2400" dirty="0" smtClean="0"/>
              <a:t>Special Thanks to:</a:t>
            </a:r>
          </a:p>
          <a:p>
            <a:pPr>
              <a:buNone/>
            </a:pPr>
            <a:r>
              <a:rPr lang="en-US" sz="2400" dirty="0" smtClean="0"/>
              <a:t>Brian Hendricks</a:t>
            </a:r>
          </a:p>
          <a:p>
            <a:pPr>
              <a:buNone/>
            </a:pPr>
            <a:r>
              <a:rPr lang="en-US" sz="2400" dirty="0" smtClean="0"/>
              <a:t>Forest Inventory &amp; Analysis (FIA) Coordinator</a:t>
            </a:r>
          </a:p>
          <a:p>
            <a:pPr>
              <a:buNone/>
            </a:pPr>
            <a:r>
              <a:rPr lang="en-US" sz="2400" dirty="0" smtClean="0"/>
              <a:t>Alabama Forestry Commission</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mn-lt"/>
              </a:rPr>
              <a:t>Shortleaf Pine (</a:t>
            </a:r>
            <a:r>
              <a:rPr lang="en-US" sz="4000" i="1" dirty="0" err="1" smtClean="0">
                <a:latin typeface="+mn-lt"/>
              </a:rPr>
              <a:t>Pinus</a:t>
            </a:r>
            <a:r>
              <a:rPr lang="en-US" sz="4000" i="1" dirty="0" smtClean="0">
                <a:latin typeface="+mn-lt"/>
              </a:rPr>
              <a:t> </a:t>
            </a:r>
            <a:r>
              <a:rPr lang="en-US" sz="4000" i="1" dirty="0" err="1" smtClean="0">
                <a:latin typeface="+mn-lt"/>
              </a:rPr>
              <a:t>echinata</a:t>
            </a:r>
            <a:r>
              <a:rPr lang="en-US" sz="4000" dirty="0" smtClean="0">
                <a:latin typeface="+mn-lt"/>
              </a:rPr>
              <a:t>) </a:t>
            </a:r>
            <a:endParaRPr lang="en-US" sz="4000" dirty="0">
              <a:latin typeface="+mn-lt"/>
            </a:endParaRPr>
          </a:p>
        </p:txBody>
      </p:sp>
      <p:sp>
        <p:nvSpPr>
          <p:cNvPr id="3" name="Content Placeholder 2"/>
          <p:cNvSpPr>
            <a:spLocks noGrp="1"/>
          </p:cNvSpPr>
          <p:nvPr>
            <p:ph idx="1"/>
          </p:nvPr>
        </p:nvSpPr>
        <p:spPr/>
        <p:txBody>
          <a:bodyPr/>
          <a:lstStyle/>
          <a:p>
            <a:r>
              <a:rPr lang="en-US" dirty="0" smtClean="0"/>
              <a:t>In 2005 Shortleaf was added to the EQIP Tree Establishment species list.</a:t>
            </a:r>
          </a:p>
          <a:p>
            <a:r>
              <a:rPr lang="en-US" dirty="0" smtClean="0"/>
              <a:t>We believed there was a need to promote a more diverse species list.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525963"/>
          </a:xfrm>
        </p:spPr>
        <p:txBody>
          <a:bodyPr>
            <a:normAutofit/>
          </a:bodyPr>
          <a:lstStyle/>
          <a:p>
            <a:pPr marL="0" indent="0">
              <a:buNone/>
            </a:pPr>
            <a:r>
              <a:rPr lang="en-US" sz="4400" b="1" dirty="0" smtClean="0"/>
              <a:t>This accomplished </a:t>
            </a:r>
            <a:r>
              <a:rPr lang="en-US" sz="4400" b="1" dirty="0" smtClean="0">
                <a:ln w="19050">
                  <a:solidFill>
                    <a:srgbClr val="FF0000">
                      <a:alpha val="98000"/>
                    </a:srgbClr>
                  </a:solidFill>
                </a:ln>
              </a:rPr>
              <a:t>nothing!</a:t>
            </a:r>
            <a:endParaRPr lang="en-US" sz="4400" b="1" dirty="0">
              <a:ln w="19050">
                <a:solidFill>
                  <a:srgbClr val="FF0000">
                    <a:alpha val="98000"/>
                  </a:srgbClr>
                </a:solidFill>
              </a:ln>
            </a:endParaRPr>
          </a:p>
        </p:txBody>
      </p:sp>
    </p:spTree>
    <p:extLst>
      <p:ext uri="{BB962C8B-B14F-4D97-AF65-F5344CB8AC3E}">
        <p14:creationId xmlns:p14="http://schemas.microsoft.com/office/powerpoint/2010/main" val="3360462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assistance available?</a:t>
            </a:r>
            <a:endParaRPr lang="en-US" dirty="0"/>
          </a:p>
        </p:txBody>
      </p:sp>
      <p:sp>
        <p:nvSpPr>
          <p:cNvPr id="3" name="Content Placeholder 2"/>
          <p:cNvSpPr>
            <a:spLocks noGrp="1"/>
          </p:cNvSpPr>
          <p:nvPr>
            <p:ph idx="1"/>
          </p:nvPr>
        </p:nvSpPr>
        <p:spPr/>
        <p:txBody>
          <a:bodyPr/>
          <a:lstStyle/>
          <a:p>
            <a:r>
              <a:rPr lang="en-US" dirty="0" smtClean="0"/>
              <a:t>Limited to north Alabama</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TotalTime>
  <Words>631</Words>
  <Application>Microsoft Office PowerPoint</Application>
  <PresentationFormat>On-screen Show (4:3)</PresentationFormat>
  <Paragraphs>111</Paragraphs>
  <Slides>21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Shortleaf Pine  Opportunities for Assistance</vt:lpstr>
      <vt:lpstr>PowerPoint Presentation</vt:lpstr>
      <vt:lpstr>Shortleaf Pine Facts</vt:lpstr>
      <vt:lpstr>More Shortleaf Pine Facts</vt:lpstr>
      <vt:lpstr>More Shortleaf Pine Facts</vt:lpstr>
      <vt:lpstr>More Shortleaf Pine Facts</vt:lpstr>
      <vt:lpstr>Shortleaf Pine (Pinus echinata) </vt:lpstr>
      <vt:lpstr>PowerPoint Presentation</vt:lpstr>
      <vt:lpstr>Where is assistance available?</vt:lpstr>
      <vt:lpstr>Because of littleleaf disease problems in central and south Alabama, shortleaf pine planting is only eligible in the following counties:  Blount, Cherokee, Cullman, DeKalb, Etowah, Jackson, Lawrence, Limestone, Madison, Marshall, Morgan, Walker, Winston, and those eastern portions of Colbert, Lauderdale, Fayette, Franklin, and Marion that are outside of the coastal plain soils.</vt:lpstr>
      <vt:lpstr>Shortleaf Pine Planting</vt:lpstr>
      <vt:lpstr>PowerPoint Presentation</vt:lpstr>
      <vt:lpstr>PowerPoint Presentation</vt:lpstr>
      <vt:lpstr>EQIP </vt:lpstr>
      <vt:lpstr>EQIP </vt:lpstr>
      <vt:lpstr>EQIP </vt:lpstr>
      <vt:lpstr>Forest Stand Improvement</vt:lpstr>
      <vt:lpstr>Other Practices Offered in EQIP </vt:lpstr>
      <vt:lpstr>AL EQIP Deadline</vt:lpstr>
      <vt:lpstr>For More Information http://www.al.nrcs.usda.gov/</vt:lpstr>
      <vt:lpstr>Questions</vt:lpstr>
    </vt:vector>
  </TitlesOfParts>
  <Company>USDA OCIO-ITS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Shortleaf Pine  Opportunities for Assistance</dc:title>
  <dc:creator>tim.albritton</dc:creator>
  <cp:lastModifiedBy>Albritton, Tim - NRCS, Auburn, AL</cp:lastModifiedBy>
  <cp:revision>37</cp:revision>
  <dcterms:created xsi:type="dcterms:W3CDTF">2011-07-01T20:53:56Z</dcterms:created>
  <dcterms:modified xsi:type="dcterms:W3CDTF">2015-09-16T15:27:09Z</dcterms:modified>
</cp:coreProperties>
</file>