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8" r:id="rId2"/>
    <p:sldId id="310" r:id="rId3"/>
    <p:sldId id="307" r:id="rId4"/>
    <p:sldId id="311" r:id="rId5"/>
    <p:sldId id="312" r:id="rId6"/>
    <p:sldId id="313" r:id="rId7"/>
    <p:sldId id="315" r:id="rId8"/>
    <p:sldId id="259" r:id="rId9"/>
    <p:sldId id="267" r:id="rId10"/>
    <p:sldId id="269" r:id="rId11"/>
    <p:sldId id="268" r:id="rId12"/>
    <p:sldId id="317" r:id="rId13"/>
    <p:sldId id="316" r:id="rId14"/>
    <p:sldId id="318" r:id="rId15"/>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710" autoAdjust="0"/>
  </p:normalViewPr>
  <p:slideViewPr>
    <p:cSldViewPr>
      <p:cViewPr varScale="1">
        <p:scale>
          <a:sx n="71" d="100"/>
          <a:sy n="71" d="100"/>
        </p:scale>
        <p:origin x="-490"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8610B-61C0-442D-BA9C-65DFA1F9E793}" type="datetimeFigureOut">
              <a:rPr lang="en-US" smtClean="0"/>
              <a:t>9/21/2015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4D6FC-754B-4830-A34C-822FCD8A8960}" type="slidenum">
              <a:rPr lang="en-US" smtClean="0"/>
              <a:t>‹#›</a:t>
            </a:fld>
            <a:endParaRPr lang="en-US"/>
          </a:p>
        </p:txBody>
      </p:sp>
    </p:spTree>
    <p:extLst>
      <p:ext uri="{BB962C8B-B14F-4D97-AF65-F5344CB8AC3E}">
        <p14:creationId xmlns:p14="http://schemas.microsoft.com/office/powerpoint/2010/main" val="413229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Hello, I am Drew Nix with the Alabama Wildlife and Freshwater Fisheries Division. I am an Auburn graduate, and have worked in private industry, State forestry, private consulting, and with the Division for the past 20 years. I appreciate the opportunity to share with you attendees some of our past experiences with shortleaf today.</a:t>
            </a:r>
          </a:p>
          <a:p>
            <a:endParaRPr lang="en-US" dirty="0"/>
          </a:p>
        </p:txBody>
      </p:sp>
      <p:sp>
        <p:nvSpPr>
          <p:cNvPr id="4" name="Slide Number Placeholder 3"/>
          <p:cNvSpPr>
            <a:spLocks noGrp="1"/>
          </p:cNvSpPr>
          <p:nvPr>
            <p:ph type="sldNum" sz="quarter" idx="10"/>
          </p:nvPr>
        </p:nvSpPr>
        <p:spPr/>
        <p:txBody>
          <a:bodyPr/>
          <a:lstStyle/>
          <a:p>
            <a:fld id="{52A4D6FC-754B-4830-A34C-822FCD8A8960}" type="slidenum">
              <a:rPr lang="en-US" smtClean="0"/>
              <a:t>1</a:t>
            </a:fld>
            <a:endParaRPr lang="en-US"/>
          </a:p>
        </p:txBody>
      </p:sp>
    </p:spTree>
    <p:extLst>
      <p:ext uri="{BB962C8B-B14F-4D97-AF65-F5344CB8AC3E}">
        <p14:creationId xmlns:p14="http://schemas.microsoft.com/office/powerpoint/2010/main" val="70264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WFF has acquired industrial timber lands in North Alabama from the 1970’s into the 2000’s. Much of these lands had loblolly plantation on them. Some of these lands had timber reservations and some did not. Our first foray into shortleaf planting was on the Skyline WMA, Jackson County, on the Cumberland Plateau, in extreme north east Alabama.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of the property WFF has in Skyline WMA was owned by Champion and had been aerially seeded to loblolly in the 60’s. WFF started thinning some of these sands in the mid 90’s, and the area in the pictures was a salvage </a:t>
            </a:r>
            <a:r>
              <a:rPr lang="en-US" sz="1200" kern="1200" dirty="0" err="1" smtClean="0">
                <a:solidFill>
                  <a:schemeClr val="tx1"/>
                </a:solidFill>
                <a:effectLst/>
                <a:latin typeface="+mn-lt"/>
                <a:ea typeface="+mn-ea"/>
                <a:cs typeface="+mn-cs"/>
              </a:rPr>
              <a:t>clearcut</a:t>
            </a:r>
            <a:r>
              <a:rPr lang="en-US" sz="1200" kern="1200" dirty="0" smtClean="0">
                <a:solidFill>
                  <a:schemeClr val="tx1"/>
                </a:solidFill>
                <a:effectLst/>
                <a:latin typeface="+mn-lt"/>
                <a:ea typeface="+mn-ea"/>
                <a:cs typeface="+mn-cs"/>
              </a:rPr>
              <a:t> from tornado damage. The area biologist and I were proud of the </a:t>
            </a:r>
            <a:r>
              <a:rPr lang="en-US" sz="1200" kern="1200" dirty="0" err="1" smtClean="0">
                <a:solidFill>
                  <a:schemeClr val="tx1"/>
                </a:solidFill>
                <a:effectLst/>
                <a:latin typeface="+mn-lt"/>
                <a:ea typeface="+mn-ea"/>
                <a:cs typeface="+mn-cs"/>
              </a:rPr>
              <a:t>thinnings</a:t>
            </a:r>
            <a:r>
              <a:rPr lang="en-US" sz="1200" kern="1200" dirty="0" smtClean="0">
                <a:solidFill>
                  <a:schemeClr val="tx1"/>
                </a:solidFill>
                <a:effectLst/>
                <a:latin typeface="+mn-lt"/>
                <a:ea typeface="+mn-ea"/>
                <a:cs typeface="+mn-cs"/>
              </a:rPr>
              <a:t> that we had done, realizing what the habitat potential was with continued management. Winter came that year, with a fairly good ice and snow storm, that devastated the recently thinned loblolly stands, breaking branches and tops, and laying trees over.</a:t>
            </a:r>
          </a:p>
          <a:p>
            <a:r>
              <a:rPr lang="en-US" sz="1200" kern="1200" dirty="0" smtClean="0">
                <a:solidFill>
                  <a:schemeClr val="tx1"/>
                </a:solidFill>
                <a:effectLst/>
                <a:latin typeface="+mn-lt"/>
                <a:ea typeface="+mn-ea"/>
                <a:cs typeface="+mn-cs"/>
              </a:rPr>
              <a:t>We decided at that point to try reforesting the tornado salvage area with shortleaf, with plans to manage this stand into an uneven aged stand over time as a hedge against ice and snow loading.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of the property WFF has in Skyline WMA was owned by Champion and had been aerially seeded to loblolly in the 60’s. WFF started thinning some of these sands in the mid 90’s, and the area in the pictures was a salvage </a:t>
            </a:r>
            <a:r>
              <a:rPr lang="en-US" sz="1200" kern="1200" dirty="0" err="1" smtClean="0">
                <a:solidFill>
                  <a:schemeClr val="tx1"/>
                </a:solidFill>
                <a:effectLst/>
                <a:latin typeface="+mn-lt"/>
                <a:ea typeface="+mn-ea"/>
                <a:cs typeface="+mn-cs"/>
              </a:rPr>
              <a:t>clearcut</a:t>
            </a:r>
            <a:r>
              <a:rPr lang="en-US" sz="1200" kern="1200" dirty="0" smtClean="0">
                <a:solidFill>
                  <a:schemeClr val="tx1"/>
                </a:solidFill>
                <a:effectLst/>
                <a:latin typeface="+mn-lt"/>
                <a:ea typeface="+mn-ea"/>
                <a:cs typeface="+mn-cs"/>
              </a:rPr>
              <a:t> from tornado damage. The area biologist and I were proud of the </a:t>
            </a:r>
            <a:r>
              <a:rPr lang="en-US" sz="1200" kern="1200" dirty="0" err="1" smtClean="0">
                <a:solidFill>
                  <a:schemeClr val="tx1"/>
                </a:solidFill>
                <a:effectLst/>
                <a:latin typeface="+mn-lt"/>
                <a:ea typeface="+mn-ea"/>
                <a:cs typeface="+mn-cs"/>
              </a:rPr>
              <a:t>thinnings</a:t>
            </a:r>
            <a:r>
              <a:rPr lang="en-US" sz="1200" kern="1200" dirty="0" smtClean="0">
                <a:solidFill>
                  <a:schemeClr val="tx1"/>
                </a:solidFill>
                <a:effectLst/>
                <a:latin typeface="+mn-lt"/>
                <a:ea typeface="+mn-ea"/>
                <a:cs typeface="+mn-cs"/>
              </a:rPr>
              <a:t> that we had done, realizing what the habitat potential was with continued management. Winter came that year, with a fairly good ice and snow storm, that devastated the recently thinned loblolly stands, breaking branches and tops, and laying trees over.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decided at that point to try reforesting the tornado salvage area with shortleaf, with plans to manage this stand into an uneven aged stand over time as a hedge against ice and snow loading.</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A4D6FC-754B-4830-A34C-822FCD8A8960}" type="slidenum">
              <a:rPr lang="en-US" smtClean="0"/>
              <a:t>2</a:t>
            </a:fld>
            <a:endParaRPr lang="en-US"/>
          </a:p>
        </p:txBody>
      </p:sp>
    </p:spTree>
    <p:extLst>
      <p:ext uri="{BB962C8B-B14F-4D97-AF65-F5344CB8AC3E}">
        <p14:creationId xmlns:p14="http://schemas.microsoft.com/office/powerpoint/2010/main" val="300192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had chemical site prep consisting of imazapyr and glyphosate, followed with a prescribed burn. Seedlings were a large issue back in those days at least here in Alabama. States to north produced some </a:t>
            </a:r>
            <a:r>
              <a:rPr lang="en-US" sz="1200" kern="1200" dirty="0" err="1" smtClean="0">
                <a:solidFill>
                  <a:schemeClr val="tx1"/>
                </a:solidFill>
                <a:effectLst/>
                <a:latin typeface="+mn-lt"/>
                <a:ea typeface="+mn-ea"/>
                <a:cs typeface="+mn-cs"/>
              </a:rPr>
              <a:t>bareroot</a:t>
            </a:r>
            <a:r>
              <a:rPr lang="en-US" sz="1200" kern="1200" dirty="0" smtClean="0">
                <a:solidFill>
                  <a:schemeClr val="tx1"/>
                </a:solidFill>
                <a:effectLst/>
                <a:latin typeface="+mn-lt"/>
                <a:ea typeface="+mn-ea"/>
                <a:cs typeface="+mn-cs"/>
              </a:rPr>
              <a:t> seedlings for landowners, but would not sell out of state. We ended up sourcing some seed from Arkansas, and had container seedlings grown at Wallace State Community College, Hanceville Alabama. The seedlings were shallow plugs, and there were a lot of the production that had the basal crook 2” above the top of the plug. We did not know anything about shortleaf seedling production, and basically graded these seedlings as culls, but overall seedling production was so low we had to use them. That is one of the good things over the following years as interest has grown in shortleaf, that seedling production is better.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stand is approaching 20 years old and will be scheduled for thinning in the next 2 to 3 years.</a:t>
            </a:r>
          </a:p>
          <a:p>
            <a:endParaRPr lang="en-US" dirty="0"/>
          </a:p>
        </p:txBody>
      </p:sp>
      <p:sp>
        <p:nvSpPr>
          <p:cNvPr id="4" name="Slide Number Placeholder 3"/>
          <p:cNvSpPr>
            <a:spLocks noGrp="1"/>
          </p:cNvSpPr>
          <p:nvPr>
            <p:ph type="sldNum" sz="quarter" idx="10"/>
          </p:nvPr>
        </p:nvSpPr>
        <p:spPr/>
        <p:txBody>
          <a:bodyPr/>
          <a:lstStyle/>
          <a:p>
            <a:fld id="{52A4D6FC-754B-4830-A34C-822FCD8A8960}" type="slidenum">
              <a:rPr lang="en-US" smtClean="0"/>
              <a:t>3</a:t>
            </a:fld>
            <a:endParaRPr lang="en-US"/>
          </a:p>
        </p:txBody>
      </p:sp>
    </p:spTree>
    <p:extLst>
      <p:ext uri="{BB962C8B-B14F-4D97-AF65-F5344CB8AC3E}">
        <p14:creationId xmlns:p14="http://schemas.microsoft.com/office/powerpoint/2010/main" val="309136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2001, The Alabama Forever Wild Land Trust purchased approximately 31,000 acres of industrial timberland in Colbert and Lauderdale Counties for public hunting in the Freedom Hills and Lauderdale Wildlife Management Areas. The majority of this land had a phased timber reservation lasting 19 years. Several stands a year were scheduled for harvesting, leaving 4 trees per acre. Most of these areas have been restored to shortleaf pine.</a:t>
            </a:r>
          </a:p>
          <a:p>
            <a:endParaRPr lang="en-US" dirty="0"/>
          </a:p>
        </p:txBody>
      </p:sp>
      <p:sp>
        <p:nvSpPr>
          <p:cNvPr id="4" name="Slide Number Placeholder 3"/>
          <p:cNvSpPr>
            <a:spLocks noGrp="1"/>
          </p:cNvSpPr>
          <p:nvPr>
            <p:ph type="sldNum" sz="quarter" idx="10"/>
          </p:nvPr>
        </p:nvSpPr>
        <p:spPr/>
        <p:txBody>
          <a:bodyPr/>
          <a:lstStyle/>
          <a:p>
            <a:fld id="{52A4D6FC-754B-4830-A34C-822FCD8A8960}" type="slidenum">
              <a:rPr lang="en-US" smtClean="0"/>
              <a:t>4</a:t>
            </a:fld>
            <a:endParaRPr lang="en-US"/>
          </a:p>
        </p:txBody>
      </p:sp>
    </p:spTree>
    <p:extLst>
      <p:ext uri="{BB962C8B-B14F-4D97-AF65-F5344CB8AC3E}">
        <p14:creationId xmlns:p14="http://schemas.microsoft.com/office/powerpoint/2010/main" val="203500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process was jump started with the use of $300,000 of State Wildlife Grant money, Project T-3-2 “Shortleaf pine – Bluestem Habitat Restoration on Freedom Hills and Lauderdale WM A’s.” This 3 year project is the initial phase to restore approximately 2,000 acres of an identified 20,000 acres to a fire dependent, shortleaf pine, open canopy, blue stem ecosystem. SWG money was matched by FW Stewardship funds 2006 thru 2009. The project has been carried on annually since 2009 with FW Stewardship only.</a:t>
            </a:r>
          </a:p>
          <a:p>
            <a:endParaRPr lang="en-US" dirty="0"/>
          </a:p>
        </p:txBody>
      </p:sp>
      <p:sp>
        <p:nvSpPr>
          <p:cNvPr id="4" name="Slide Number Placeholder 3"/>
          <p:cNvSpPr>
            <a:spLocks noGrp="1"/>
          </p:cNvSpPr>
          <p:nvPr>
            <p:ph type="sldNum" sz="quarter" idx="10"/>
          </p:nvPr>
        </p:nvSpPr>
        <p:spPr/>
        <p:txBody>
          <a:bodyPr/>
          <a:lstStyle/>
          <a:p>
            <a:fld id="{52A4D6FC-754B-4830-A34C-822FCD8A8960}" type="slidenum">
              <a:rPr lang="en-US" smtClean="0"/>
              <a:t>5</a:t>
            </a:fld>
            <a:endParaRPr lang="en-US"/>
          </a:p>
        </p:txBody>
      </p:sp>
    </p:spTree>
    <p:extLst>
      <p:ext uri="{BB962C8B-B14F-4D97-AF65-F5344CB8AC3E}">
        <p14:creationId xmlns:p14="http://schemas.microsoft.com/office/powerpoint/2010/main" val="3333379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tract in 06-07 planting season was on Freedom Hills WMA and utilized </a:t>
            </a:r>
            <a:r>
              <a:rPr lang="en-US" sz="1200" kern="1200" dirty="0" err="1" smtClean="0">
                <a:solidFill>
                  <a:schemeClr val="tx1"/>
                </a:solidFill>
                <a:effectLst/>
                <a:latin typeface="+mn-lt"/>
                <a:ea typeface="+mn-ea"/>
                <a:cs typeface="+mn-cs"/>
              </a:rPr>
              <a:t>bareroot</a:t>
            </a:r>
            <a:r>
              <a:rPr lang="en-US" sz="1200" kern="1200" dirty="0" smtClean="0">
                <a:solidFill>
                  <a:schemeClr val="tx1"/>
                </a:solidFill>
                <a:effectLst/>
                <a:latin typeface="+mn-lt"/>
                <a:ea typeface="+mn-ea"/>
                <a:cs typeface="+mn-cs"/>
              </a:rPr>
              <a:t> planting stock. Site prep consisted of imazapyr and glyphosate, and a burn. First year survival was low due to drought and </a:t>
            </a:r>
            <a:r>
              <a:rPr lang="en-US" sz="1200" kern="1200" dirty="0" err="1" smtClean="0">
                <a:solidFill>
                  <a:schemeClr val="tx1"/>
                </a:solidFill>
                <a:effectLst/>
                <a:latin typeface="+mn-lt"/>
                <a:ea typeface="+mn-ea"/>
                <a:cs typeface="+mn-cs"/>
              </a:rPr>
              <a:t>bareroot</a:t>
            </a:r>
            <a:r>
              <a:rPr lang="en-US" sz="1200" kern="1200" dirty="0" smtClean="0">
                <a:solidFill>
                  <a:schemeClr val="tx1"/>
                </a:solidFill>
                <a:effectLst/>
                <a:latin typeface="+mn-lt"/>
                <a:ea typeface="+mn-ea"/>
                <a:cs typeface="+mn-cs"/>
              </a:rPr>
              <a:t> planting stock. 07-08 and 08-09 utilized container grown seedlings and success was much better.</a:t>
            </a:r>
          </a:p>
          <a:p>
            <a:endParaRPr lang="en-US" dirty="0"/>
          </a:p>
        </p:txBody>
      </p:sp>
      <p:sp>
        <p:nvSpPr>
          <p:cNvPr id="4" name="Slide Number Placeholder 3"/>
          <p:cNvSpPr>
            <a:spLocks noGrp="1"/>
          </p:cNvSpPr>
          <p:nvPr>
            <p:ph type="sldNum" sz="quarter" idx="10"/>
          </p:nvPr>
        </p:nvSpPr>
        <p:spPr/>
        <p:txBody>
          <a:bodyPr/>
          <a:lstStyle/>
          <a:p>
            <a:fld id="{52A4D6FC-754B-4830-A34C-822FCD8A8960}" type="slidenum">
              <a:rPr lang="en-US" smtClean="0"/>
              <a:t>6</a:t>
            </a:fld>
            <a:endParaRPr lang="en-US"/>
          </a:p>
        </p:txBody>
      </p:sp>
    </p:spTree>
    <p:extLst>
      <p:ext uri="{BB962C8B-B14F-4D97-AF65-F5344CB8AC3E}">
        <p14:creationId xmlns:p14="http://schemas.microsoft.com/office/powerpoint/2010/main" val="3374195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Prescribed fire has been introduced into the stands on various return intervals. Some areas have a more frequent return interval and have more grasses, forbs, and legumes. The longer return interval areas have more briers and hardwood brush.</a:t>
            </a:r>
          </a:p>
          <a:p>
            <a:endParaRPr lang="en-US" dirty="0"/>
          </a:p>
        </p:txBody>
      </p:sp>
      <p:sp>
        <p:nvSpPr>
          <p:cNvPr id="4" name="Slide Number Placeholder 3"/>
          <p:cNvSpPr>
            <a:spLocks noGrp="1"/>
          </p:cNvSpPr>
          <p:nvPr>
            <p:ph type="sldNum" sz="quarter" idx="10"/>
          </p:nvPr>
        </p:nvSpPr>
        <p:spPr/>
        <p:txBody>
          <a:bodyPr/>
          <a:lstStyle/>
          <a:p>
            <a:fld id="{52A4D6FC-754B-4830-A34C-822FCD8A8960}" type="slidenum">
              <a:rPr lang="en-US" smtClean="0"/>
              <a:t>8</a:t>
            </a:fld>
            <a:endParaRPr lang="en-US"/>
          </a:p>
        </p:txBody>
      </p:sp>
    </p:spTree>
    <p:extLst>
      <p:ext uri="{BB962C8B-B14F-4D97-AF65-F5344CB8AC3E}">
        <p14:creationId xmlns:p14="http://schemas.microsoft.com/office/powerpoint/2010/main" val="335089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A4D6FC-754B-4830-A34C-822FCD8A8960}" type="slidenum">
              <a:rPr lang="en-US" smtClean="0"/>
              <a:t>14</a:t>
            </a:fld>
            <a:endParaRPr lang="en-US"/>
          </a:p>
        </p:txBody>
      </p:sp>
    </p:spTree>
    <p:extLst>
      <p:ext uri="{BB962C8B-B14F-4D97-AF65-F5344CB8AC3E}">
        <p14:creationId xmlns:p14="http://schemas.microsoft.com/office/powerpoint/2010/main" val="67300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83CDA5-0F68-4313-B54F-C3F9D424D88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380677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83CDA5-0F68-4313-B54F-C3F9D424D88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77484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83CDA5-0F68-4313-B54F-C3F9D424D88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326028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83CDA5-0F68-4313-B54F-C3F9D424D88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391970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83CDA5-0F68-4313-B54F-C3F9D424D88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3208591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83CDA5-0F68-4313-B54F-C3F9D424D88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414698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83CDA5-0F68-4313-B54F-C3F9D424D886}" type="datetimeFigureOut">
              <a:rPr lang="en-US" smtClean="0"/>
              <a:t>9/21/2015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146443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83CDA5-0F68-4313-B54F-C3F9D424D886}" type="datetimeFigureOut">
              <a:rPr lang="en-US" smtClean="0"/>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311046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3CDA5-0F68-4313-B54F-C3F9D424D886}" type="datetimeFigureOut">
              <a:rPr lang="en-US" smtClean="0"/>
              <a:t>9/21/2015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97821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83CDA5-0F68-4313-B54F-C3F9D424D88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187615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83CDA5-0F68-4313-B54F-C3F9D424D88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1154C-8D11-4375-8484-8F26CB1FE3FC}" type="slidenum">
              <a:rPr lang="en-US" smtClean="0"/>
              <a:t>‹#›</a:t>
            </a:fld>
            <a:endParaRPr lang="en-US"/>
          </a:p>
        </p:txBody>
      </p:sp>
    </p:spTree>
    <p:extLst>
      <p:ext uri="{BB962C8B-B14F-4D97-AF65-F5344CB8AC3E}">
        <p14:creationId xmlns:p14="http://schemas.microsoft.com/office/powerpoint/2010/main" val="313800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3CDA5-0F68-4313-B54F-C3F9D424D886}" type="datetimeFigureOut">
              <a:rPr lang="en-US" smtClean="0"/>
              <a:t>9/21/2015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1154C-8D11-4375-8484-8F26CB1FE3FC}" type="slidenum">
              <a:rPr lang="en-US" smtClean="0"/>
              <a:t>‹#›</a:t>
            </a:fld>
            <a:endParaRPr lang="en-US"/>
          </a:p>
        </p:txBody>
      </p:sp>
    </p:spTree>
    <p:extLst>
      <p:ext uri="{BB962C8B-B14F-4D97-AF65-F5344CB8AC3E}">
        <p14:creationId xmlns:p14="http://schemas.microsoft.com/office/powerpoint/2010/main" val="586726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5" y="0"/>
            <a:ext cx="9144000" cy="6858000"/>
          </a:xfrm>
          <a:prstGeom prst="rect">
            <a:avLst/>
          </a:prstGeom>
        </p:spPr>
      </p:pic>
      <p:sp>
        <p:nvSpPr>
          <p:cNvPr id="3" name="TextBox 2"/>
          <p:cNvSpPr txBox="1"/>
          <p:nvPr/>
        </p:nvSpPr>
        <p:spPr>
          <a:xfrm>
            <a:off x="0" y="4800600"/>
            <a:ext cx="5624810" cy="1938992"/>
          </a:xfrm>
          <a:prstGeom prst="rect">
            <a:avLst/>
          </a:prstGeom>
          <a:noFill/>
        </p:spPr>
        <p:txBody>
          <a:bodyPr wrap="none" rtlCol="0">
            <a:spAutoFit/>
          </a:bodyPr>
          <a:lstStyle/>
          <a:p>
            <a:r>
              <a:rPr lang="en-US" sz="2400" b="1" dirty="0" smtClean="0"/>
              <a:t>3</a:t>
            </a:r>
            <a:r>
              <a:rPr lang="en-US" sz="2400" b="1" baseline="30000" dirty="0" smtClean="0"/>
              <a:t>rd</a:t>
            </a:r>
            <a:r>
              <a:rPr lang="en-US" sz="2400" b="1" dirty="0" smtClean="0"/>
              <a:t> </a:t>
            </a:r>
            <a:r>
              <a:rPr lang="en-US" sz="2400" b="1" dirty="0" smtClean="0"/>
              <a:t>Annual Shortleaf Pine Conference:</a:t>
            </a:r>
            <a:endParaRPr lang="en-US" sz="2400" b="1" dirty="0"/>
          </a:p>
          <a:p>
            <a:r>
              <a:rPr lang="en-US" sz="2400" b="1" dirty="0" smtClean="0"/>
              <a:t>The Return of an American Forest Legacy</a:t>
            </a:r>
          </a:p>
          <a:p>
            <a:r>
              <a:rPr lang="en-US" sz="2400" b="1" dirty="0" smtClean="0"/>
              <a:t>Daniel A. “Drew” Nix, RF</a:t>
            </a:r>
          </a:p>
          <a:p>
            <a:r>
              <a:rPr lang="en-US" sz="2400" b="1" dirty="0" smtClean="0"/>
              <a:t>Alabama Wildlife and Freshwater Fisheries</a:t>
            </a:r>
          </a:p>
          <a:p>
            <a:r>
              <a:rPr lang="en-US" sz="2400" b="1" dirty="0" smtClean="0"/>
              <a:t>9-24-2015</a:t>
            </a:r>
            <a:endParaRPr lang="en-US" sz="2400" b="1" dirty="0"/>
          </a:p>
        </p:txBody>
      </p:sp>
      <p:sp>
        <p:nvSpPr>
          <p:cNvPr id="4" name="TextBox 3"/>
          <p:cNvSpPr txBox="1"/>
          <p:nvPr/>
        </p:nvSpPr>
        <p:spPr>
          <a:xfrm>
            <a:off x="0" y="48161"/>
            <a:ext cx="8763000" cy="1323439"/>
          </a:xfrm>
          <a:prstGeom prst="rect">
            <a:avLst/>
          </a:prstGeom>
          <a:noFill/>
        </p:spPr>
        <p:txBody>
          <a:bodyPr wrap="square" rtlCol="0">
            <a:spAutoFit/>
          </a:bodyPr>
          <a:lstStyle/>
          <a:p>
            <a:r>
              <a:rPr lang="en-US" sz="4000" b="1" dirty="0" smtClean="0"/>
              <a:t>Shortleaf Pine Restoration on Alabama </a:t>
            </a:r>
          </a:p>
          <a:p>
            <a:r>
              <a:rPr lang="en-US" sz="4000" b="1" dirty="0" smtClean="0"/>
              <a:t>Wildlife Management Areas</a:t>
            </a:r>
            <a:endParaRPr lang="en-US" sz="4000" b="1" dirty="0"/>
          </a:p>
        </p:txBody>
      </p:sp>
      <p:sp>
        <p:nvSpPr>
          <p:cNvPr id="6" name="Rectangle 5"/>
          <p:cNvSpPr/>
          <p:nvPr/>
        </p:nvSpPr>
        <p:spPr>
          <a:xfrm>
            <a:off x="6477000" y="5334000"/>
            <a:ext cx="2514600" cy="1405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5334000"/>
            <a:ext cx="1371600" cy="1371600"/>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5345075"/>
            <a:ext cx="1066800" cy="135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100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 599(Pic13 date 3-31-15) (Burn date 2-12-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5143500" cy="6858000"/>
          </a:xfrm>
          <a:prstGeom prst="rect">
            <a:avLst/>
          </a:prstGeom>
          <a:noFill/>
          <a:ln>
            <a:noFill/>
          </a:ln>
        </p:spPr>
      </p:pic>
      <p:pic>
        <p:nvPicPr>
          <p:cNvPr id="4" name="Picture 3" descr="BU 1 (Pic date June 19, 201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000500" y="0"/>
            <a:ext cx="5143500" cy="6858000"/>
          </a:xfrm>
          <a:prstGeom prst="rect">
            <a:avLst/>
          </a:prstGeom>
          <a:noFill/>
          <a:ln>
            <a:noFill/>
          </a:ln>
        </p:spPr>
      </p:pic>
      <p:sp>
        <p:nvSpPr>
          <p:cNvPr id="3" name="TextBox 2"/>
          <p:cNvSpPr txBox="1"/>
          <p:nvPr/>
        </p:nvSpPr>
        <p:spPr>
          <a:xfrm>
            <a:off x="0" y="5715000"/>
            <a:ext cx="8991600" cy="769441"/>
          </a:xfrm>
          <a:prstGeom prst="rect">
            <a:avLst/>
          </a:prstGeom>
          <a:solidFill>
            <a:schemeClr val="tx1">
              <a:alpha val="52000"/>
            </a:schemeClr>
          </a:solidFill>
        </p:spPr>
        <p:txBody>
          <a:bodyPr wrap="square" rtlCol="0">
            <a:spAutoFit/>
          </a:bodyPr>
          <a:lstStyle/>
          <a:p>
            <a:pPr algn="ctr"/>
            <a:r>
              <a:rPr lang="en-US" sz="4400" dirty="0" smtClean="0">
                <a:solidFill>
                  <a:schemeClr val="bg1"/>
                </a:solidFill>
              </a:rPr>
              <a:t>Burned January 2015 Shaw Hollow</a:t>
            </a:r>
            <a:endParaRPr lang="en-US" sz="4400" dirty="0">
              <a:solidFill>
                <a:schemeClr val="bg1"/>
              </a:solidFill>
            </a:endParaRPr>
          </a:p>
        </p:txBody>
      </p:sp>
    </p:spTree>
    <p:extLst>
      <p:ext uri="{BB962C8B-B14F-4D97-AF65-F5344CB8AC3E}">
        <p14:creationId xmlns:p14="http://schemas.microsoft.com/office/powerpoint/2010/main" val="2833072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 599(Pic6 date 3-31-15) (Burn date 2-12-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6200" y="0"/>
            <a:ext cx="5143500" cy="6858000"/>
          </a:xfrm>
          <a:prstGeom prst="rect">
            <a:avLst/>
          </a:prstGeom>
          <a:noFill/>
          <a:ln>
            <a:noFill/>
          </a:ln>
        </p:spPr>
      </p:pic>
      <p:pic>
        <p:nvPicPr>
          <p:cNvPr id="4" name="Picture 3" descr="BU 604(Pic1 date 3-31-15) (Burn date 2-12-1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67200" y="0"/>
            <a:ext cx="4876800" cy="6858000"/>
          </a:xfrm>
          <a:prstGeom prst="rect">
            <a:avLst/>
          </a:prstGeom>
          <a:noFill/>
          <a:ln>
            <a:noFill/>
          </a:ln>
        </p:spPr>
      </p:pic>
      <p:sp>
        <p:nvSpPr>
          <p:cNvPr id="3" name="TextBox 2"/>
          <p:cNvSpPr txBox="1"/>
          <p:nvPr/>
        </p:nvSpPr>
        <p:spPr>
          <a:xfrm>
            <a:off x="917624" y="5943600"/>
            <a:ext cx="7388176" cy="769441"/>
          </a:xfrm>
          <a:prstGeom prst="rect">
            <a:avLst/>
          </a:prstGeom>
          <a:solidFill>
            <a:schemeClr val="tx1">
              <a:alpha val="42000"/>
            </a:schemeClr>
          </a:solidFill>
        </p:spPr>
        <p:txBody>
          <a:bodyPr wrap="none" rtlCol="0">
            <a:spAutoFit/>
          </a:bodyPr>
          <a:lstStyle/>
          <a:p>
            <a:r>
              <a:rPr lang="en-US" sz="4400" dirty="0" smtClean="0">
                <a:solidFill>
                  <a:schemeClr val="bg1"/>
                </a:solidFill>
              </a:rPr>
              <a:t>Burned January 2015 Pea Ridge</a:t>
            </a:r>
            <a:endParaRPr lang="en-US" sz="4400" dirty="0">
              <a:solidFill>
                <a:schemeClr val="bg1"/>
              </a:solidFill>
            </a:endParaRPr>
          </a:p>
        </p:txBody>
      </p:sp>
    </p:spTree>
    <p:extLst>
      <p:ext uri="{BB962C8B-B14F-4D97-AF65-F5344CB8AC3E}">
        <p14:creationId xmlns:p14="http://schemas.microsoft.com/office/powerpoint/2010/main" val="2057075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 604 Pic 8-7-15.b"/>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4591"/>
            <a:ext cx="5143500" cy="6858000"/>
          </a:xfrm>
          <a:prstGeom prst="rect">
            <a:avLst/>
          </a:prstGeom>
          <a:noFill/>
          <a:ln>
            <a:noFill/>
          </a:ln>
        </p:spPr>
      </p:pic>
      <p:pic>
        <p:nvPicPr>
          <p:cNvPr id="3" name="Picture 2" descr="BU 604 Pic date 8-7-15.d"/>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67200" y="0"/>
            <a:ext cx="4876800" cy="6858000"/>
          </a:xfrm>
          <a:prstGeom prst="rect">
            <a:avLst/>
          </a:prstGeom>
          <a:noFill/>
          <a:ln>
            <a:noFill/>
          </a:ln>
        </p:spPr>
      </p:pic>
      <p:sp>
        <p:nvSpPr>
          <p:cNvPr id="4" name="TextBox 3"/>
          <p:cNvSpPr txBox="1"/>
          <p:nvPr/>
        </p:nvSpPr>
        <p:spPr>
          <a:xfrm>
            <a:off x="381000" y="5943600"/>
            <a:ext cx="8293809" cy="769441"/>
          </a:xfrm>
          <a:prstGeom prst="rect">
            <a:avLst/>
          </a:prstGeom>
          <a:solidFill>
            <a:schemeClr val="tx1">
              <a:alpha val="42000"/>
            </a:schemeClr>
          </a:solidFill>
        </p:spPr>
        <p:txBody>
          <a:bodyPr wrap="none" rtlCol="0">
            <a:spAutoFit/>
          </a:bodyPr>
          <a:lstStyle/>
          <a:p>
            <a:r>
              <a:rPr lang="en-US" sz="4400" dirty="0" smtClean="0">
                <a:solidFill>
                  <a:schemeClr val="bg1"/>
                </a:solidFill>
              </a:rPr>
              <a:t>Burned January 2015 </a:t>
            </a:r>
            <a:r>
              <a:rPr lang="en-US" sz="4400" dirty="0" smtClean="0">
                <a:solidFill>
                  <a:schemeClr val="bg1"/>
                </a:solidFill>
              </a:rPr>
              <a:t>Pics July 2015</a:t>
            </a:r>
            <a:endParaRPr lang="en-US" sz="4400" dirty="0">
              <a:solidFill>
                <a:schemeClr val="bg1"/>
              </a:solidFill>
            </a:endParaRPr>
          </a:p>
        </p:txBody>
      </p:sp>
    </p:spTree>
    <p:extLst>
      <p:ext uri="{BB962C8B-B14F-4D97-AF65-F5344CB8AC3E}">
        <p14:creationId xmlns:p14="http://schemas.microsoft.com/office/powerpoint/2010/main" val="1349166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 599 Pic22(8-7-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6200" y="0"/>
            <a:ext cx="5143500" cy="6858000"/>
          </a:xfrm>
          <a:prstGeom prst="rect">
            <a:avLst/>
          </a:prstGeom>
          <a:noFill/>
          <a:ln>
            <a:noFill/>
          </a:ln>
        </p:spPr>
      </p:pic>
      <p:pic>
        <p:nvPicPr>
          <p:cNvPr id="5" name="Picture 4" descr="BU 599. Pic.8-7-15 Burn killed popla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83424" y="0"/>
            <a:ext cx="4960576" cy="6858000"/>
          </a:xfrm>
          <a:prstGeom prst="rect">
            <a:avLst/>
          </a:prstGeom>
          <a:noFill/>
          <a:ln>
            <a:noFill/>
          </a:ln>
        </p:spPr>
      </p:pic>
      <p:sp>
        <p:nvSpPr>
          <p:cNvPr id="3" name="TextBox 2"/>
          <p:cNvSpPr txBox="1"/>
          <p:nvPr/>
        </p:nvSpPr>
        <p:spPr>
          <a:xfrm>
            <a:off x="76200" y="5646003"/>
            <a:ext cx="9007402" cy="830997"/>
          </a:xfrm>
          <a:prstGeom prst="rect">
            <a:avLst/>
          </a:prstGeom>
          <a:noFill/>
        </p:spPr>
        <p:txBody>
          <a:bodyPr wrap="none" rtlCol="0">
            <a:spAutoFit/>
          </a:bodyPr>
          <a:lstStyle/>
          <a:p>
            <a:pPr algn="ctr"/>
            <a:r>
              <a:rPr lang="en-US" sz="4800" dirty="0" smtClean="0">
                <a:solidFill>
                  <a:schemeClr val="bg1"/>
                </a:solidFill>
              </a:rPr>
              <a:t>Burned January 2015 Pic June 2015</a:t>
            </a:r>
            <a:endParaRPr lang="en-US" sz="4800" dirty="0">
              <a:solidFill>
                <a:schemeClr val="bg1"/>
              </a:solidFill>
            </a:endParaRPr>
          </a:p>
        </p:txBody>
      </p:sp>
    </p:spTree>
    <p:extLst>
      <p:ext uri="{BB962C8B-B14F-4D97-AF65-F5344CB8AC3E}">
        <p14:creationId xmlns:p14="http://schemas.microsoft.com/office/powerpoint/2010/main" val="3214228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7" y="0"/>
            <a:ext cx="9144000" cy="6949440"/>
          </a:xfrm>
          <a:prstGeom prst="rect">
            <a:avLst/>
          </a:prstGeom>
        </p:spPr>
      </p:pic>
      <p:pic>
        <p:nvPicPr>
          <p:cNvPr id="1026" name="Picture 2" descr="C:\Users\Andrew.Nix\Pictures\2006-10 (Oct)\HPIM0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059996"/>
            <a:ext cx="3581400" cy="27218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31805" y="76200"/>
            <a:ext cx="5089407" cy="1200329"/>
          </a:xfrm>
          <a:prstGeom prst="rect">
            <a:avLst/>
          </a:prstGeom>
          <a:noFill/>
        </p:spPr>
        <p:txBody>
          <a:bodyPr wrap="none" rtlCol="0">
            <a:spAutoFit/>
          </a:bodyPr>
          <a:lstStyle/>
          <a:p>
            <a:r>
              <a:rPr lang="en-US" sz="7200" b="1" dirty="0" smtClean="0"/>
              <a:t>QUESTIONS?</a:t>
            </a:r>
            <a:endParaRPr lang="en-US" sz="7200" b="1" dirty="0"/>
          </a:p>
        </p:txBody>
      </p:sp>
      <p:sp>
        <p:nvSpPr>
          <p:cNvPr id="6" name="TextBox 5"/>
          <p:cNvSpPr txBox="1"/>
          <p:nvPr/>
        </p:nvSpPr>
        <p:spPr>
          <a:xfrm>
            <a:off x="152400" y="5997714"/>
            <a:ext cx="4209486" cy="830997"/>
          </a:xfrm>
          <a:prstGeom prst="rect">
            <a:avLst/>
          </a:prstGeom>
          <a:noFill/>
        </p:spPr>
        <p:txBody>
          <a:bodyPr wrap="none" rtlCol="0">
            <a:spAutoFit/>
          </a:bodyPr>
          <a:lstStyle/>
          <a:p>
            <a:r>
              <a:rPr lang="en-US" sz="2400" b="1" dirty="0" smtClean="0">
                <a:solidFill>
                  <a:schemeClr val="bg1"/>
                </a:solidFill>
              </a:rPr>
              <a:t>Drew Nix</a:t>
            </a:r>
          </a:p>
          <a:p>
            <a:r>
              <a:rPr lang="en-US" sz="2400" b="1" dirty="0" smtClean="0">
                <a:solidFill>
                  <a:schemeClr val="bg1"/>
                </a:solidFill>
              </a:rPr>
              <a:t>Andrew.Nix@dcnr.alabama.gov</a:t>
            </a:r>
            <a:endParaRPr lang="en-US" sz="2400" b="1" dirty="0">
              <a:solidFill>
                <a:schemeClr val="bg1"/>
              </a:solidFill>
            </a:endParaRPr>
          </a:p>
        </p:txBody>
      </p:sp>
    </p:spTree>
    <p:extLst>
      <p:ext uri="{BB962C8B-B14F-4D97-AF65-F5344CB8AC3E}">
        <p14:creationId xmlns:p14="http://schemas.microsoft.com/office/powerpoint/2010/main" val="3006969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1"/>
            <a:ext cx="9144000" cy="6858000"/>
          </a:xfrm>
          <a:prstGeom prst="rect">
            <a:avLst/>
          </a:prstGeom>
        </p:spPr>
      </p:pic>
      <p:sp>
        <p:nvSpPr>
          <p:cNvPr id="3" name="TextBox 2"/>
          <p:cNvSpPr txBox="1"/>
          <p:nvPr/>
        </p:nvSpPr>
        <p:spPr>
          <a:xfrm>
            <a:off x="304800" y="5486400"/>
            <a:ext cx="8458200" cy="1107996"/>
          </a:xfrm>
          <a:prstGeom prst="rect">
            <a:avLst/>
          </a:prstGeom>
          <a:solidFill>
            <a:schemeClr val="tx1">
              <a:alpha val="56000"/>
            </a:schemeClr>
          </a:solidFill>
        </p:spPr>
        <p:txBody>
          <a:bodyPr wrap="square" rtlCol="0">
            <a:spAutoFit/>
          </a:bodyPr>
          <a:lstStyle/>
          <a:p>
            <a:r>
              <a:rPr lang="en-US" sz="6600" dirty="0" smtClean="0">
                <a:solidFill>
                  <a:schemeClr val="bg1"/>
                </a:solidFill>
              </a:rPr>
              <a:t>Skyline WMA Aug 2015</a:t>
            </a:r>
            <a:endParaRPr lang="en-US" sz="6600" dirty="0">
              <a:solidFill>
                <a:schemeClr val="bg1"/>
              </a:solidFill>
            </a:endParaRPr>
          </a:p>
        </p:txBody>
      </p:sp>
    </p:spTree>
    <p:extLst>
      <p:ext uri="{BB962C8B-B14F-4D97-AF65-F5344CB8AC3E}">
        <p14:creationId xmlns:p14="http://schemas.microsoft.com/office/powerpoint/2010/main" val="401176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4800" y="5486400"/>
            <a:ext cx="8458200" cy="1107996"/>
          </a:xfrm>
          <a:prstGeom prst="rect">
            <a:avLst/>
          </a:prstGeom>
          <a:solidFill>
            <a:schemeClr val="tx1">
              <a:alpha val="56000"/>
            </a:schemeClr>
          </a:solidFill>
        </p:spPr>
        <p:txBody>
          <a:bodyPr wrap="square" rtlCol="0">
            <a:spAutoFit/>
          </a:bodyPr>
          <a:lstStyle/>
          <a:p>
            <a:r>
              <a:rPr lang="en-US" sz="6600" dirty="0" smtClean="0">
                <a:solidFill>
                  <a:schemeClr val="bg1"/>
                </a:solidFill>
              </a:rPr>
              <a:t>Skyline WMA Aug 2015</a:t>
            </a:r>
            <a:endParaRPr lang="en-US" sz="6600" dirty="0">
              <a:solidFill>
                <a:schemeClr val="bg1"/>
              </a:solidFill>
            </a:endParaRPr>
          </a:p>
        </p:txBody>
      </p:sp>
    </p:spTree>
    <p:extLst>
      <p:ext uri="{BB962C8B-B14F-4D97-AF65-F5344CB8AC3E}">
        <p14:creationId xmlns:p14="http://schemas.microsoft.com/office/powerpoint/2010/main" val="3955703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57200" y="228600"/>
            <a:ext cx="8458200" cy="830997"/>
          </a:xfrm>
          <a:prstGeom prst="rect">
            <a:avLst/>
          </a:prstGeom>
          <a:solidFill>
            <a:schemeClr val="tx1">
              <a:alpha val="56000"/>
            </a:schemeClr>
          </a:solidFill>
        </p:spPr>
        <p:txBody>
          <a:bodyPr wrap="square" rtlCol="0">
            <a:spAutoFit/>
          </a:bodyPr>
          <a:lstStyle/>
          <a:p>
            <a:pPr algn="ctr"/>
            <a:r>
              <a:rPr lang="en-US" sz="4800" dirty="0" smtClean="0">
                <a:solidFill>
                  <a:schemeClr val="bg1"/>
                </a:solidFill>
              </a:rPr>
              <a:t>Freedom Hills WMA Dec 2006</a:t>
            </a:r>
            <a:endParaRPr lang="en-US" sz="4800" dirty="0">
              <a:solidFill>
                <a:schemeClr val="bg1"/>
              </a:solidFill>
            </a:endParaRPr>
          </a:p>
        </p:txBody>
      </p:sp>
    </p:spTree>
    <p:extLst>
      <p:ext uri="{BB962C8B-B14F-4D97-AF65-F5344CB8AC3E}">
        <p14:creationId xmlns:p14="http://schemas.microsoft.com/office/powerpoint/2010/main" val="1939693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4800" y="5867400"/>
            <a:ext cx="8458200" cy="830997"/>
          </a:xfrm>
          <a:prstGeom prst="rect">
            <a:avLst/>
          </a:prstGeom>
          <a:solidFill>
            <a:schemeClr val="tx1">
              <a:alpha val="56000"/>
            </a:schemeClr>
          </a:solidFill>
        </p:spPr>
        <p:txBody>
          <a:bodyPr wrap="square" rtlCol="0">
            <a:spAutoFit/>
          </a:bodyPr>
          <a:lstStyle/>
          <a:p>
            <a:pPr algn="ctr"/>
            <a:r>
              <a:rPr lang="en-US" sz="4800" dirty="0" smtClean="0">
                <a:solidFill>
                  <a:schemeClr val="bg1"/>
                </a:solidFill>
              </a:rPr>
              <a:t>Freedom Hills WMA Dec 2006</a:t>
            </a:r>
            <a:endParaRPr lang="en-US" sz="4800" dirty="0">
              <a:solidFill>
                <a:schemeClr val="bg1"/>
              </a:solidFill>
            </a:endParaRPr>
          </a:p>
        </p:txBody>
      </p:sp>
    </p:spTree>
    <p:extLst>
      <p:ext uri="{BB962C8B-B14F-4D97-AF65-F5344CB8AC3E}">
        <p14:creationId xmlns:p14="http://schemas.microsoft.com/office/powerpoint/2010/main" val="2743626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4800" y="5867400"/>
            <a:ext cx="8458200" cy="830997"/>
          </a:xfrm>
          <a:prstGeom prst="rect">
            <a:avLst/>
          </a:prstGeom>
          <a:solidFill>
            <a:schemeClr val="tx1">
              <a:alpha val="56000"/>
            </a:schemeClr>
          </a:solidFill>
        </p:spPr>
        <p:txBody>
          <a:bodyPr wrap="square" rtlCol="0">
            <a:spAutoFit/>
          </a:bodyPr>
          <a:lstStyle/>
          <a:p>
            <a:pPr algn="ctr"/>
            <a:r>
              <a:rPr lang="en-US" sz="4800" dirty="0" smtClean="0">
                <a:solidFill>
                  <a:schemeClr val="bg1"/>
                </a:solidFill>
              </a:rPr>
              <a:t>Freedom Hills WMA Dec 2006</a:t>
            </a:r>
            <a:endParaRPr lang="en-US" sz="4800" dirty="0">
              <a:solidFill>
                <a:schemeClr val="bg1"/>
              </a:solidFill>
            </a:endParaRPr>
          </a:p>
        </p:txBody>
      </p:sp>
    </p:spTree>
    <p:extLst>
      <p:ext uri="{BB962C8B-B14F-4D97-AF65-F5344CB8AC3E}">
        <p14:creationId xmlns:p14="http://schemas.microsoft.com/office/powerpoint/2010/main" val="663387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4800" y="5867400"/>
            <a:ext cx="8458200" cy="830997"/>
          </a:xfrm>
          <a:prstGeom prst="rect">
            <a:avLst/>
          </a:prstGeom>
          <a:solidFill>
            <a:schemeClr val="tx1">
              <a:alpha val="56000"/>
            </a:schemeClr>
          </a:solidFill>
        </p:spPr>
        <p:txBody>
          <a:bodyPr wrap="square" rtlCol="0">
            <a:spAutoFit/>
          </a:bodyPr>
          <a:lstStyle/>
          <a:p>
            <a:pPr algn="ctr"/>
            <a:r>
              <a:rPr lang="en-US" sz="4800" dirty="0" smtClean="0">
                <a:solidFill>
                  <a:schemeClr val="bg1"/>
                </a:solidFill>
              </a:rPr>
              <a:t>Freedom Hills WMA Dec 2006</a:t>
            </a:r>
            <a:endParaRPr lang="en-US" sz="4800" dirty="0">
              <a:solidFill>
                <a:schemeClr val="bg1"/>
              </a:solidFill>
            </a:endParaRPr>
          </a:p>
        </p:txBody>
      </p:sp>
    </p:spTree>
    <p:extLst>
      <p:ext uri="{BB962C8B-B14F-4D97-AF65-F5344CB8AC3E}">
        <p14:creationId xmlns:p14="http://schemas.microsoft.com/office/powerpoint/2010/main" val="2498227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 2(Pic1 date 3-31-15) (Burn date 10-21-1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52400" y="580417"/>
            <a:ext cx="2895600" cy="4267200"/>
          </a:xfrm>
          <a:prstGeom prst="rect">
            <a:avLst/>
          </a:prstGeom>
          <a:noFill/>
          <a:ln>
            <a:noFill/>
          </a:ln>
        </p:spPr>
      </p:pic>
      <p:sp>
        <p:nvSpPr>
          <p:cNvPr id="3" name="TextBox 2"/>
          <p:cNvSpPr txBox="1"/>
          <p:nvPr/>
        </p:nvSpPr>
        <p:spPr>
          <a:xfrm>
            <a:off x="152400" y="5105400"/>
            <a:ext cx="8888855" cy="584775"/>
          </a:xfrm>
          <a:prstGeom prst="rect">
            <a:avLst/>
          </a:prstGeom>
          <a:noFill/>
        </p:spPr>
        <p:txBody>
          <a:bodyPr wrap="square" rtlCol="0">
            <a:spAutoFit/>
          </a:bodyPr>
          <a:lstStyle/>
          <a:p>
            <a:pPr algn="ctr"/>
            <a:r>
              <a:rPr lang="en-US" sz="3200" dirty="0" smtClean="0"/>
              <a:t>Burned January 2014 pic March </a:t>
            </a:r>
            <a:r>
              <a:rPr lang="en-US" sz="3200" dirty="0" smtClean="0"/>
              <a:t>2015, FH WMA</a:t>
            </a:r>
            <a:endParaRPr lang="en-US" sz="3200" dirty="0"/>
          </a:p>
        </p:txBody>
      </p:sp>
      <p:pic>
        <p:nvPicPr>
          <p:cNvPr id="4" name="Picture 3" descr="BU 2(Pic2 date 3-31-15) (Burn date 10-21-14)"/>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3200400" y="533400"/>
            <a:ext cx="2743200" cy="4343400"/>
          </a:xfrm>
          <a:prstGeom prst="rect">
            <a:avLst/>
          </a:prstGeom>
          <a:noFill/>
          <a:ln>
            <a:noFill/>
          </a:ln>
        </p:spPr>
      </p:pic>
      <p:pic>
        <p:nvPicPr>
          <p:cNvPr id="6" name="Picture 5" descr="BU 2(Pic3 date 3-31-15) (Burn date 10-21-14)"/>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6096000" y="536483"/>
            <a:ext cx="2945256" cy="4311134"/>
          </a:xfrm>
          <a:prstGeom prst="rect">
            <a:avLst/>
          </a:prstGeom>
          <a:noFill/>
          <a:ln>
            <a:noFill/>
          </a:ln>
        </p:spPr>
      </p:pic>
    </p:spTree>
    <p:extLst>
      <p:ext uri="{BB962C8B-B14F-4D97-AF65-F5344CB8AC3E}">
        <p14:creationId xmlns:p14="http://schemas.microsoft.com/office/powerpoint/2010/main" val="531188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 599(Pic5 date 3-31-15) (Burn date 2-12-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2970"/>
            <a:ext cx="5143500" cy="6858000"/>
          </a:xfrm>
          <a:prstGeom prst="rect">
            <a:avLst/>
          </a:prstGeom>
          <a:noFill/>
          <a:ln>
            <a:noFill/>
          </a:ln>
        </p:spPr>
      </p:pic>
      <p:pic>
        <p:nvPicPr>
          <p:cNvPr id="4" name="Picture 3" descr="BU 599 pic17 (Pic date 8-7-1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358662" y="-12970"/>
            <a:ext cx="4785338" cy="6858000"/>
          </a:xfrm>
          <a:prstGeom prst="rect">
            <a:avLst/>
          </a:prstGeom>
          <a:noFill/>
          <a:ln>
            <a:noFill/>
          </a:ln>
        </p:spPr>
      </p:pic>
      <p:sp>
        <p:nvSpPr>
          <p:cNvPr id="5" name="TextBox 4"/>
          <p:cNvSpPr txBox="1"/>
          <p:nvPr/>
        </p:nvSpPr>
        <p:spPr>
          <a:xfrm>
            <a:off x="228600" y="5936159"/>
            <a:ext cx="8686800" cy="769441"/>
          </a:xfrm>
          <a:prstGeom prst="rect">
            <a:avLst/>
          </a:prstGeom>
          <a:noFill/>
        </p:spPr>
        <p:txBody>
          <a:bodyPr wrap="square" rtlCol="0">
            <a:spAutoFit/>
          </a:bodyPr>
          <a:lstStyle/>
          <a:p>
            <a:r>
              <a:rPr lang="en-US" sz="4400" dirty="0" smtClean="0">
                <a:solidFill>
                  <a:schemeClr val="bg1"/>
                </a:solidFill>
              </a:rPr>
              <a:t>Burned January 2015 Pic June 2015</a:t>
            </a:r>
            <a:endParaRPr lang="en-US" sz="4400" dirty="0">
              <a:solidFill>
                <a:schemeClr val="bg1"/>
              </a:solidFill>
            </a:endParaRPr>
          </a:p>
        </p:txBody>
      </p:sp>
    </p:spTree>
    <p:extLst>
      <p:ext uri="{BB962C8B-B14F-4D97-AF65-F5344CB8AC3E}">
        <p14:creationId xmlns:p14="http://schemas.microsoft.com/office/powerpoint/2010/main" val="4099566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8482</TotalTime>
  <Words>971</Words>
  <Application>Microsoft Office PowerPoint</Application>
  <PresentationFormat>On-screen Show (4:3)</PresentationFormat>
  <Paragraphs>46</Paragraphs>
  <Slides>14</Slides>
  <Notes>8</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Administrator</dc:creator>
  <cp:lastModifiedBy>Administrator</cp:lastModifiedBy>
  <cp:revision>29</cp:revision>
  <dcterms:created xsi:type="dcterms:W3CDTF">2015-08-18T20:43:00Z</dcterms:created>
  <dcterms:modified xsi:type="dcterms:W3CDTF">2015-09-21T17:01:41Z</dcterms:modified>
</cp:coreProperties>
</file>