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9" r:id="rId2"/>
    <p:sldId id="265" r:id="rId3"/>
    <p:sldId id="264" r:id="rId4"/>
    <p:sldId id="290" r:id="rId5"/>
    <p:sldId id="296" r:id="rId6"/>
    <p:sldId id="256" r:id="rId7"/>
    <p:sldId id="271" r:id="rId8"/>
    <p:sldId id="298" r:id="rId9"/>
    <p:sldId id="299" r:id="rId10"/>
    <p:sldId id="291" r:id="rId11"/>
    <p:sldId id="300" r:id="rId12"/>
    <p:sldId id="302" r:id="rId13"/>
    <p:sldId id="303" r:id="rId14"/>
    <p:sldId id="306" r:id="rId15"/>
    <p:sldId id="308" r:id="rId16"/>
    <p:sldId id="307" r:id="rId17"/>
    <p:sldId id="283" r:id="rId18"/>
    <p:sldId id="311" r:id="rId19"/>
    <p:sldId id="270" r:id="rId20"/>
    <p:sldId id="286" r:id="rId21"/>
    <p:sldId id="312" r:id="rId22"/>
    <p:sldId id="309" r:id="rId23"/>
    <p:sldId id="266" r:id="rId24"/>
    <p:sldId id="294" r:id="rId25"/>
    <p:sldId id="268" r:id="rId26"/>
    <p:sldId id="269" r:id="rId27"/>
    <p:sldId id="267" r:id="rId28"/>
    <p:sldId id="304" r:id="rId29"/>
    <p:sldId id="272" r:id="rId30"/>
    <p:sldId id="277" r:id="rId31"/>
    <p:sldId id="305" r:id="rId32"/>
    <p:sldId id="310" r:id="rId33"/>
    <p:sldId id="301" r:id="rId34"/>
    <p:sldId id="274" r:id="rId35"/>
    <p:sldId id="297"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090"/>
    <a:srgbClr val="FFDE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75" d="100"/>
          <a:sy n="75" d="100"/>
        </p:scale>
        <p:origin x="-2310"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53532E3-B698-4D88-8952-05997BEC4A34}" type="datetimeFigureOut">
              <a:rPr lang="en-US" smtClean="0"/>
              <a:t>9/21/2015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615AB52-D74A-438C-94B9-CEC727706879}" type="slidenum">
              <a:rPr lang="en-US" smtClean="0"/>
              <a:t>‹#›</a:t>
            </a:fld>
            <a:endParaRPr lang="en-US"/>
          </a:p>
        </p:txBody>
      </p:sp>
    </p:spTree>
    <p:extLst>
      <p:ext uri="{BB962C8B-B14F-4D97-AF65-F5344CB8AC3E}">
        <p14:creationId xmlns:p14="http://schemas.microsoft.com/office/powerpoint/2010/main" val="695064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This morning, I would like to bring some positive perspective about what</a:t>
            </a:r>
            <a:r>
              <a:rPr lang="en-US" sz="1600" baseline="0" dirty="0" smtClean="0"/>
              <a:t> is possible when conservation partners utilize their combined resources towards mutual goals.  I’ll do this by looking at examples of some of the landscape-level projects undertaken in the western range of shortleaf </a:t>
            </a:r>
            <a:r>
              <a:rPr lang="en-US" sz="1600" dirty="0" smtClean="0"/>
              <a:t>during the last twenty years </a:t>
            </a:r>
            <a:r>
              <a:rPr lang="en-US" sz="1600" baseline="0" dirty="0" smtClean="0"/>
              <a:t>and our mutual goals to change some landscapes back to ecological conditions.  These conditions, primarily woodlands, </a:t>
            </a:r>
            <a:r>
              <a:rPr lang="en-US" sz="1600" dirty="0" smtClean="0"/>
              <a:t>savannas and glades</a:t>
            </a:r>
            <a:r>
              <a:rPr lang="en-US" sz="1600" baseline="0" dirty="0" smtClean="0"/>
              <a:t>, were once common but are now the rarest on our landscapes.</a:t>
            </a:r>
          </a:p>
          <a:p>
            <a:endParaRPr lang="en-US" sz="1600" dirty="0" smtClean="0"/>
          </a:p>
          <a:p>
            <a:r>
              <a:rPr lang="en-US" sz="1600" dirty="0" smtClean="0"/>
              <a:t>It is my intent to simply present our experiences in shortleaf pine restoration, which some of you are also doing, to hopefully encourage our larger attempt at a range-wide </a:t>
            </a:r>
            <a:r>
              <a:rPr lang="en-US" sz="1600" b="1" dirty="0" smtClean="0"/>
              <a:t>Initiative.</a:t>
            </a:r>
            <a:endParaRPr lang="en-US" sz="1600" dirty="0"/>
          </a:p>
        </p:txBody>
      </p:sp>
      <p:sp>
        <p:nvSpPr>
          <p:cNvPr id="4" name="Slide Number Placeholder 3"/>
          <p:cNvSpPr>
            <a:spLocks noGrp="1"/>
          </p:cNvSpPr>
          <p:nvPr>
            <p:ph type="sldNum" sz="quarter" idx="10"/>
          </p:nvPr>
        </p:nvSpPr>
        <p:spPr/>
        <p:txBody>
          <a:bodyPr/>
          <a:lstStyle/>
          <a:p>
            <a:fld id="{D615AB52-D74A-438C-94B9-CEC727706879}" type="slidenum">
              <a:rPr lang="en-US" smtClean="0"/>
              <a:t>1</a:t>
            </a:fld>
            <a:endParaRPr lang="en-US"/>
          </a:p>
        </p:txBody>
      </p:sp>
    </p:spTree>
    <p:extLst>
      <p:ext uri="{BB962C8B-B14F-4D97-AF65-F5344CB8AC3E}">
        <p14:creationId xmlns:p14="http://schemas.microsoft.com/office/powerpoint/2010/main" val="3545399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E07944-476E-46FF-8606-D99932534FAC}" type="slidenum">
              <a:rPr lang="en-US" altLang="en-US"/>
              <a:pPr/>
              <a:t>10</a:t>
            </a:fld>
            <a:endParaRPr lang="en-US" altLang="en-US"/>
          </a:p>
        </p:txBody>
      </p:sp>
      <p:sp>
        <p:nvSpPr>
          <p:cNvPr id="108546" name="Rectangle 2"/>
          <p:cNvSpPr>
            <a:spLocks noGrp="1" noRot="1" noChangeAspect="1" noChangeArrowheads="1" noTextEdit="1"/>
          </p:cNvSpPr>
          <p:nvPr>
            <p:ph type="sldImg"/>
          </p:nvPr>
        </p:nvSpPr>
        <p:spPr>
          <a:xfrm>
            <a:off x="1182688" y="696913"/>
            <a:ext cx="4648200" cy="3486150"/>
          </a:xfrm>
          <a:ln/>
        </p:spPr>
      </p:sp>
      <p:sp>
        <p:nvSpPr>
          <p:cNvPr id="108547" name="Rectangle 3"/>
          <p:cNvSpPr>
            <a:spLocks noGrp="1" noChangeArrowheads="1"/>
          </p:cNvSpPr>
          <p:nvPr>
            <p:ph type="body" idx="1"/>
          </p:nvPr>
        </p:nvSpPr>
        <p:spPr>
          <a:xfrm>
            <a:off x="990600" y="4267200"/>
            <a:ext cx="5140960" cy="4343400"/>
          </a:xfrm>
        </p:spPr>
        <p:txBody>
          <a:bodyPr/>
          <a:lstStyle/>
          <a:p>
            <a:r>
              <a:rPr lang="en-US" altLang="en-US" sz="1400" dirty="0" smtClean="0"/>
              <a:t>Then around 2004, the Doris  Duke Charitable Foundation provided a grant opportunity to two states that would work together towards putting conservation strategies on-the-ground as outlined in their individual Wildlife Action Plans.  MO made the initial move and invited AR to join in with them.  This was an important step in our teamwork history and we began to think in broader terms, like the Interior Highlands.</a:t>
            </a:r>
          </a:p>
          <a:p>
            <a:r>
              <a:rPr lang="en-US" altLang="en-US" sz="1400" dirty="0" smtClean="0"/>
              <a:t>On the AR side, we developed a large-scale </a:t>
            </a:r>
            <a:r>
              <a:rPr lang="en-US" altLang="en-US" sz="1400" dirty="0"/>
              <a:t>project area </a:t>
            </a:r>
            <a:r>
              <a:rPr lang="en-US" altLang="en-US" sz="1400" dirty="0" smtClean="0"/>
              <a:t>in the Ozark/Boston </a:t>
            </a:r>
            <a:r>
              <a:rPr lang="en-US" altLang="en-US" sz="1400" dirty="0" err="1"/>
              <a:t>Mtns</a:t>
            </a:r>
            <a:r>
              <a:rPr lang="en-US" altLang="en-US" sz="1400" dirty="0"/>
              <a:t> which </a:t>
            </a:r>
            <a:r>
              <a:rPr lang="en-US" altLang="en-US" sz="1400" dirty="0" smtClean="0"/>
              <a:t>included </a:t>
            </a:r>
            <a:r>
              <a:rPr lang="en-US" altLang="en-US" sz="1400" dirty="0"/>
              <a:t>portions of the Buffalo NR, Gene Rush and Gulf </a:t>
            </a:r>
            <a:r>
              <a:rPr lang="en-US" altLang="en-US" sz="1400" dirty="0" smtClean="0"/>
              <a:t>Mtn. state-owned WMAs, and </a:t>
            </a:r>
            <a:r>
              <a:rPr lang="en-US" altLang="en-US" sz="1400" dirty="0"/>
              <a:t>portions of the eastern Ozark </a:t>
            </a:r>
            <a:r>
              <a:rPr lang="en-US" altLang="en-US" sz="1400" dirty="0" smtClean="0"/>
              <a:t>NF totaling </a:t>
            </a:r>
            <a:r>
              <a:rPr lang="en-US" altLang="en-US" sz="1400" dirty="0"/>
              <a:t>320,000 acre </a:t>
            </a:r>
            <a:r>
              <a:rPr lang="en-US" altLang="en-US" sz="1400" dirty="0" smtClean="0"/>
              <a:t>landscape.  This </a:t>
            </a:r>
            <a:r>
              <a:rPr lang="en-US" altLang="en-US" sz="1400" dirty="0"/>
              <a:t>map depicts the Desired Future Conditions on these public lands delineating where we wish to restore </a:t>
            </a:r>
            <a:r>
              <a:rPr lang="en-US" altLang="en-US" sz="1400" dirty="0" smtClean="0"/>
              <a:t>woodlands and </a:t>
            </a:r>
            <a:r>
              <a:rPr lang="en-US" altLang="en-US" sz="1400" dirty="0"/>
              <a:t>savanna conditions and rejuvenate the glade communities</a:t>
            </a:r>
            <a:r>
              <a:rPr lang="en-US" altLang="en-US" sz="1400" dirty="0" smtClean="0"/>
              <a:t>.</a:t>
            </a:r>
            <a:endParaRPr lang="en-US" altLang="en-US" sz="1400" dirty="0"/>
          </a:p>
          <a:p>
            <a:r>
              <a:rPr lang="en-US" altLang="en-US" sz="1400" dirty="0"/>
              <a:t>The advantage we </a:t>
            </a:r>
            <a:r>
              <a:rPr lang="en-US" altLang="en-US" sz="1400" dirty="0" smtClean="0"/>
              <a:t>had for a competitive grant was </a:t>
            </a:r>
            <a:r>
              <a:rPr lang="en-US" altLang="en-US" sz="1400" dirty="0"/>
              <a:t>that each ownership has a comprehensive plan and/or habitat prescriptions that detail these future desired conditions.  Each agency </a:t>
            </a:r>
            <a:r>
              <a:rPr lang="en-US" altLang="en-US" sz="1400" dirty="0" smtClean="0"/>
              <a:t>was </a:t>
            </a:r>
            <a:r>
              <a:rPr lang="en-US" altLang="en-US" sz="1400" dirty="0"/>
              <a:t>already funding </a:t>
            </a:r>
            <a:r>
              <a:rPr lang="en-US" altLang="en-US" sz="1400" dirty="0" smtClean="0"/>
              <a:t>these </a:t>
            </a:r>
            <a:r>
              <a:rPr lang="en-US" altLang="en-US" sz="1400" dirty="0"/>
              <a:t>types of restoration treatments and our state match makes our proposal very attractive to other grant opportunities.</a:t>
            </a:r>
          </a:p>
          <a:p>
            <a:endParaRPr lang="en-US" altLang="en-US" sz="1400" dirty="0"/>
          </a:p>
          <a:p>
            <a:r>
              <a:rPr lang="en-US" altLang="en-US" sz="1400" dirty="0" smtClean="0"/>
              <a:t>  </a:t>
            </a:r>
            <a:endParaRPr lang="en-US" altLang="en-US" sz="1400" dirty="0"/>
          </a:p>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And in 2011-12, as a part of the national (CLFRP) Collaborative Forest Landscape Restoration program, all three of the National Forests within the Shortleaf Pine western range benefited from the approval of their plans.  (Turquoise polygons)</a:t>
            </a:r>
          </a:p>
          <a:p>
            <a:endParaRPr lang="en-US" sz="1600" dirty="0"/>
          </a:p>
          <a:p>
            <a:r>
              <a:rPr lang="en-US" sz="1600" dirty="0" smtClean="0"/>
              <a:t>That guarantees 10 years of funding for the prescribed management.  We are making use of that through leveraging partner resources in matching dollars and through potential stewardship contracts. </a:t>
            </a:r>
          </a:p>
          <a:p>
            <a:endParaRPr lang="en-US" sz="1600" dirty="0"/>
          </a:p>
          <a:p>
            <a:r>
              <a:rPr lang="en-US" sz="1600" dirty="0"/>
              <a:t>We’re pretty excited about all of these </a:t>
            </a:r>
            <a:r>
              <a:rPr lang="en-US" sz="1600" dirty="0" smtClean="0"/>
              <a:t>projects going </a:t>
            </a:r>
            <a:r>
              <a:rPr lang="en-US" sz="1600" dirty="0"/>
              <a:t>on </a:t>
            </a:r>
            <a:r>
              <a:rPr lang="en-US" sz="1600" dirty="0" smtClean="0"/>
              <a:t>in our region and that’s not to mention work on other state lands (Game &amp; Fish, Heritage tracts, state parks, </a:t>
            </a:r>
            <a:r>
              <a:rPr lang="en-US" sz="1600" dirty="0" err="1" smtClean="0"/>
              <a:t>etc</a:t>
            </a:r>
            <a:r>
              <a:rPr lang="en-US" sz="1600" dirty="0" smtClean="0"/>
              <a:t>,).  </a:t>
            </a:r>
            <a:endParaRPr lang="en-US" sz="1600" dirty="0"/>
          </a:p>
          <a:p>
            <a:endParaRPr lang="en-US" sz="1600" dirty="0"/>
          </a:p>
        </p:txBody>
      </p:sp>
      <p:sp>
        <p:nvSpPr>
          <p:cNvPr id="4" name="Slide Number Placeholder 3"/>
          <p:cNvSpPr>
            <a:spLocks noGrp="1"/>
          </p:cNvSpPr>
          <p:nvPr>
            <p:ph type="sldNum" sz="quarter" idx="10"/>
          </p:nvPr>
        </p:nvSpPr>
        <p:spPr/>
        <p:txBody>
          <a:bodyPr/>
          <a:lstStyle/>
          <a:p>
            <a:fld id="{0AE044BE-D8A1-4CB5-8A69-331B5F877298}" type="slidenum">
              <a:rPr lang="en-US" smtClean="0"/>
              <a:t>11</a:t>
            </a:fld>
            <a:endParaRPr lang="en-US"/>
          </a:p>
        </p:txBody>
      </p:sp>
    </p:spTree>
    <p:extLst>
      <p:ext uri="{BB962C8B-B14F-4D97-AF65-F5344CB8AC3E}">
        <p14:creationId xmlns:p14="http://schemas.microsoft.com/office/powerpoint/2010/main" val="1805541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Some the results speak for themselves.</a:t>
            </a:r>
          </a:p>
          <a:p>
            <a:endParaRPr lang="en-US" sz="2000" dirty="0"/>
          </a:p>
          <a:p>
            <a:r>
              <a:rPr lang="en-US" sz="2000" dirty="0" smtClean="0"/>
              <a:t>A portion of the Pine-Bluestem area.</a:t>
            </a:r>
            <a:endParaRPr lang="en-US" sz="2000" dirty="0"/>
          </a:p>
        </p:txBody>
      </p:sp>
      <p:sp>
        <p:nvSpPr>
          <p:cNvPr id="4" name="Slide Number Placeholder 3"/>
          <p:cNvSpPr>
            <a:spLocks noGrp="1"/>
          </p:cNvSpPr>
          <p:nvPr>
            <p:ph type="sldNum" sz="quarter" idx="10"/>
          </p:nvPr>
        </p:nvSpPr>
        <p:spPr/>
        <p:txBody>
          <a:bodyPr/>
          <a:lstStyle/>
          <a:p>
            <a:fld id="{D615AB52-D74A-438C-94B9-CEC727706879}" type="slidenum">
              <a:rPr lang="en-US" smtClean="0"/>
              <a:t>12</a:t>
            </a:fld>
            <a:endParaRPr lang="en-US"/>
          </a:p>
        </p:txBody>
      </p:sp>
    </p:spTree>
    <p:extLst>
      <p:ext uri="{BB962C8B-B14F-4D97-AF65-F5344CB8AC3E}">
        <p14:creationId xmlns:p14="http://schemas.microsoft.com/office/powerpoint/2010/main" val="2953180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This is the Hess’s Knob area of the Ozark National Forest.</a:t>
            </a:r>
          </a:p>
          <a:p>
            <a:endParaRPr lang="en-US" sz="2000" dirty="0"/>
          </a:p>
          <a:p>
            <a:r>
              <a:rPr lang="en-US" sz="2000" dirty="0" smtClean="0"/>
              <a:t>The herbaceous plant community was probably over</a:t>
            </a:r>
          </a:p>
          <a:p>
            <a:r>
              <a:rPr lang="en-US" sz="2000" dirty="0"/>
              <a:t> </a:t>
            </a:r>
            <a:r>
              <a:rPr lang="en-US" sz="2000" dirty="0" smtClean="0"/>
              <a:t>150 species of after 11 years. </a:t>
            </a:r>
          </a:p>
          <a:p>
            <a:endParaRPr lang="en-US" sz="2000" dirty="0"/>
          </a:p>
          <a:p>
            <a:r>
              <a:rPr lang="en-US" sz="2000" dirty="0" smtClean="0"/>
              <a:t>Our state Plant Ecologist, Theo </a:t>
            </a:r>
            <a:r>
              <a:rPr lang="en-US" sz="2000" dirty="0" err="1" smtClean="0"/>
              <a:t>witsell</a:t>
            </a:r>
            <a:r>
              <a:rPr lang="en-US" sz="2000" dirty="0" smtClean="0"/>
              <a:t> has identified 17 species of native legumes.  4 or 5 native lespedezas.  A smorgasbord of perennial fruits, seeds, nuts and tall cover.  </a:t>
            </a:r>
            <a:endParaRPr lang="en-US" sz="2000" dirty="0"/>
          </a:p>
        </p:txBody>
      </p:sp>
      <p:sp>
        <p:nvSpPr>
          <p:cNvPr id="4" name="Slide Number Placeholder 3"/>
          <p:cNvSpPr>
            <a:spLocks noGrp="1"/>
          </p:cNvSpPr>
          <p:nvPr>
            <p:ph type="sldNum" sz="quarter" idx="10"/>
          </p:nvPr>
        </p:nvSpPr>
        <p:spPr/>
        <p:txBody>
          <a:bodyPr/>
          <a:lstStyle/>
          <a:p>
            <a:fld id="{5471EBAD-D6B1-490C-9254-9487D6578610}" type="slidenum">
              <a:rPr lang="en-US" smtClean="0"/>
              <a:t>13</a:t>
            </a:fld>
            <a:endParaRPr lang="en-US"/>
          </a:p>
        </p:txBody>
      </p:sp>
    </p:spTree>
    <p:extLst>
      <p:ext uri="{BB962C8B-B14F-4D97-AF65-F5344CB8AC3E}">
        <p14:creationId xmlns:p14="http://schemas.microsoft.com/office/powerpoint/2010/main" val="2144675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608320" cy="4183380"/>
          </a:xfrm>
        </p:spPr>
        <p:txBody>
          <a:bodyPr/>
          <a:lstStyle/>
          <a:p>
            <a:r>
              <a:rPr lang="en-US" sz="2000" b="1" dirty="0" smtClean="0"/>
              <a:t>1</a:t>
            </a:r>
            <a:r>
              <a:rPr lang="en-US" sz="2000" b="1" baseline="30000" dirty="0" smtClean="0"/>
              <a:t>st</a:t>
            </a:r>
            <a:r>
              <a:rPr lang="en-US" sz="2000" b="1" dirty="0" smtClean="0"/>
              <a:t> and foremost if your considering a site</a:t>
            </a:r>
            <a:r>
              <a:rPr lang="en-US" sz="2000" dirty="0" smtClean="0"/>
              <a:t> land use history and pre-settlement fire histories are very important. </a:t>
            </a:r>
          </a:p>
          <a:p>
            <a:endParaRPr lang="en-US" sz="2000" dirty="0"/>
          </a:p>
          <a:p>
            <a:r>
              <a:rPr lang="en-US" sz="2000" dirty="0" smtClean="0"/>
              <a:t>Some sites were so abused in the past through over-grazing, sheet erosion and intense wildfires, that the native plant seed source has been eliminated or depleted</a:t>
            </a:r>
            <a:endParaRPr lang="en-US" sz="2000" dirty="0"/>
          </a:p>
          <a:p>
            <a:endParaRPr lang="en-US" sz="2000" dirty="0" smtClean="0"/>
          </a:p>
        </p:txBody>
      </p:sp>
      <p:sp>
        <p:nvSpPr>
          <p:cNvPr id="4" name="Slide Number Placeholder 3"/>
          <p:cNvSpPr>
            <a:spLocks noGrp="1"/>
          </p:cNvSpPr>
          <p:nvPr>
            <p:ph type="sldNum" sz="quarter" idx="10"/>
          </p:nvPr>
        </p:nvSpPr>
        <p:spPr/>
        <p:txBody>
          <a:bodyPr/>
          <a:lstStyle/>
          <a:p>
            <a:fld id="{D615AB52-D74A-438C-94B9-CEC727706879}" type="slidenum">
              <a:rPr lang="en-US" smtClean="0"/>
              <a:t>14</a:t>
            </a:fld>
            <a:endParaRPr lang="en-US"/>
          </a:p>
        </p:txBody>
      </p:sp>
    </p:spTree>
    <p:extLst>
      <p:ext uri="{BB962C8B-B14F-4D97-AF65-F5344CB8AC3E}">
        <p14:creationId xmlns:p14="http://schemas.microsoft.com/office/powerpoint/2010/main" val="3887658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1582" indent="-284982" eaLnBrk="0" hangingPunct="0">
              <a:spcBef>
                <a:spcPct val="30000"/>
              </a:spcBef>
              <a:defRPr sz="1200">
                <a:solidFill>
                  <a:schemeClr val="tx1"/>
                </a:solidFill>
                <a:latin typeface="Times New Roman" pitchFamily="18" charset="0"/>
              </a:defRPr>
            </a:lvl2pPr>
            <a:lvl3pPr marL="1141500" indent="-228300" eaLnBrk="0" hangingPunct="0">
              <a:spcBef>
                <a:spcPct val="30000"/>
              </a:spcBef>
              <a:defRPr sz="1200">
                <a:solidFill>
                  <a:schemeClr val="tx1"/>
                </a:solidFill>
                <a:latin typeface="Times New Roman" pitchFamily="18" charset="0"/>
              </a:defRPr>
            </a:lvl3pPr>
            <a:lvl4pPr marL="1599674" indent="-228300" eaLnBrk="0" hangingPunct="0">
              <a:spcBef>
                <a:spcPct val="30000"/>
              </a:spcBef>
              <a:defRPr sz="1200">
                <a:solidFill>
                  <a:schemeClr val="tx1"/>
                </a:solidFill>
                <a:latin typeface="Times New Roman" pitchFamily="18" charset="0"/>
              </a:defRPr>
            </a:lvl4pPr>
            <a:lvl5pPr marL="2056274" indent="-228300" eaLnBrk="0" hangingPunct="0">
              <a:spcBef>
                <a:spcPct val="30000"/>
              </a:spcBef>
              <a:defRPr sz="1200">
                <a:solidFill>
                  <a:schemeClr val="tx1"/>
                </a:solidFill>
                <a:latin typeface="Times New Roman" pitchFamily="18" charset="0"/>
              </a:defRPr>
            </a:lvl5pPr>
            <a:lvl6pPr marL="2509725" indent="-228300" eaLnBrk="0" fontAlgn="base" hangingPunct="0">
              <a:spcBef>
                <a:spcPct val="30000"/>
              </a:spcBef>
              <a:spcAft>
                <a:spcPct val="0"/>
              </a:spcAft>
              <a:defRPr sz="1200">
                <a:solidFill>
                  <a:schemeClr val="tx1"/>
                </a:solidFill>
                <a:latin typeface="Times New Roman" pitchFamily="18" charset="0"/>
              </a:defRPr>
            </a:lvl6pPr>
            <a:lvl7pPr marL="2963176" indent="-228300" eaLnBrk="0" fontAlgn="base" hangingPunct="0">
              <a:spcBef>
                <a:spcPct val="30000"/>
              </a:spcBef>
              <a:spcAft>
                <a:spcPct val="0"/>
              </a:spcAft>
              <a:defRPr sz="1200">
                <a:solidFill>
                  <a:schemeClr val="tx1"/>
                </a:solidFill>
                <a:latin typeface="Times New Roman" pitchFamily="18" charset="0"/>
              </a:defRPr>
            </a:lvl7pPr>
            <a:lvl8pPr marL="3416627" indent="-228300" eaLnBrk="0" fontAlgn="base" hangingPunct="0">
              <a:spcBef>
                <a:spcPct val="30000"/>
              </a:spcBef>
              <a:spcAft>
                <a:spcPct val="0"/>
              </a:spcAft>
              <a:defRPr sz="1200">
                <a:solidFill>
                  <a:schemeClr val="tx1"/>
                </a:solidFill>
                <a:latin typeface="Times New Roman" pitchFamily="18" charset="0"/>
              </a:defRPr>
            </a:lvl8pPr>
            <a:lvl9pPr marL="3870078" indent="-2283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7A995CD-F508-44AD-892C-F151CAB31235}" type="slidenum">
              <a:rPr lang="en-US" altLang="en-US" smtClean="0"/>
              <a:pPr eaLnBrk="1" hangingPunct="1">
                <a:spcBef>
                  <a:spcPct val="0"/>
                </a:spcBef>
              </a:pPr>
              <a:t>15</a:t>
            </a:fld>
            <a:endParaRPr lang="en-US" altLang="en-US" smtClean="0"/>
          </a:p>
        </p:txBody>
      </p:sp>
      <p:sp>
        <p:nvSpPr>
          <p:cNvPr id="89091" name="Rectangle 2"/>
          <p:cNvSpPr>
            <a:spLocks noGrp="1" noRot="1" noChangeAspect="1" noChangeArrowheads="1" noTextEdit="1"/>
          </p:cNvSpPr>
          <p:nvPr>
            <p:ph type="sldImg"/>
          </p:nvPr>
        </p:nvSpPr>
        <p:spPr>
          <a:xfrm>
            <a:off x="1181100" y="696913"/>
            <a:ext cx="4648200" cy="3486150"/>
          </a:xfrm>
          <a:ln/>
        </p:spPr>
      </p:sp>
      <p:sp>
        <p:nvSpPr>
          <p:cNvPr id="89092" name="Rectangle 3"/>
          <p:cNvSpPr>
            <a:spLocks noGrp="1" noChangeArrowheads="1"/>
          </p:cNvSpPr>
          <p:nvPr>
            <p:ph type="body" idx="1"/>
          </p:nvPr>
        </p:nvSpPr>
        <p:spPr>
          <a:xfrm>
            <a:off x="701355" y="4416500"/>
            <a:ext cx="5607691" cy="4183222"/>
          </a:xfrm>
          <a:noFill/>
        </p:spPr>
        <p:txBody>
          <a:bodyPr/>
          <a:lstStyle/>
          <a:p>
            <a:r>
              <a:rPr lang="en-US" sz="1800" dirty="0"/>
              <a:t>Therefore, one should check ahead </a:t>
            </a:r>
            <a:r>
              <a:rPr lang="en-US" sz="1800" dirty="0" smtClean="0"/>
              <a:t>beforehand,  to see if there’s signs of an intact seed source. Investigate roadside ditches, tree gaps in burned forests to maybe see if there’s remnants of native plants.</a:t>
            </a:r>
          </a:p>
          <a:p>
            <a:endParaRPr lang="en-US" sz="1800" dirty="0"/>
          </a:p>
          <a:p>
            <a:r>
              <a:rPr lang="en-US" sz="1800" dirty="0" smtClean="0"/>
              <a:t>MO chose to do floristic quality index surveys to help prioritize areas that offered a better bet of restoring.  So, with limited staff and funding, knowing where not to work is important.  We’ve developed a list of 5-10 species as indicators of site restorability that our staffs can identify prior to work.   </a:t>
            </a:r>
            <a:endParaRPr lang="en-US" sz="1800" dirty="0"/>
          </a:p>
          <a:p>
            <a:pPr eaLnBrk="1" hangingPunct="1"/>
            <a:endParaRPr lang="en-US" altLang="en-US" dirty="0" smtClean="0"/>
          </a:p>
          <a:p>
            <a:pPr eaLnBrk="1" hangingPunct="1"/>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1582" indent="-284982" eaLnBrk="0" hangingPunct="0">
              <a:spcBef>
                <a:spcPct val="30000"/>
              </a:spcBef>
              <a:defRPr sz="1200">
                <a:solidFill>
                  <a:schemeClr val="tx1"/>
                </a:solidFill>
                <a:latin typeface="Times New Roman" pitchFamily="18" charset="0"/>
              </a:defRPr>
            </a:lvl2pPr>
            <a:lvl3pPr marL="1141500" indent="-228300" eaLnBrk="0" hangingPunct="0">
              <a:spcBef>
                <a:spcPct val="30000"/>
              </a:spcBef>
              <a:defRPr sz="1200">
                <a:solidFill>
                  <a:schemeClr val="tx1"/>
                </a:solidFill>
                <a:latin typeface="Times New Roman" pitchFamily="18" charset="0"/>
              </a:defRPr>
            </a:lvl3pPr>
            <a:lvl4pPr marL="1599674" indent="-228300" eaLnBrk="0" hangingPunct="0">
              <a:spcBef>
                <a:spcPct val="30000"/>
              </a:spcBef>
              <a:defRPr sz="1200">
                <a:solidFill>
                  <a:schemeClr val="tx1"/>
                </a:solidFill>
                <a:latin typeface="Times New Roman" pitchFamily="18" charset="0"/>
              </a:defRPr>
            </a:lvl4pPr>
            <a:lvl5pPr marL="2056274" indent="-228300" eaLnBrk="0" hangingPunct="0">
              <a:spcBef>
                <a:spcPct val="30000"/>
              </a:spcBef>
              <a:defRPr sz="1200">
                <a:solidFill>
                  <a:schemeClr val="tx1"/>
                </a:solidFill>
                <a:latin typeface="Times New Roman" pitchFamily="18" charset="0"/>
              </a:defRPr>
            </a:lvl5pPr>
            <a:lvl6pPr marL="2509725" indent="-228300" eaLnBrk="0" fontAlgn="base" hangingPunct="0">
              <a:spcBef>
                <a:spcPct val="30000"/>
              </a:spcBef>
              <a:spcAft>
                <a:spcPct val="0"/>
              </a:spcAft>
              <a:defRPr sz="1200">
                <a:solidFill>
                  <a:schemeClr val="tx1"/>
                </a:solidFill>
                <a:latin typeface="Times New Roman" pitchFamily="18" charset="0"/>
              </a:defRPr>
            </a:lvl6pPr>
            <a:lvl7pPr marL="2963176" indent="-228300" eaLnBrk="0" fontAlgn="base" hangingPunct="0">
              <a:spcBef>
                <a:spcPct val="30000"/>
              </a:spcBef>
              <a:spcAft>
                <a:spcPct val="0"/>
              </a:spcAft>
              <a:defRPr sz="1200">
                <a:solidFill>
                  <a:schemeClr val="tx1"/>
                </a:solidFill>
                <a:latin typeface="Times New Roman" pitchFamily="18" charset="0"/>
              </a:defRPr>
            </a:lvl7pPr>
            <a:lvl8pPr marL="3416627" indent="-228300" eaLnBrk="0" fontAlgn="base" hangingPunct="0">
              <a:spcBef>
                <a:spcPct val="30000"/>
              </a:spcBef>
              <a:spcAft>
                <a:spcPct val="0"/>
              </a:spcAft>
              <a:defRPr sz="1200">
                <a:solidFill>
                  <a:schemeClr val="tx1"/>
                </a:solidFill>
                <a:latin typeface="Times New Roman" pitchFamily="18" charset="0"/>
              </a:defRPr>
            </a:lvl8pPr>
            <a:lvl9pPr marL="3870078" indent="-2283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5C375E7-7F7A-44BA-B91E-856D54DCD830}" type="slidenum">
              <a:rPr lang="en-US" altLang="en-US" smtClean="0"/>
              <a:pPr eaLnBrk="1" hangingPunct="1">
                <a:spcBef>
                  <a:spcPct val="0"/>
                </a:spcBef>
              </a:pPr>
              <a:t>16</a:t>
            </a:fld>
            <a:endParaRPr lang="en-US" altLang="en-US" smtClean="0"/>
          </a:p>
        </p:txBody>
      </p:sp>
      <p:sp>
        <p:nvSpPr>
          <p:cNvPr id="87043" name="Rectangle 2"/>
          <p:cNvSpPr>
            <a:spLocks noGrp="1" noRot="1" noChangeAspect="1" noChangeArrowheads="1" noTextEdit="1"/>
          </p:cNvSpPr>
          <p:nvPr>
            <p:ph type="sldImg"/>
          </p:nvPr>
        </p:nvSpPr>
        <p:spPr>
          <a:xfrm>
            <a:off x="1181100" y="696913"/>
            <a:ext cx="4648200" cy="3486150"/>
          </a:xfrm>
          <a:ln/>
        </p:spPr>
      </p:sp>
      <p:sp>
        <p:nvSpPr>
          <p:cNvPr id="87044" name="Rectangle 3"/>
          <p:cNvSpPr>
            <a:spLocks noGrp="1" noChangeArrowheads="1"/>
          </p:cNvSpPr>
          <p:nvPr>
            <p:ph type="body" idx="1"/>
          </p:nvPr>
        </p:nvSpPr>
        <p:spPr>
          <a:xfrm>
            <a:off x="701355" y="4416500"/>
            <a:ext cx="5607691" cy="4183222"/>
          </a:xfrm>
          <a:noFill/>
        </p:spPr>
        <p:txBody>
          <a:bodyPr/>
          <a:lstStyle/>
          <a:p>
            <a:pPr eaLnBrk="1" hangingPunct="1"/>
            <a:r>
              <a:rPr lang="en-US" altLang="en-US" sz="2000" dirty="0" smtClean="0"/>
              <a:t>Some older sites (&gt;11 years of management) have incredible plant diversity, some over 150 species, like in this post</a:t>
            </a:r>
            <a:r>
              <a:rPr lang="en-US" altLang="en-US" sz="2000" baseline="0" dirty="0" smtClean="0"/>
              <a:t> oak savanna. One site in particular has a plant list over 250 and growing on one of our WMAs.</a:t>
            </a:r>
            <a:endParaRPr lang="en-US" altLang="en-US" sz="2000" dirty="0" smtClean="0"/>
          </a:p>
          <a:p>
            <a:pPr eaLnBrk="1" hangingPunct="1"/>
            <a:endParaRPr lang="en-US" altLang="en-US" sz="200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2400" dirty="0" smtClean="0"/>
              <a:t>Explain using slide</a:t>
            </a:r>
          </a:p>
          <a:p>
            <a:endParaRPr lang="en-US" sz="2400" dirty="0"/>
          </a:p>
        </p:txBody>
      </p:sp>
      <p:sp>
        <p:nvSpPr>
          <p:cNvPr id="4" name="Slide Number Placeholder 3"/>
          <p:cNvSpPr>
            <a:spLocks noGrp="1"/>
          </p:cNvSpPr>
          <p:nvPr>
            <p:ph type="sldNum" sz="quarter" idx="10"/>
          </p:nvPr>
        </p:nvSpPr>
        <p:spPr/>
        <p:txBody>
          <a:bodyPr/>
          <a:lstStyle/>
          <a:p>
            <a:fld id="{D615AB52-D74A-438C-94B9-CEC727706879}" type="slidenum">
              <a:rPr lang="en-US" smtClean="0"/>
              <a:t>17</a:t>
            </a:fld>
            <a:endParaRPr lang="en-US"/>
          </a:p>
        </p:txBody>
      </p:sp>
    </p:spTree>
    <p:extLst>
      <p:ext uri="{BB962C8B-B14F-4D97-AF65-F5344CB8AC3E}">
        <p14:creationId xmlns:p14="http://schemas.microsoft.com/office/powerpoint/2010/main" val="3241123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2400" dirty="0" smtClean="0"/>
              <a:t>Explain using slide</a:t>
            </a:r>
          </a:p>
          <a:p>
            <a:endParaRPr lang="en-US" sz="2400" dirty="0"/>
          </a:p>
        </p:txBody>
      </p:sp>
      <p:sp>
        <p:nvSpPr>
          <p:cNvPr id="4" name="Slide Number Placeholder 3"/>
          <p:cNvSpPr>
            <a:spLocks noGrp="1"/>
          </p:cNvSpPr>
          <p:nvPr>
            <p:ph type="sldNum" sz="quarter" idx="10"/>
          </p:nvPr>
        </p:nvSpPr>
        <p:spPr/>
        <p:txBody>
          <a:bodyPr/>
          <a:lstStyle/>
          <a:p>
            <a:fld id="{D615AB52-D74A-438C-94B9-CEC727706879}" type="slidenum">
              <a:rPr lang="en-US" smtClean="0"/>
              <a:t>18</a:t>
            </a:fld>
            <a:endParaRPr lang="en-US"/>
          </a:p>
        </p:txBody>
      </p:sp>
    </p:spTree>
    <p:extLst>
      <p:ext uri="{BB962C8B-B14F-4D97-AF65-F5344CB8AC3E}">
        <p14:creationId xmlns:p14="http://schemas.microsoft.com/office/powerpoint/2010/main" val="3241123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Go ahead and </a:t>
            </a:r>
            <a:r>
              <a:rPr lang="en-US" sz="2400" b="1" dirty="0"/>
              <a:t>afford the </a:t>
            </a:r>
            <a:r>
              <a:rPr lang="en-US" sz="2400" b="1" dirty="0" smtClean="0"/>
              <a:t>chemical.</a:t>
            </a:r>
          </a:p>
          <a:p>
            <a:endParaRPr lang="en-US" sz="2400" dirty="0" smtClean="0"/>
          </a:p>
          <a:p>
            <a:r>
              <a:rPr lang="en-US" sz="2400" dirty="0" smtClean="0"/>
              <a:t>We’re </a:t>
            </a:r>
            <a:r>
              <a:rPr lang="en-US" sz="2400" dirty="0"/>
              <a:t>trying to grow grasses and forbs, not hardwood brush</a:t>
            </a:r>
            <a:r>
              <a:rPr lang="en-US" sz="2400" dirty="0" smtClean="0"/>
              <a:t>!</a:t>
            </a:r>
          </a:p>
          <a:p>
            <a:r>
              <a:rPr lang="en-US" sz="2400" dirty="0" smtClean="0"/>
              <a:t>  </a:t>
            </a:r>
            <a:endParaRPr lang="en-US" sz="2400" dirty="0"/>
          </a:p>
          <a:p>
            <a:r>
              <a:rPr lang="en-US" sz="2400" dirty="0"/>
              <a:t>Therefore, the </a:t>
            </a:r>
            <a:r>
              <a:rPr lang="en-US" sz="2400" dirty="0" err="1"/>
              <a:t>midstories</a:t>
            </a:r>
            <a:r>
              <a:rPr lang="en-US" sz="2400" dirty="0"/>
              <a:t> and understory hardwoods need to be very limited. </a:t>
            </a:r>
          </a:p>
          <a:p>
            <a:endParaRPr lang="en-US" sz="2400" dirty="0"/>
          </a:p>
          <a:p>
            <a:endParaRPr lang="en-US" sz="2400" dirty="0"/>
          </a:p>
          <a:p>
            <a:r>
              <a:rPr lang="en-US" sz="2400" dirty="0" smtClean="0"/>
              <a:t> </a:t>
            </a:r>
            <a:endParaRPr lang="en-US" sz="2400" dirty="0"/>
          </a:p>
        </p:txBody>
      </p:sp>
      <p:sp>
        <p:nvSpPr>
          <p:cNvPr id="4" name="Slide Number Placeholder 3"/>
          <p:cNvSpPr>
            <a:spLocks noGrp="1"/>
          </p:cNvSpPr>
          <p:nvPr>
            <p:ph type="sldNum" sz="quarter" idx="10"/>
          </p:nvPr>
        </p:nvSpPr>
        <p:spPr/>
        <p:txBody>
          <a:bodyPr/>
          <a:lstStyle/>
          <a:p>
            <a:fld id="{D615AB52-D74A-438C-94B9-CEC727706879}" type="slidenum">
              <a:rPr lang="en-US" smtClean="0"/>
              <a:t>19</a:t>
            </a:fld>
            <a:endParaRPr lang="en-US"/>
          </a:p>
        </p:txBody>
      </p:sp>
    </p:spTree>
    <p:extLst>
      <p:ext uri="{BB962C8B-B14F-4D97-AF65-F5344CB8AC3E}">
        <p14:creationId xmlns:p14="http://schemas.microsoft.com/office/powerpoint/2010/main" val="3287764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sz="1400" dirty="0" smtClean="0"/>
              <a:t>We’ve learned quite a bit through investigating our historical records like fire scar histories, writings left behind, GLO survey notes and through research and monitoring our management efforts about what seems to work and what doesn’t.</a:t>
            </a:r>
            <a:endParaRPr lang="en-US" altLang="en-US" sz="1400" dirty="0"/>
          </a:p>
          <a:p>
            <a:pPr defTabSz="931774">
              <a:defRPr/>
            </a:pPr>
            <a:r>
              <a:rPr lang="en-US" altLang="en-US" sz="1400" dirty="0" smtClean="0"/>
              <a:t>I’ll share some of the research findings as to how restoration has affected flora and fauna, and provide some “lessons learned” during our attempts, as well as, some </a:t>
            </a:r>
            <a:r>
              <a:rPr lang="en-US" altLang="en-US" sz="1400" dirty="0"/>
              <a:t>preliminary </a:t>
            </a:r>
            <a:r>
              <a:rPr lang="en-US" altLang="en-US" sz="1400" dirty="0" smtClean="0"/>
              <a:t>steps that should be considered before taking on a restoration project.  And then I would like to provide a basic management recipe our agency and others undertake when our goal is ecological restoration.</a:t>
            </a:r>
            <a:endParaRPr lang="en-US" altLang="en-US" sz="1400" dirty="0"/>
          </a:p>
          <a:p>
            <a:pPr defTabSz="931774">
              <a:defRPr/>
            </a:pPr>
            <a:r>
              <a:rPr lang="en-US" altLang="en-US" sz="1400" dirty="0" smtClean="0"/>
              <a:t>Jane brought up the formation of </a:t>
            </a:r>
            <a:r>
              <a:rPr lang="en-US" sz="1400" dirty="0"/>
              <a:t>the Interior Highlands Shortleaf Pine Restoration </a:t>
            </a:r>
            <a:r>
              <a:rPr lang="en-US" sz="1400" dirty="0" smtClean="0"/>
              <a:t>Initiative</a:t>
            </a:r>
            <a:r>
              <a:rPr lang="en-US" altLang="en-US" sz="1400" dirty="0" smtClean="0"/>
              <a:t>, one of our goals being to capture, in forest metrics, what we consider to be the Desired Conditions of restored communities.  Therefore, I will  go over those DFCs that have been included as an appendix in the overall Initiative’s plan.  </a:t>
            </a:r>
            <a:endParaRPr lang="en-US" altLang="en-US" sz="1400" dirty="0"/>
          </a:p>
          <a:p>
            <a:pPr defTabSz="931774">
              <a:defRPr/>
            </a:pPr>
            <a:r>
              <a:rPr lang="en-US" sz="1400" dirty="0"/>
              <a:t>I would like to then conclude with more recent efforts in providing outreach and opportunities to private landowners within the western range of shortleaf, both technical assistance and cost incentives to manage their forests.</a:t>
            </a:r>
          </a:p>
          <a:p>
            <a:pPr defTabSz="931774">
              <a:defRPr/>
            </a:pPr>
            <a:endParaRPr lang="en-US" altLang="en-US" sz="1100" dirty="0" smtClean="0"/>
          </a:p>
          <a:p>
            <a:pPr defTabSz="931774">
              <a:defRPr/>
            </a:pPr>
            <a:endParaRPr lang="en-US" altLang="en-US" sz="1600" dirty="0"/>
          </a:p>
          <a:p>
            <a:pPr defTabSz="931774">
              <a:defRPr/>
            </a:pPr>
            <a:r>
              <a:rPr lang="en-US" altLang="en-US" sz="1600" dirty="0" smtClean="0"/>
              <a:t>   </a:t>
            </a:r>
          </a:p>
          <a:p>
            <a:endParaRPr lang="en-US" sz="1600" dirty="0"/>
          </a:p>
        </p:txBody>
      </p:sp>
      <p:sp>
        <p:nvSpPr>
          <p:cNvPr id="4" name="Slide Number Placeholder 3"/>
          <p:cNvSpPr>
            <a:spLocks noGrp="1"/>
          </p:cNvSpPr>
          <p:nvPr>
            <p:ph type="sldNum" sz="quarter" idx="10"/>
          </p:nvPr>
        </p:nvSpPr>
        <p:spPr/>
        <p:txBody>
          <a:bodyPr/>
          <a:lstStyle/>
          <a:p>
            <a:fld id="{D615AB52-D74A-438C-94B9-CEC727706879}" type="slidenum">
              <a:rPr lang="en-US" smtClean="0"/>
              <a:t>2</a:t>
            </a:fld>
            <a:endParaRPr lang="en-US"/>
          </a:p>
        </p:txBody>
      </p:sp>
    </p:spTree>
    <p:extLst>
      <p:ext uri="{BB962C8B-B14F-4D97-AF65-F5344CB8AC3E}">
        <p14:creationId xmlns:p14="http://schemas.microsoft.com/office/powerpoint/2010/main" val="2405050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So should you suspect your site is redeemable, our management prescription to restore shortleaf woodland conditions goes something like this: (it’s site specific through)</a:t>
            </a:r>
          </a:p>
          <a:p>
            <a:r>
              <a:rPr lang="en-US" sz="1800" dirty="0" smtClean="0"/>
              <a:t> </a:t>
            </a:r>
          </a:p>
          <a:p>
            <a:r>
              <a:rPr lang="en-US" sz="1800" dirty="0" smtClean="0"/>
              <a:t>1)  Use dormant-season burns to reduce the litter layer</a:t>
            </a:r>
          </a:p>
          <a:p>
            <a:endParaRPr lang="en-US" sz="1800" dirty="0" smtClean="0"/>
          </a:p>
          <a:p>
            <a:r>
              <a:rPr lang="en-US" sz="1800" dirty="0" smtClean="0"/>
              <a:t>2)  Use herbicides on all non-merchantable, </a:t>
            </a:r>
            <a:r>
              <a:rPr lang="en-US" sz="1800" dirty="0" err="1" smtClean="0"/>
              <a:t>midstory</a:t>
            </a:r>
            <a:r>
              <a:rPr lang="en-US" sz="1800" dirty="0" smtClean="0"/>
              <a:t> and understory woody growth.  (7” and down)</a:t>
            </a:r>
          </a:p>
          <a:p>
            <a:endParaRPr lang="en-US" sz="1800" dirty="0" smtClean="0"/>
          </a:p>
          <a:p>
            <a:r>
              <a:rPr lang="en-US" sz="1800" dirty="0" smtClean="0"/>
              <a:t>3)  Try burning again while injected stems (fuel) is not yet available, standing dead.</a:t>
            </a:r>
          </a:p>
        </p:txBody>
      </p:sp>
      <p:sp>
        <p:nvSpPr>
          <p:cNvPr id="4" name="Slide Number Placeholder 3"/>
          <p:cNvSpPr>
            <a:spLocks noGrp="1"/>
          </p:cNvSpPr>
          <p:nvPr>
            <p:ph type="sldNum" sz="quarter" idx="10"/>
          </p:nvPr>
        </p:nvSpPr>
        <p:spPr/>
        <p:txBody>
          <a:bodyPr/>
          <a:lstStyle/>
          <a:p>
            <a:fld id="{D615AB52-D74A-438C-94B9-CEC727706879}" type="slidenum">
              <a:rPr lang="en-US" smtClean="0"/>
              <a:t>20</a:t>
            </a:fld>
            <a:endParaRPr lang="en-US"/>
          </a:p>
        </p:txBody>
      </p:sp>
    </p:spTree>
    <p:extLst>
      <p:ext uri="{BB962C8B-B14F-4D97-AF65-F5344CB8AC3E}">
        <p14:creationId xmlns:p14="http://schemas.microsoft.com/office/powerpoint/2010/main" val="1436424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4)  Mark the necessary </a:t>
            </a:r>
            <a:r>
              <a:rPr lang="en-US" sz="1800" dirty="0" err="1" smtClean="0"/>
              <a:t>overstory</a:t>
            </a:r>
            <a:r>
              <a:rPr lang="en-US" sz="1800" dirty="0" smtClean="0"/>
              <a:t> reduction % and all remaining </a:t>
            </a:r>
            <a:r>
              <a:rPr lang="en-US" sz="1800" dirty="0" err="1" smtClean="0"/>
              <a:t>midstory</a:t>
            </a:r>
            <a:r>
              <a:rPr lang="en-US" sz="1800" dirty="0" smtClean="0"/>
              <a:t> stems. You can save a few.</a:t>
            </a:r>
          </a:p>
          <a:p>
            <a:endParaRPr lang="en-US" sz="1800" dirty="0" smtClean="0"/>
          </a:p>
          <a:p>
            <a:pPr marL="342900" indent="-342900">
              <a:buAutoNum type="arabicParenR" startAt="5"/>
            </a:pPr>
            <a:r>
              <a:rPr lang="en-US" sz="1800" dirty="0" smtClean="0"/>
              <a:t>Conduct harvest, preferably whole-tree logging to remove on-site slash.</a:t>
            </a:r>
          </a:p>
          <a:p>
            <a:endParaRPr lang="en-US" sz="1800" dirty="0" smtClean="0"/>
          </a:p>
          <a:p>
            <a:r>
              <a:rPr lang="en-US" sz="1800" dirty="0" smtClean="0"/>
              <a:t>6)  Try your best to stay on 3-year burn rotation.     </a:t>
            </a:r>
            <a:endParaRPr lang="en-US" sz="1800" dirty="0"/>
          </a:p>
        </p:txBody>
      </p:sp>
      <p:sp>
        <p:nvSpPr>
          <p:cNvPr id="4" name="Slide Number Placeholder 3"/>
          <p:cNvSpPr>
            <a:spLocks noGrp="1"/>
          </p:cNvSpPr>
          <p:nvPr>
            <p:ph type="sldNum" sz="quarter" idx="10"/>
          </p:nvPr>
        </p:nvSpPr>
        <p:spPr/>
        <p:txBody>
          <a:bodyPr/>
          <a:lstStyle/>
          <a:p>
            <a:fld id="{D615AB52-D74A-438C-94B9-CEC727706879}" type="slidenum">
              <a:rPr lang="en-US" smtClean="0"/>
              <a:t>21</a:t>
            </a:fld>
            <a:endParaRPr lang="en-US"/>
          </a:p>
        </p:txBody>
      </p:sp>
    </p:spTree>
    <p:extLst>
      <p:ext uri="{BB962C8B-B14F-4D97-AF65-F5344CB8AC3E}">
        <p14:creationId xmlns:p14="http://schemas.microsoft.com/office/powerpoint/2010/main" val="1436424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608320" cy="4183380"/>
          </a:xfrm>
        </p:spPr>
        <p:txBody>
          <a:bodyPr/>
          <a:lstStyle/>
          <a:p>
            <a:r>
              <a:rPr lang="en-US" sz="2000" dirty="0" smtClean="0"/>
              <a:t>So, lets move on to explain our work on DFCs</a:t>
            </a:r>
          </a:p>
          <a:p>
            <a:r>
              <a:rPr lang="en-US" sz="2000" dirty="0"/>
              <a:t>f</a:t>
            </a:r>
            <a:r>
              <a:rPr lang="en-US" sz="2000" dirty="0" smtClean="0"/>
              <a:t>or restored sites in the Interior Highlands.</a:t>
            </a:r>
          </a:p>
          <a:p>
            <a:endParaRPr lang="en-US" sz="2000" dirty="0"/>
          </a:p>
          <a:p>
            <a:r>
              <a:rPr lang="en-US" sz="2000" dirty="0" smtClean="0"/>
              <a:t>This involved, heavily, the experience of multiple individuals in the region who had a hand in restoring SLP communities as well as forest and plant ecologists that understood the missing component we were seeking to restore.</a:t>
            </a:r>
          </a:p>
          <a:p>
            <a:endParaRPr lang="en-US" sz="2000" dirty="0"/>
          </a:p>
          <a:p>
            <a:r>
              <a:rPr lang="en-US" sz="2000" dirty="0" smtClean="0"/>
              <a:t>I also suggest a strong presence of those who understand fire effects and have hands on training in conducting burns.</a:t>
            </a:r>
          </a:p>
        </p:txBody>
      </p:sp>
      <p:sp>
        <p:nvSpPr>
          <p:cNvPr id="4" name="Slide Number Placeholder 3"/>
          <p:cNvSpPr>
            <a:spLocks noGrp="1"/>
          </p:cNvSpPr>
          <p:nvPr>
            <p:ph type="sldNum" sz="quarter" idx="10"/>
          </p:nvPr>
        </p:nvSpPr>
        <p:spPr/>
        <p:txBody>
          <a:bodyPr/>
          <a:lstStyle/>
          <a:p>
            <a:fld id="{D615AB52-D74A-438C-94B9-CEC727706879}" type="slidenum">
              <a:rPr lang="en-US" smtClean="0"/>
              <a:t>22</a:t>
            </a:fld>
            <a:endParaRPr lang="en-US"/>
          </a:p>
        </p:txBody>
      </p:sp>
    </p:spTree>
    <p:extLst>
      <p:ext uri="{BB962C8B-B14F-4D97-AF65-F5344CB8AC3E}">
        <p14:creationId xmlns:p14="http://schemas.microsoft.com/office/powerpoint/2010/main" val="3887658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My experience is that when a group of knowledgeable people come up with a management idea like this, its also  incumbent upon them to offer the necessary training or step it down into terms managers can identify with.</a:t>
            </a:r>
          </a:p>
          <a:p>
            <a:r>
              <a:rPr lang="en-US" sz="1800" dirty="0" smtClean="0"/>
              <a:t>For example, we combined the 7 NatureServe types into three (3) more general types.</a:t>
            </a:r>
          </a:p>
          <a:p>
            <a:endParaRPr lang="en-US" sz="1800" dirty="0"/>
          </a:p>
          <a:p>
            <a:r>
              <a:rPr lang="en-US" sz="1800" dirty="0" smtClean="0"/>
              <a:t>I’ll go over this quickly because you have the tables of forest metrics as part of the Initiatives Plan.</a:t>
            </a:r>
          </a:p>
          <a:p>
            <a:endParaRPr lang="en-US" sz="1800" dirty="0"/>
          </a:p>
          <a:p>
            <a:r>
              <a:rPr lang="en-US" sz="1800" dirty="0" smtClean="0"/>
              <a:t>Remember, we are recommending these for restoring ecological conditions in shortleaf-dominated stands.  More work is necessary to improve those for mixed stands.</a:t>
            </a:r>
            <a:endParaRPr lang="en-US" sz="1800" dirty="0"/>
          </a:p>
        </p:txBody>
      </p:sp>
      <p:sp>
        <p:nvSpPr>
          <p:cNvPr id="4" name="Slide Number Placeholder 3"/>
          <p:cNvSpPr>
            <a:spLocks noGrp="1"/>
          </p:cNvSpPr>
          <p:nvPr>
            <p:ph type="sldNum" sz="quarter" idx="10"/>
          </p:nvPr>
        </p:nvSpPr>
        <p:spPr/>
        <p:txBody>
          <a:bodyPr/>
          <a:lstStyle/>
          <a:p>
            <a:fld id="{D615AB52-D74A-438C-94B9-CEC727706879}" type="slidenum">
              <a:rPr lang="en-US" smtClean="0"/>
              <a:t>23</a:t>
            </a:fld>
            <a:endParaRPr lang="en-US"/>
          </a:p>
        </p:txBody>
      </p:sp>
    </p:spTree>
    <p:extLst>
      <p:ext uri="{BB962C8B-B14F-4D97-AF65-F5344CB8AC3E}">
        <p14:creationId xmlns:p14="http://schemas.microsoft.com/office/powerpoint/2010/main" val="84610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These are the forest structural indices we believe are the most important when trying to release a historic herbaceous plant community under an open </a:t>
            </a:r>
            <a:r>
              <a:rPr lang="en-US" sz="1800" dirty="0" err="1" smtClean="0"/>
              <a:t>overstory</a:t>
            </a:r>
            <a:r>
              <a:rPr lang="en-US" sz="1800" dirty="0" smtClean="0"/>
              <a:t>. </a:t>
            </a:r>
            <a:endParaRPr lang="en-US" sz="1800" dirty="0"/>
          </a:p>
        </p:txBody>
      </p:sp>
      <p:sp>
        <p:nvSpPr>
          <p:cNvPr id="4" name="Slide Number Placeholder 3"/>
          <p:cNvSpPr>
            <a:spLocks noGrp="1"/>
          </p:cNvSpPr>
          <p:nvPr>
            <p:ph type="sldNum" sz="quarter" idx="10"/>
          </p:nvPr>
        </p:nvSpPr>
        <p:spPr/>
        <p:txBody>
          <a:bodyPr/>
          <a:lstStyle/>
          <a:p>
            <a:fld id="{D615AB52-D74A-438C-94B9-CEC727706879}" type="slidenum">
              <a:rPr lang="en-US" smtClean="0"/>
              <a:t>24</a:t>
            </a:fld>
            <a:endParaRPr lang="en-US"/>
          </a:p>
        </p:txBody>
      </p:sp>
    </p:spTree>
    <p:extLst>
      <p:ext uri="{BB962C8B-B14F-4D97-AF65-F5344CB8AC3E}">
        <p14:creationId xmlns:p14="http://schemas.microsoft.com/office/powerpoint/2010/main" val="3365706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608320" cy="4183380"/>
          </a:xfrm>
        </p:spPr>
        <p:txBody>
          <a:bodyPr/>
          <a:lstStyle/>
          <a:p>
            <a:r>
              <a:rPr lang="en-US" sz="1800" dirty="0" smtClean="0"/>
              <a:t>Therefore, in order to develop the recommended metrics for use by foresters and other trained managers, it was necessary to first develop a data set of DBH to crown radius ratios of forest-grown, mature Shortleaf stems.</a:t>
            </a:r>
          </a:p>
          <a:p>
            <a:endParaRPr lang="en-US" sz="1800" dirty="0" smtClean="0"/>
          </a:p>
          <a:p>
            <a:endParaRPr lang="en-US" sz="1800" dirty="0"/>
          </a:p>
          <a:p>
            <a:endParaRPr lang="en-US" sz="1800" dirty="0">
              <a:solidFill>
                <a:srgbClr val="FF0000"/>
              </a:solidFill>
            </a:endParaRPr>
          </a:p>
          <a:p>
            <a:r>
              <a:rPr lang="en-US" dirty="0" smtClean="0"/>
              <a:t> </a:t>
            </a:r>
            <a:endParaRPr lang="en-US" dirty="0"/>
          </a:p>
        </p:txBody>
      </p:sp>
      <p:sp>
        <p:nvSpPr>
          <p:cNvPr id="4" name="Slide Number Placeholder 3"/>
          <p:cNvSpPr>
            <a:spLocks noGrp="1"/>
          </p:cNvSpPr>
          <p:nvPr>
            <p:ph type="sldNum" sz="quarter" idx="10"/>
          </p:nvPr>
        </p:nvSpPr>
        <p:spPr/>
        <p:txBody>
          <a:bodyPr/>
          <a:lstStyle/>
          <a:p>
            <a:fld id="{D615AB52-D74A-438C-94B9-CEC727706879}" type="slidenum">
              <a:rPr lang="en-US" smtClean="0"/>
              <a:t>25</a:t>
            </a:fld>
            <a:endParaRPr lang="en-US"/>
          </a:p>
        </p:txBody>
      </p:sp>
    </p:spTree>
    <p:extLst>
      <p:ext uri="{BB962C8B-B14F-4D97-AF65-F5344CB8AC3E}">
        <p14:creationId xmlns:p14="http://schemas.microsoft.com/office/powerpoint/2010/main" val="3279784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This data allowed us to develop this “Gingrich-type” table </a:t>
            </a:r>
          </a:p>
          <a:p>
            <a:r>
              <a:rPr lang="en-US" sz="1800" dirty="0"/>
              <a:t>t</a:t>
            </a:r>
            <a:r>
              <a:rPr lang="en-US" sz="1800" dirty="0" smtClean="0"/>
              <a:t>o show the relationship between basal area and trees per acre under a given canopy closure.  You’ll find this table in the appendix of the Initiative Plan.</a:t>
            </a:r>
          </a:p>
          <a:p>
            <a:endParaRPr lang="en-US" sz="1800" dirty="0" smtClean="0"/>
          </a:p>
          <a:p>
            <a:r>
              <a:rPr lang="en-US" sz="1800" dirty="0"/>
              <a:t>As you see we’ve highlighted a 16” </a:t>
            </a:r>
            <a:r>
              <a:rPr lang="en-US" sz="1800" dirty="0" err="1"/>
              <a:t>dbh</a:t>
            </a:r>
            <a:r>
              <a:rPr lang="en-US" sz="1800" dirty="0"/>
              <a:t> stand to demonstrate it’s use under a 50% canopy = 44 trees/acre and about 60 BA.   </a:t>
            </a:r>
          </a:p>
          <a:p>
            <a:endParaRPr lang="en-US" sz="1800" dirty="0"/>
          </a:p>
          <a:p>
            <a:r>
              <a:rPr lang="en-US" sz="1800" dirty="0" smtClean="0"/>
              <a:t>In my opinion, we should probably follow up this work for mixed stands, developing more data for the contribution various percentages of oak crowns in pine-oak and oak pine communities.</a:t>
            </a:r>
          </a:p>
          <a:p>
            <a:endParaRPr lang="en-US" sz="1800" dirty="0"/>
          </a:p>
        </p:txBody>
      </p:sp>
      <p:sp>
        <p:nvSpPr>
          <p:cNvPr id="4" name="Slide Number Placeholder 3"/>
          <p:cNvSpPr>
            <a:spLocks noGrp="1"/>
          </p:cNvSpPr>
          <p:nvPr>
            <p:ph type="sldNum" sz="quarter" idx="10"/>
          </p:nvPr>
        </p:nvSpPr>
        <p:spPr/>
        <p:txBody>
          <a:bodyPr/>
          <a:lstStyle/>
          <a:p>
            <a:fld id="{D615AB52-D74A-438C-94B9-CEC727706879}" type="slidenum">
              <a:rPr lang="en-US" smtClean="0"/>
              <a:t>26</a:t>
            </a:fld>
            <a:endParaRPr lang="en-US"/>
          </a:p>
        </p:txBody>
      </p:sp>
    </p:spTree>
    <p:extLst>
      <p:ext uri="{BB962C8B-B14F-4D97-AF65-F5344CB8AC3E}">
        <p14:creationId xmlns:p14="http://schemas.microsoft.com/office/powerpoint/2010/main" val="1327920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smtClean="0"/>
          </a:p>
          <a:p>
            <a:endParaRPr lang="en-US" sz="1800" dirty="0"/>
          </a:p>
          <a:p>
            <a:r>
              <a:rPr lang="en-US" sz="1800" dirty="0" smtClean="0"/>
              <a:t>So, you can see that our Desired Conditions are very dependent upon the amount of light allowed to penetrate through both the </a:t>
            </a:r>
            <a:r>
              <a:rPr lang="en-US" sz="1800" dirty="0" err="1" smtClean="0"/>
              <a:t>overstory</a:t>
            </a:r>
            <a:r>
              <a:rPr lang="en-US" sz="1800" dirty="0" smtClean="0"/>
              <a:t> and </a:t>
            </a:r>
            <a:r>
              <a:rPr lang="en-US" sz="1800" dirty="0" err="1" smtClean="0"/>
              <a:t>midstory</a:t>
            </a:r>
            <a:r>
              <a:rPr lang="en-US" sz="1800" dirty="0" smtClean="0"/>
              <a:t> in order to obtain a significant herbaceous ground layer that restores a historic two-layered stand condition.</a:t>
            </a:r>
          </a:p>
          <a:p>
            <a:endParaRPr lang="en-US" sz="1800" dirty="0"/>
          </a:p>
          <a:p>
            <a:r>
              <a:rPr lang="en-US" sz="1800" dirty="0" smtClean="0"/>
              <a:t>This table and the discussions of the team in arriving at these parameters are included in the Appendix.</a:t>
            </a:r>
            <a:endParaRPr lang="en-US" sz="1800" dirty="0"/>
          </a:p>
        </p:txBody>
      </p:sp>
      <p:sp>
        <p:nvSpPr>
          <p:cNvPr id="4" name="Slide Number Placeholder 3"/>
          <p:cNvSpPr>
            <a:spLocks noGrp="1"/>
          </p:cNvSpPr>
          <p:nvPr>
            <p:ph type="sldNum" sz="quarter" idx="10"/>
          </p:nvPr>
        </p:nvSpPr>
        <p:spPr/>
        <p:txBody>
          <a:bodyPr/>
          <a:lstStyle/>
          <a:p>
            <a:fld id="{D615AB52-D74A-438C-94B9-CEC727706879}" type="slidenum">
              <a:rPr lang="en-US" smtClean="0"/>
              <a:t>27</a:t>
            </a:fld>
            <a:endParaRPr lang="en-US"/>
          </a:p>
        </p:txBody>
      </p:sp>
    </p:spTree>
    <p:extLst>
      <p:ext uri="{BB962C8B-B14F-4D97-AF65-F5344CB8AC3E}">
        <p14:creationId xmlns:p14="http://schemas.microsoft.com/office/powerpoint/2010/main" val="1522061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So, now let’s take a look at some of the research and monitoring that’s taken place regarding how thinning and burning our projects has impacted plants and animals.</a:t>
            </a:r>
            <a:endParaRPr lang="en-US" sz="2000" dirty="0"/>
          </a:p>
        </p:txBody>
      </p:sp>
      <p:sp>
        <p:nvSpPr>
          <p:cNvPr id="4" name="Slide Number Placeholder 3"/>
          <p:cNvSpPr>
            <a:spLocks noGrp="1"/>
          </p:cNvSpPr>
          <p:nvPr>
            <p:ph type="sldNum" sz="quarter" idx="10"/>
          </p:nvPr>
        </p:nvSpPr>
        <p:spPr/>
        <p:txBody>
          <a:bodyPr/>
          <a:lstStyle/>
          <a:p>
            <a:fld id="{D615AB52-D74A-438C-94B9-CEC727706879}" type="slidenum">
              <a:rPr lang="en-US" smtClean="0"/>
              <a:t>28</a:t>
            </a:fld>
            <a:endParaRPr lang="en-US"/>
          </a:p>
        </p:txBody>
      </p:sp>
    </p:spTree>
    <p:extLst>
      <p:ext uri="{BB962C8B-B14F-4D97-AF65-F5344CB8AC3E}">
        <p14:creationId xmlns:p14="http://schemas.microsoft.com/office/powerpoint/2010/main" val="3887658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smtClean="0"/>
              <a:t>Research and monitoring for the last twenty years, has shown some interesting results, some expected and some surprises.</a:t>
            </a:r>
          </a:p>
          <a:p>
            <a:endParaRPr lang="en-US" altLang="en-US" sz="1800" dirty="0"/>
          </a:p>
          <a:p>
            <a:r>
              <a:rPr lang="en-US" altLang="en-US" sz="1800" dirty="0" smtClean="0"/>
              <a:t>Like this Baltimore Checker Spot butterfly showing up on sites outside of it’s known range on Gene Rush WMA.</a:t>
            </a:r>
          </a:p>
          <a:p>
            <a:endParaRPr lang="en-US" altLang="en-US" sz="1800" dirty="0" smtClean="0"/>
          </a:p>
          <a:p>
            <a:r>
              <a:rPr lang="en-US" altLang="en-US" sz="1800" dirty="0"/>
              <a:t>There was a remnant of Bobwhites on the that portion of the </a:t>
            </a:r>
            <a:r>
              <a:rPr lang="en-US" altLang="en-US" sz="1800" dirty="0" err="1"/>
              <a:t>Ouachitas</a:t>
            </a:r>
            <a:r>
              <a:rPr lang="en-US" altLang="en-US" sz="1800" dirty="0"/>
              <a:t> prior to restoration but they sure seemed to like restoration because their numbers have noticeably increased.  </a:t>
            </a:r>
          </a:p>
          <a:p>
            <a:r>
              <a:rPr lang="en-US" altLang="en-US" sz="1800" u="sng" dirty="0" smtClean="0"/>
              <a:t>Bobwhites</a:t>
            </a:r>
            <a:r>
              <a:rPr lang="en-US" altLang="en-US" sz="1800" u="sng" dirty="0"/>
              <a:t>:  </a:t>
            </a:r>
            <a:r>
              <a:rPr lang="en-US" altLang="en-US" sz="1800" dirty="0"/>
              <a:t>19 times their frequency in restored as found in untreated controls.</a:t>
            </a:r>
          </a:p>
          <a:p>
            <a:endParaRPr lang="en-US" altLang="en-US" sz="1800" dirty="0"/>
          </a:p>
          <a:p>
            <a:endParaRPr lang="en-US" sz="1800" dirty="0"/>
          </a:p>
        </p:txBody>
      </p:sp>
      <p:sp>
        <p:nvSpPr>
          <p:cNvPr id="4" name="Slide Number Placeholder 3"/>
          <p:cNvSpPr>
            <a:spLocks noGrp="1"/>
          </p:cNvSpPr>
          <p:nvPr>
            <p:ph type="sldNum" sz="quarter" idx="10"/>
          </p:nvPr>
        </p:nvSpPr>
        <p:spPr/>
        <p:txBody>
          <a:bodyPr/>
          <a:lstStyle/>
          <a:p>
            <a:fld id="{D615AB52-D74A-438C-94B9-CEC727706879}" type="slidenum">
              <a:rPr lang="en-US" smtClean="0"/>
              <a:t>29</a:t>
            </a:fld>
            <a:endParaRPr lang="en-US"/>
          </a:p>
        </p:txBody>
      </p:sp>
    </p:spTree>
    <p:extLst>
      <p:ext uri="{BB962C8B-B14F-4D97-AF65-F5344CB8AC3E}">
        <p14:creationId xmlns:p14="http://schemas.microsoft.com/office/powerpoint/2010/main" val="299487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In </a:t>
            </a:r>
            <a:r>
              <a:rPr lang="en-US" sz="1600" dirty="0"/>
              <a:t>the early 1990s, biologists on the Ouachita National Forest successfully amended the forest plan to include a </a:t>
            </a:r>
            <a:r>
              <a:rPr lang="en-US" sz="1600" dirty="0" smtClean="0"/>
              <a:t>large </a:t>
            </a:r>
            <a:r>
              <a:rPr lang="en-US" sz="1600" dirty="0"/>
              <a:t>area of shortleaf-dominated slopes as an RCW </a:t>
            </a:r>
            <a:r>
              <a:rPr lang="en-US" sz="1600" dirty="0" smtClean="0"/>
              <a:t>restoration </a:t>
            </a:r>
            <a:r>
              <a:rPr lang="en-US" sz="1600" dirty="0"/>
              <a:t>area.  Research from these management efforts on woodpecker </a:t>
            </a:r>
            <a:r>
              <a:rPr lang="en-US" sz="1600" dirty="0" smtClean="0"/>
              <a:t>responses, </a:t>
            </a:r>
            <a:r>
              <a:rPr lang="en-US" sz="1600" dirty="0"/>
              <a:t>as well </a:t>
            </a:r>
            <a:r>
              <a:rPr lang="en-US" sz="1600" dirty="0" smtClean="0"/>
              <a:t>as </a:t>
            </a:r>
            <a:r>
              <a:rPr lang="en-US" sz="1600" dirty="0"/>
              <a:t>other birds and mammals, insects and </a:t>
            </a:r>
            <a:r>
              <a:rPr lang="en-US" sz="1600" dirty="0" smtClean="0"/>
              <a:t>plants, provided an </a:t>
            </a:r>
            <a:r>
              <a:rPr lang="en-US" sz="1600" dirty="0"/>
              <a:t>incentive </a:t>
            </a:r>
            <a:r>
              <a:rPr lang="en-US" sz="1600" dirty="0" smtClean="0"/>
              <a:t>for others to initiate projects on other </a:t>
            </a:r>
            <a:r>
              <a:rPr lang="en-US" sz="1600" dirty="0"/>
              <a:t>National Forests and state lands within the Highlands</a:t>
            </a:r>
            <a:r>
              <a:rPr lang="en-US" sz="1600" dirty="0" smtClean="0"/>
              <a:t>.</a:t>
            </a:r>
          </a:p>
          <a:p>
            <a:endParaRPr lang="en-US" sz="1600" dirty="0"/>
          </a:p>
          <a:p>
            <a:r>
              <a:rPr lang="en-US" sz="1600" dirty="0" smtClean="0"/>
              <a:t>The </a:t>
            </a:r>
            <a:r>
              <a:rPr lang="en-US" sz="1600" dirty="0"/>
              <a:t>re-introduction of historic fire regimes coupled with forest </a:t>
            </a:r>
            <a:r>
              <a:rPr lang="en-US" sz="1600" dirty="0" err="1"/>
              <a:t>thinnings</a:t>
            </a:r>
            <a:r>
              <a:rPr lang="en-US" sz="1600" dirty="0"/>
              <a:t> propagated a </a:t>
            </a:r>
            <a:r>
              <a:rPr lang="en-US" sz="1600" dirty="0" smtClean="0"/>
              <a:t>rarely seen native </a:t>
            </a:r>
            <a:r>
              <a:rPr lang="en-US" sz="1600" dirty="0"/>
              <a:t>herbaceous plant response on forest floors characteristic of pre-settlement writings and survey records</a:t>
            </a:r>
            <a:r>
              <a:rPr lang="en-US" sz="1600" dirty="0" smtClean="0"/>
              <a:t>.</a:t>
            </a:r>
          </a:p>
          <a:p>
            <a:endParaRPr lang="en-US" sz="1400" dirty="0"/>
          </a:p>
        </p:txBody>
      </p:sp>
      <p:sp>
        <p:nvSpPr>
          <p:cNvPr id="4" name="Slide Number Placeholder 3"/>
          <p:cNvSpPr>
            <a:spLocks noGrp="1"/>
          </p:cNvSpPr>
          <p:nvPr>
            <p:ph type="sldNum" sz="quarter" idx="10"/>
          </p:nvPr>
        </p:nvSpPr>
        <p:spPr/>
        <p:txBody>
          <a:bodyPr/>
          <a:lstStyle/>
          <a:p>
            <a:fld id="{D615AB52-D74A-438C-94B9-CEC727706879}" type="slidenum">
              <a:rPr lang="en-US" smtClean="0"/>
              <a:t>3</a:t>
            </a:fld>
            <a:endParaRPr lang="en-US"/>
          </a:p>
        </p:txBody>
      </p:sp>
    </p:spTree>
    <p:extLst>
      <p:ext uri="{BB962C8B-B14F-4D97-AF65-F5344CB8AC3E}">
        <p14:creationId xmlns:p14="http://schemas.microsoft.com/office/powerpoint/2010/main" val="537110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How about RCW responses, since it was the initial reason for the Ouachita NF restoration?</a:t>
            </a:r>
          </a:p>
          <a:p>
            <a:endParaRPr lang="en-US" sz="2000" dirty="0"/>
          </a:p>
          <a:p>
            <a:r>
              <a:rPr lang="en-US" sz="2000" dirty="0" smtClean="0"/>
              <a:t>Work started in 1994-95, you can see what happened after that.</a:t>
            </a:r>
            <a:endParaRPr lang="en-US" sz="2000" dirty="0"/>
          </a:p>
        </p:txBody>
      </p:sp>
      <p:sp>
        <p:nvSpPr>
          <p:cNvPr id="4" name="Slide Number Placeholder 3"/>
          <p:cNvSpPr>
            <a:spLocks noGrp="1"/>
          </p:cNvSpPr>
          <p:nvPr>
            <p:ph type="sldNum" sz="quarter" idx="10"/>
          </p:nvPr>
        </p:nvSpPr>
        <p:spPr/>
        <p:txBody>
          <a:bodyPr/>
          <a:lstStyle/>
          <a:p>
            <a:fld id="{D615AB52-D74A-438C-94B9-CEC727706879}" type="slidenum">
              <a:rPr lang="en-US" smtClean="0"/>
              <a:t>30</a:t>
            </a:fld>
            <a:endParaRPr lang="en-US"/>
          </a:p>
        </p:txBody>
      </p:sp>
    </p:spTree>
    <p:extLst>
      <p:ext uri="{BB962C8B-B14F-4D97-AF65-F5344CB8AC3E}">
        <p14:creationId xmlns:p14="http://schemas.microsoft.com/office/powerpoint/2010/main" val="2213873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These and 15 years of timber rattlesnake research by Dr. Steve </a:t>
            </a:r>
            <a:r>
              <a:rPr lang="en-US" sz="1800" dirty="0" err="1" smtClean="0"/>
              <a:t>Bupre</a:t>
            </a:r>
            <a:r>
              <a:rPr lang="en-US" sz="1800" dirty="0" smtClean="0"/>
              <a:t>, U of A</a:t>
            </a:r>
            <a:r>
              <a:rPr lang="en-US" dirty="0" smtClean="0"/>
              <a:t>.</a:t>
            </a:r>
          </a:p>
          <a:p>
            <a:endParaRPr lang="en-US" dirty="0"/>
          </a:p>
          <a:p>
            <a:r>
              <a:rPr lang="en-US" sz="1800" dirty="0" smtClean="0"/>
              <a:t>He told me a few years back that indeed, body weights in his snakes are up and that’s a positive sign to him.</a:t>
            </a:r>
            <a:endParaRPr lang="en-US" sz="1800" dirty="0"/>
          </a:p>
        </p:txBody>
      </p:sp>
      <p:sp>
        <p:nvSpPr>
          <p:cNvPr id="4" name="Slide Number Placeholder 3"/>
          <p:cNvSpPr>
            <a:spLocks noGrp="1"/>
          </p:cNvSpPr>
          <p:nvPr>
            <p:ph type="sldNum" sz="quarter" idx="10"/>
          </p:nvPr>
        </p:nvSpPr>
        <p:spPr/>
        <p:txBody>
          <a:bodyPr/>
          <a:lstStyle/>
          <a:p>
            <a:fld id="{D615AB52-D74A-438C-94B9-CEC727706879}" type="slidenum">
              <a:rPr lang="en-US" smtClean="0"/>
              <a:t>31</a:t>
            </a:fld>
            <a:endParaRPr lang="en-US"/>
          </a:p>
        </p:txBody>
      </p:sp>
    </p:spTree>
    <p:extLst>
      <p:ext uri="{BB962C8B-B14F-4D97-AF65-F5344CB8AC3E}">
        <p14:creationId xmlns:p14="http://schemas.microsoft.com/office/powerpoint/2010/main" val="93737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608320" cy="4183380"/>
          </a:xfrm>
        </p:spPr>
        <p:txBody>
          <a:bodyPr/>
          <a:lstStyle/>
          <a:p>
            <a:r>
              <a:rPr lang="en-US" sz="2000" dirty="0" smtClean="0"/>
              <a:t>Our more recent endeavors regarding SLP restoration have been led by George Rheinhardt who, submitted a project under the Two Chiefs decision, which prioritized private landowners within the shortleaf range and 10 mile corridor to be eligible for cost incentives to manage their pine forests.  </a:t>
            </a:r>
          </a:p>
        </p:txBody>
      </p:sp>
      <p:sp>
        <p:nvSpPr>
          <p:cNvPr id="4" name="Slide Number Placeholder 3"/>
          <p:cNvSpPr>
            <a:spLocks noGrp="1"/>
          </p:cNvSpPr>
          <p:nvPr>
            <p:ph type="sldNum" sz="quarter" idx="10"/>
          </p:nvPr>
        </p:nvSpPr>
        <p:spPr/>
        <p:txBody>
          <a:bodyPr/>
          <a:lstStyle/>
          <a:p>
            <a:fld id="{D615AB52-D74A-438C-94B9-CEC727706879}" type="slidenum">
              <a:rPr lang="en-US" smtClean="0"/>
              <a:t>32</a:t>
            </a:fld>
            <a:endParaRPr lang="en-US"/>
          </a:p>
        </p:txBody>
      </p:sp>
    </p:spTree>
    <p:extLst>
      <p:ext uri="{BB962C8B-B14F-4D97-AF65-F5344CB8AC3E}">
        <p14:creationId xmlns:p14="http://schemas.microsoft.com/office/powerpoint/2010/main" val="3887658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This map depicts this project showing the counties of northern and western Arkansas and the 10 mile border around federal properties where landowners could enroll.  </a:t>
            </a:r>
            <a:r>
              <a:rPr lang="en-US" sz="2000" dirty="0" err="1" smtClean="0"/>
              <a:t>Brillant</a:t>
            </a:r>
            <a:r>
              <a:rPr lang="en-US" sz="2000" dirty="0" smtClean="0"/>
              <a:t> idea!</a:t>
            </a:r>
          </a:p>
          <a:p>
            <a:endParaRPr lang="en-US" sz="2000" dirty="0"/>
          </a:p>
          <a:p>
            <a:r>
              <a:rPr lang="en-US" sz="2000" dirty="0" smtClean="0"/>
              <a:t>The small circles are the private lands that signed-up for assistance.</a:t>
            </a:r>
          </a:p>
          <a:p>
            <a:endParaRPr lang="en-US" sz="2000" dirty="0" smtClean="0"/>
          </a:p>
          <a:p>
            <a:endParaRPr lang="en-US" sz="2000" dirty="0"/>
          </a:p>
          <a:p>
            <a:endParaRPr lang="en-US" sz="2000" dirty="0"/>
          </a:p>
        </p:txBody>
      </p:sp>
      <p:sp>
        <p:nvSpPr>
          <p:cNvPr id="4" name="Slide Number Placeholder 3"/>
          <p:cNvSpPr>
            <a:spLocks noGrp="1"/>
          </p:cNvSpPr>
          <p:nvPr>
            <p:ph type="sldNum" sz="quarter" idx="10"/>
          </p:nvPr>
        </p:nvSpPr>
        <p:spPr/>
        <p:txBody>
          <a:bodyPr/>
          <a:lstStyle/>
          <a:p>
            <a:fld id="{FF3C0E3C-6928-49B9-A9ED-EF180260CFF8}" type="slidenum">
              <a:rPr lang="en-US" smtClean="0"/>
              <a:t>33</a:t>
            </a:fld>
            <a:endParaRPr lang="en-US"/>
          </a:p>
        </p:txBody>
      </p:sp>
    </p:spTree>
    <p:extLst>
      <p:ext uri="{BB962C8B-B14F-4D97-AF65-F5344CB8AC3E}">
        <p14:creationId xmlns:p14="http://schemas.microsoft.com/office/powerpoint/2010/main" val="929858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In the second </a:t>
            </a:r>
            <a:r>
              <a:rPr lang="en-US" sz="2000" dirty="0" smtClean="0"/>
              <a:t>year of </a:t>
            </a:r>
            <a:r>
              <a:rPr lang="en-US" sz="2000" dirty="0"/>
              <a:t>the </a:t>
            </a:r>
            <a:r>
              <a:rPr lang="en-US" sz="2000" dirty="0" smtClean="0"/>
              <a:t>Two Chiefs program</a:t>
            </a:r>
            <a:r>
              <a:rPr lang="en-US" sz="2000" dirty="0"/>
              <a:t>, both AR and MO had similar programs involving private shortleaf forests adjacent </a:t>
            </a:r>
            <a:r>
              <a:rPr lang="en-US" sz="2000" dirty="0" smtClean="0"/>
              <a:t>or </a:t>
            </a:r>
            <a:r>
              <a:rPr lang="en-US" sz="2000" dirty="0"/>
              <a:t>closely adjacent to federal </a:t>
            </a:r>
            <a:r>
              <a:rPr lang="en-US" sz="2000" dirty="0" smtClean="0"/>
              <a:t>lands.</a:t>
            </a:r>
          </a:p>
          <a:p>
            <a:endParaRPr lang="en-US" sz="2000" dirty="0"/>
          </a:p>
          <a:p>
            <a:r>
              <a:rPr lang="en-US" sz="2000" dirty="0" smtClean="0"/>
              <a:t>So available funds could be prioritized to landowners that 1) had extant shortleaf forests and 2) that were adjacent to or in AR, within the 10 mile border of federal lands.</a:t>
            </a:r>
          </a:p>
          <a:p>
            <a:endParaRPr lang="en-US" sz="2000" dirty="0"/>
          </a:p>
          <a:p>
            <a:r>
              <a:rPr lang="en-US" sz="2000" dirty="0" smtClean="0"/>
              <a:t>Note:  The gold border which forms the PL polygon within the 10 mile border.</a:t>
            </a:r>
          </a:p>
          <a:p>
            <a:endParaRPr lang="en-US" sz="2000" dirty="0"/>
          </a:p>
          <a:p>
            <a:r>
              <a:rPr lang="en-US" sz="2000" dirty="0" smtClean="0"/>
              <a:t>  </a:t>
            </a:r>
            <a:endParaRPr lang="en-US" sz="2000" dirty="0"/>
          </a:p>
        </p:txBody>
      </p:sp>
      <p:sp>
        <p:nvSpPr>
          <p:cNvPr id="4" name="Slide Number Placeholder 3"/>
          <p:cNvSpPr>
            <a:spLocks noGrp="1"/>
          </p:cNvSpPr>
          <p:nvPr>
            <p:ph type="sldNum" sz="quarter" idx="10"/>
          </p:nvPr>
        </p:nvSpPr>
        <p:spPr/>
        <p:txBody>
          <a:bodyPr/>
          <a:lstStyle/>
          <a:p>
            <a:fld id="{D615AB52-D74A-438C-94B9-CEC727706879}" type="slidenum">
              <a:rPr lang="en-US" smtClean="0"/>
              <a:t>34</a:t>
            </a:fld>
            <a:endParaRPr lang="en-US"/>
          </a:p>
        </p:txBody>
      </p:sp>
    </p:spTree>
    <p:extLst>
      <p:ext uri="{BB962C8B-B14F-4D97-AF65-F5344CB8AC3E}">
        <p14:creationId xmlns:p14="http://schemas.microsoft.com/office/powerpoint/2010/main" val="1543341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So, that about does it for what has been going on as far as Shortleaf Pine in the Western range.  I would be glad to try and answer a question or two if we have any time left.</a:t>
            </a:r>
          </a:p>
          <a:p>
            <a:endParaRPr lang="en-US" sz="2000" dirty="0"/>
          </a:p>
          <a:p>
            <a:r>
              <a:rPr lang="en-US" sz="2000" dirty="0" smtClean="0"/>
              <a:t>Thanks so much. </a:t>
            </a:r>
            <a:endParaRPr lang="en-US" sz="2000" dirty="0"/>
          </a:p>
        </p:txBody>
      </p:sp>
      <p:sp>
        <p:nvSpPr>
          <p:cNvPr id="4" name="Slide Number Placeholder 3"/>
          <p:cNvSpPr>
            <a:spLocks noGrp="1"/>
          </p:cNvSpPr>
          <p:nvPr>
            <p:ph type="sldNum" sz="quarter" idx="10"/>
          </p:nvPr>
        </p:nvSpPr>
        <p:spPr/>
        <p:txBody>
          <a:bodyPr/>
          <a:lstStyle/>
          <a:p>
            <a:fld id="{D615AB52-D74A-438C-94B9-CEC727706879}" type="slidenum">
              <a:rPr lang="en-US" smtClean="0"/>
              <a:t>35</a:t>
            </a:fld>
            <a:endParaRPr lang="en-US"/>
          </a:p>
        </p:txBody>
      </p:sp>
    </p:spTree>
    <p:extLst>
      <p:ext uri="{BB962C8B-B14F-4D97-AF65-F5344CB8AC3E}">
        <p14:creationId xmlns:p14="http://schemas.microsoft.com/office/powerpoint/2010/main" val="566279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43400"/>
            <a:ext cx="5608320" cy="4575810"/>
          </a:xfrm>
        </p:spPr>
        <p:txBody>
          <a:bodyPr/>
          <a:lstStyle/>
          <a:p>
            <a:r>
              <a:rPr lang="en-US" sz="1600" dirty="0" smtClean="0"/>
              <a:t>So, what are we talking about when we say “restored conditions”?</a:t>
            </a:r>
          </a:p>
          <a:p>
            <a:endParaRPr lang="en-US" sz="1600" dirty="0" smtClean="0"/>
          </a:p>
          <a:p>
            <a:r>
              <a:rPr lang="en-US" sz="1600" dirty="0" smtClean="0"/>
              <a:t>The western range of Shortleaf and pine-oak was historically transitional from the treeless western prairies and our records depict landscapes of open canopies and herbaceous understories.  Fire was the primary disturbance for thousands of years.</a:t>
            </a:r>
          </a:p>
          <a:p>
            <a:endParaRPr lang="en-US" sz="1600" dirty="0" smtClean="0"/>
          </a:p>
          <a:p>
            <a:r>
              <a:rPr lang="en-US" sz="1600" dirty="0" smtClean="0"/>
              <a:t>Up to 70% of the Highlands was a combination of prairies, woodlands, savannas, barrens and glades.  And only 30%, what we would consider to be forests.  Nowadays, after 100 years of fire suppression these historic condition are rare and so are many the fire-adapted SGCN.</a:t>
            </a:r>
          </a:p>
          <a:p>
            <a:endParaRPr lang="en-US" dirty="0"/>
          </a:p>
        </p:txBody>
      </p:sp>
      <p:sp>
        <p:nvSpPr>
          <p:cNvPr id="4" name="Slide Number Placeholder 3"/>
          <p:cNvSpPr>
            <a:spLocks noGrp="1"/>
          </p:cNvSpPr>
          <p:nvPr>
            <p:ph type="sldNum" sz="quarter" idx="10"/>
          </p:nvPr>
        </p:nvSpPr>
        <p:spPr/>
        <p:txBody>
          <a:bodyPr/>
          <a:lstStyle/>
          <a:p>
            <a:fld id="{D615AB52-D74A-438C-94B9-CEC727706879}" type="slidenum">
              <a:rPr lang="en-US" smtClean="0"/>
              <a:t>4</a:t>
            </a:fld>
            <a:endParaRPr lang="en-US"/>
          </a:p>
        </p:txBody>
      </p:sp>
    </p:spTree>
    <p:extLst>
      <p:ext uri="{BB962C8B-B14F-4D97-AF65-F5344CB8AC3E}">
        <p14:creationId xmlns:p14="http://schemas.microsoft.com/office/powerpoint/2010/main" val="1794288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Although this attempt of mine is arguable at best….I think we should, as a group, distinguish between these conditions and provide some basic definitions for the various terms we use.</a:t>
            </a:r>
          </a:p>
          <a:p>
            <a:r>
              <a:rPr lang="en-US" sz="1800" dirty="0" smtClean="0"/>
              <a:t>So, a Savanna, in our realm is a prairie with a few trees, a woodlands is an open forest with a herbaceous ground cover (two-layers) and a forest is multi-layered woody stems.</a:t>
            </a:r>
          </a:p>
          <a:p>
            <a:endParaRPr lang="en-US" sz="1400" dirty="0"/>
          </a:p>
          <a:p>
            <a:r>
              <a:rPr lang="en-US" sz="1800" dirty="0" smtClean="0"/>
              <a:t>So, with help from ecologists,</a:t>
            </a:r>
            <a:r>
              <a:rPr lang="en-US" sz="1800" baseline="0" dirty="0" smtClean="0"/>
              <a:t> researchers and practitioners, we came up with a Gingrich-type table (stocking) for managers to have forest metrics that</a:t>
            </a:r>
            <a:r>
              <a:rPr lang="en-US" sz="1800" dirty="0" smtClean="0"/>
              <a:t> define the </a:t>
            </a:r>
            <a:r>
              <a:rPr lang="en-US" sz="1800" dirty="0" err="1" smtClean="0"/>
              <a:t>openess</a:t>
            </a:r>
            <a:r>
              <a:rPr lang="en-US" sz="1800" dirty="0" smtClean="0"/>
              <a:t> of the desired </a:t>
            </a:r>
            <a:r>
              <a:rPr lang="en-US" sz="1800" dirty="0" err="1" smtClean="0"/>
              <a:t>overstories</a:t>
            </a:r>
            <a:r>
              <a:rPr lang="en-US" sz="1800" dirty="0" smtClean="0"/>
              <a:t>, </a:t>
            </a:r>
            <a:r>
              <a:rPr lang="en-US" sz="1800" dirty="0" err="1" smtClean="0"/>
              <a:t>midstories</a:t>
            </a:r>
            <a:r>
              <a:rPr lang="en-US" sz="1800" dirty="0" smtClean="0"/>
              <a:t> and understories, and be able to use normal measurements to accomplish it.</a:t>
            </a:r>
            <a:endParaRPr lang="en-US" sz="1800" dirty="0"/>
          </a:p>
        </p:txBody>
      </p:sp>
      <p:sp>
        <p:nvSpPr>
          <p:cNvPr id="4" name="Slide Number Placeholder 3"/>
          <p:cNvSpPr>
            <a:spLocks noGrp="1"/>
          </p:cNvSpPr>
          <p:nvPr>
            <p:ph type="sldNum" sz="quarter" idx="10"/>
          </p:nvPr>
        </p:nvSpPr>
        <p:spPr/>
        <p:txBody>
          <a:bodyPr/>
          <a:lstStyle/>
          <a:p>
            <a:fld id="{5471EBAD-D6B1-490C-9254-9487D6578610}" type="slidenum">
              <a:rPr lang="en-US" smtClean="0"/>
              <a:t>5</a:t>
            </a:fld>
            <a:endParaRPr lang="en-US"/>
          </a:p>
        </p:txBody>
      </p:sp>
    </p:spTree>
    <p:extLst>
      <p:ext uri="{BB962C8B-B14F-4D97-AF65-F5344CB8AC3E}">
        <p14:creationId xmlns:p14="http://schemas.microsoft.com/office/powerpoint/2010/main" val="115282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Now, let’s take a look at some of our restoration projects that depict partner efforts at more of a landscape scale.</a:t>
            </a:r>
            <a:endParaRPr lang="en-US" sz="2000" dirty="0"/>
          </a:p>
        </p:txBody>
      </p:sp>
      <p:sp>
        <p:nvSpPr>
          <p:cNvPr id="4" name="Slide Number Placeholder 3"/>
          <p:cNvSpPr>
            <a:spLocks noGrp="1"/>
          </p:cNvSpPr>
          <p:nvPr>
            <p:ph type="sldNum" sz="quarter" idx="10"/>
          </p:nvPr>
        </p:nvSpPr>
        <p:spPr/>
        <p:txBody>
          <a:bodyPr/>
          <a:lstStyle/>
          <a:p>
            <a:fld id="{D615AB52-D74A-438C-94B9-CEC727706879}" type="slidenum">
              <a:rPr lang="en-US" smtClean="0"/>
              <a:t>6</a:t>
            </a:fld>
            <a:endParaRPr lang="en-US"/>
          </a:p>
        </p:txBody>
      </p:sp>
    </p:spTree>
    <p:extLst>
      <p:ext uri="{BB962C8B-B14F-4D97-AF65-F5344CB8AC3E}">
        <p14:creationId xmlns:p14="http://schemas.microsoft.com/office/powerpoint/2010/main" val="3887658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533400"/>
            <a:ext cx="4648200" cy="3486150"/>
          </a:xfrm>
        </p:spPr>
      </p:sp>
      <p:sp>
        <p:nvSpPr>
          <p:cNvPr id="3" name="Notes Placeholder 2"/>
          <p:cNvSpPr>
            <a:spLocks noGrp="1"/>
          </p:cNvSpPr>
          <p:nvPr>
            <p:ph type="body" idx="1"/>
          </p:nvPr>
        </p:nvSpPr>
        <p:spPr/>
        <p:txBody>
          <a:bodyPr/>
          <a:lstStyle/>
          <a:p>
            <a:r>
              <a:rPr lang="en-US" sz="1800" dirty="0" smtClean="0"/>
              <a:t>If you look at the coverage of shortleaf in our region you can see it is most prominent in the </a:t>
            </a:r>
            <a:r>
              <a:rPr lang="en-US" sz="1800" dirty="0" err="1" smtClean="0"/>
              <a:t>Ouachitas</a:t>
            </a:r>
            <a:r>
              <a:rPr lang="en-US" sz="1800" dirty="0" smtClean="0"/>
              <a:t> and areas of southern Missouri.</a:t>
            </a:r>
          </a:p>
          <a:p>
            <a:endParaRPr lang="en-US" sz="1800" dirty="0" smtClean="0"/>
          </a:p>
          <a:p>
            <a:r>
              <a:rPr lang="en-US" sz="1800" dirty="0"/>
              <a:t>This map gives all of you a better look at the Interior Highlands as it relates to the western range of SLP.</a:t>
            </a:r>
          </a:p>
          <a:p>
            <a:endParaRPr lang="en-US" sz="1800" dirty="0"/>
          </a:p>
          <a:p>
            <a:r>
              <a:rPr lang="en-US" sz="1800" dirty="0"/>
              <a:t>One of the best known and successful projects in our area is the “pine-bluestem” area of the Ouachita </a:t>
            </a:r>
            <a:r>
              <a:rPr lang="en-US" sz="1800" dirty="0" smtClean="0"/>
              <a:t>NF designated in gold.</a:t>
            </a:r>
            <a:endParaRPr lang="en-US" sz="1800" dirty="0"/>
          </a:p>
          <a:p>
            <a:endParaRPr lang="en-US" sz="1800" dirty="0"/>
          </a:p>
          <a:p>
            <a:endParaRPr lang="en-US" sz="1800" dirty="0" smtClean="0"/>
          </a:p>
          <a:p>
            <a:endParaRPr lang="en-US" sz="1800" dirty="0"/>
          </a:p>
          <a:p>
            <a:r>
              <a:rPr lang="en-US" sz="1800" dirty="0" smtClean="0"/>
              <a:t> </a:t>
            </a:r>
            <a:endParaRPr lang="en-US" sz="1800" dirty="0"/>
          </a:p>
        </p:txBody>
      </p:sp>
      <p:sp>
        <p:nvSpPr>
          <p:cNvPr id="4" name="Slide Number Placeholder 3"/>
          <p:cNvSpPr>
            <a:spLocks noGrp="1"/>
          </p:cNvSpPr>
          <p:nvPr>
            <p:ph type="sldNum" sz="quarter" idx="10"/>
          </p:nvPr>
        </p:nvSpPr>
        <p:spPr/>
        <p:txBody>
          <a:bodyPr/>
          <a:lstStyle/>
          <a:p>
            <a:fld id="{D615AB52-D74A-438C-94B9-CEC727706879}" type="slidenum">
              <a:rPr lang="en-US" smtClean="0"/>
              <a:t>7</a:t>
            </a:fld>
            <a:endParaRPr lang="en-US"/>
          </a:p>
        </p:txBody>
      </p:sp>
      <p:sp>
        <p:nvSpPr>
          <p:cNvPr id="6" name="Oval 5"/>
          <p:cNvSpPr/>
          <p:nvPr/>
        </p:nvSpPr>
        <p:spPr>
          <a:xfrm>
            <a:off x="4648200" y="3429000"/>
            <a:ext cx="533400" cy="304800"/>
          </a:xfrm>
          <a:prstGeom prst="ellipse">
            <a:avLst/>
          </a:prstGeom>
          <a:no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879565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To date, approximately 130,000 acres of this project is in some degree of being restored.  Restoration is a process that involves repetitive treatments (namely </a:t>
            </a:r>
            <a:r>
              <a:rPr lang="en-US" sz="1800" dirty="0" err="1" smtClean="0"/>
              <a:t>rx</a:t>
            </a:r>
            <a:r>
              <a:rPr lang="en-US" sz="1800" dirty="0" smtClean="0"/>
              <a:t> burns) by which to reach historic conditions.</a:t>
            </a:r>
          </a:p>
          <a:p>
            <a:endParaRPr lang="en-US" sz="1800" dirty="0"/>
          </a:p>
          <a:p>
            <a:r>
              <a:rPr lang="en-US" sz="1800" dirty="0" smtClean="0"/>
              <a:t>The species richness of the floral response usually continues to increase as repetitive actions take place.</a:t>
            </a:r>
            <a:endParaRPr lang="en-US" sz="1800" dirty="0"/>
          </a:p>
        </p:txBody>
      </p:sp>
      <p:sp>
        <p:nvSpPr>
          <p:cNvPr id="4" name="Slide Number Placeholder 3"/>
          <p:cNvSpPr>
            <a:spLocks noGrp="1"/>
          </p:cNvSpPr>
          <p:nvPr>
            <p:ph type="sldNum" sz="quarter" idx="10"/>
          </p:nvPr>
        </p:nvSpPr>
        <p:spPr/>
        <p:txBody>
          <a:bodyPr/>
          <a:lstStyle/>
          <a:p>
            <a:fld id="{D615AB52-D74A-438C-94B9-CEC727706879}" type="slidenum">
              <a:rPr lang="en-US" smtClean="0"/>
              <a:t>8</a:t>
            </a:fld>
            <a:endParaRPr lang="en-US"/>
          </a:p>
        </p:txBody>
      </p:sp>
    </p:spTree>
    <p:extLst>
      <p:ext uri="{BB962C8B-B14F-4D97-AF65-F5344CB8AC3E}">
        <p14:creationId xmlns:p14="http://schemas.microsoft.com/office/powerpoint/2010/main" val="2532933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B94BC6-FA45-4F05-91F6-2381B85C07BC}" type="slidenum">
              <a:rPr lang="en-US" altLang="en-US"/>
              <a:pPr/>
              <a:t>9</a:t>
            </a:fld>
            <a:endParaRPr lang="en-US" alt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US" altLang="en-US" sz="1800" dirty="0"/>
              <a:t>This was one of the first demonstration areas </a:t>
            </a:r>
            <a:r>
              <a:rPr lang="en-US" altLang="en-US" sz="1800" dirty="0" smtClean="0"/>
              <a:t>on </a:t>
            </a:r>
            <a:r>
              <a:rPr lang="en-US" altLang="en-US" sz="1800" dirty="0"/>
              <a:t>the </a:t>
            </a:r>
            <a:r>
              <a:rPr lang="en-US" altLang="en-US" sz="1800" dirty="0" smtClean="0"/>
              <a:t>Ozark-St. Francis </a:t>
            </a:r>
            <a:r>
              <a:rPr lang="en-US" altLang="en-US" sz="1800" dirty="0"/>
              <a:t>National </a:t>
            </a:r>
            <a:r>
              <a:rPr lang="en-US" altLang="en-US" sz="1800" dirty="0" smtClean="0"/>
              <a:t>Forest.  It was a collaboration between the USFS and TNC.  It involved a total of </a:t>
            </a:r>
            <a:r>
              <a:rPr lang="en-US" altLang="en-US" sz="1800" dirty="0"/>
              <a:t>60,000 </a:t>
            </a:r>
            <a:r>
              <a:rPr lang="en-US" altLang="en-US" sz="1800" dirty="0" smtClean="0"/>
              <a:t>acres of woodland restoration management on multiple Ranger Districts back the mid 90s.</a:t>
            </a:r>
          </a:p>
          <a:p>
            <a:endParaRPr lang="en-US" altLang="en-US" sz="1800" dirty="0"/>
          </a:p>
          <a:p>
            <a:endParaRPr lang="en-US" altLang="en-US" sz="18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B320C2-9A29-4D1B-A371-C8D77BC49B0A}"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7F00D-B877-4D80-B7B5-A236276222B0}" type="slidenum">
              <a:rPr lang="en-US" smtClean="0"/>
              <a:t>‹#›</a:t>
            </a:fld>
            <a:endParaRPr lang="en-US"/>
          </a:p>
        </p:txBody>
      </p:sp>
    </p:spTree>
    <p:extLst>
      <p:ext uri="{BB962C8B-B14F-4D97-AF65-F5344CB8AC3E}">
        <p14:creationId xmlns:p14="http://schemas.microsoft.com/office/powerpoint/2010/main" val="159012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B320C2-9A29-4D1B-A371-C8D77BC49B0A}"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7F00D-B877-4D80-B7B5-A236276222B0}" type="slidenum">
              <a:rPr lang="en-US" smtClean="0"/>
              <a:t>‹#›</a:t>
            </a:fld>
            <a:endParaRPr lang="en-US"/>
          </a:p>
        </p:txBody>
      </p:sp>
    </p:spTree>
    <p:extLst>
      <p:ext uri="{BB962C8B-B14F-4D97-AF65-F5344CB8AC3E}">
        <p14:creationId xmlns:p14="http://schemas.microsoft.com/office/powerpoint/2010/main" val="408138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B320C2-9A29-4D1B-A371-C8D77BC49B0A}"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7F00D-B877-4D80-B7B5-A236276222B0}" type="slidenum">
              <a:rPr lang="en-US" smtClean="0"/>
              <a:t>‹#›</a:t>
            </a:fld>
            <a:endParaRPr lang="en-US"/>
          </a:p>
        </p:txBody>
      </p:sp>
    </p:spTree>
    <p:extLst>
      <p:ext uri="{BB962C8B-B14F-4D97-AF65-F5344CB8AC3E}">
        <p14:creationId xmlns:p14="http://schemas.microsoft.com/office/powerpoint/2010/main" val="3867125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716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524000" y="1676400"/>
            <a:ext cx="3581400" cy="4724400"/>
          </a:xfrm>
        </p:spPr>
        <p:txBody>
          <a:bodyPr/>
          <a:lstStyle/>
          <a:p>
            <a:pPr lvl="0"/>
            <a:endParaRPr lang="en-US" noProof="0" smtClean="0"/>
          </a:p>
        </p:txBody>
      </p:sp>
      <p:sp>
        <p:nvSpPr>
          <p:cNvPr id="4" name="Text Placeholder 3"/>
          <p:cNvSpPr>
            <a:spLocks noGrp="1"/>
          </p:cNvSpPr>
          <p:nvPr>
            <p:ph type="body" sz="half" idx="2"/>
          </p:nvPr>
        </p:nvSpPr>
        <p:spPr>
          <a:xfrm>
            <a:off x="5257800" y="1676400"/>
            <a:ext cx="3581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altLang="en-US"/>
              <a:t>Shortleaf Pine-Bluestem Restoration</a:t>
            </a:r>
          </a:p>
        </p:txBody>
      </p:sp>
    </p:spTree>
    <p:extLst>
      <p:ext uri="{BB962C8B-B14F-4D97-AF65-F5344CB8AC3E}">
        <p14:creationId xmlns:p14="http://schemas.microsoft.com/office/powerpoint/2010/main" val="19071473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B320C2-9A29-4D1B-A371-C8D77BC49B0A}"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7F00D-B877-4D80-B7B5-A236276222B0}" type="slidenum">
              <a:rPr lang="en-US" smtClean="0"/>
              <a:t>‹#›</a:t>
            </a:fld>
            <a:endParaRPr lang="en-US"/>
          </a:p>
        </p:txBody>
      </p:sp>
    </p:spTree>
    <p:extLst>
      <p:ext uri="{BB962C8B-B14F-4D97-AF65-F5344CB8AC3E}">
        <p14:creationId xmlns:p14="http://schemas.microsoft.com/office/powerpoint/2010/main" val="3964274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B320C2-9A29-4D1B-A371-C8D77BC49B0A}"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7F00D-B877-4D80-B7B5-A236276222B0}" type="slidenum">
              <a:rPr lang="en-US" smtClean="0"/>
              <a:t>‹#›</a:t>
            </a:fld>
            <a:endParaRPr lang="en-US"/>
          </a:p>
        </p:txBody>
      </p:sp>
    </p:spTree>
    <p:extLst>
      <p:ext uri="{BB962C8B-B14F-4D97-AF65-F5344CB8AC3E}">
        <p14:creationId xmlns:p14="http://schemas.microsoft.com/office/powerpoint/2010/main" val="319431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B320C2-9A29-4D1B-A371-C8D77BC49B0A}"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7F00D-B877-4D80-B7B5-A236276222B0}" type="slidenum">
              <a:rPr lang="en-US" smtClean="0"/>
              <a:t>‹#›</a:t>
            </a:fld>
            <a:endParaRPr lang="en-US"/>
          </a:p>
        </p:txBody>
      </p:sp>
    </p:spTree>
    <p:extLst>
      <p:ext uri="{BB962C8B-B14F-4D97-AF65-F5344CB8AC3E}">
        <p14:creationId xmlns:p14="http://schemas.microsoft.com/office/powerpoint/2010/main" val="58494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B320C2-9A29-4D1B-A371-C8D77BC49B0A}" type="datetimeFigureOut">
              <a:rPr lang="en-US" smtClean="0"/>
              <a:t>9/21/2015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77F00D-B877-4D80-B7B5-A236276222B0}" type="slidenum">
              <a:rPr lang="en-US" smtClean="0"/>
              <a:t>‹#›</a:t>
            </a:fld>
            <a:endParaRPr lang="en-US"/>
          </a:p>
        </p:txBody>
      </p:sp>
    </p:spTree>
    <p:extLst>
      <p:ext uri="{BB962C8B-B14F-4D97-AF65-F5344CB8AC3E}">
        <p14:creationId xmlns:p14="http://schemas.microsoft.com/office/powerpoint/2010/main" val="1968616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B320C2-9A29-4D1B-A371-C8D77BC49B0A}" type="datetimeFigureOut">
              <a:rPr lang="en-US" smtClean="0"/>
              <a:t>9/21/2015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77F00D-B877-4D80-B7B5-A236276222B0}" type="slidenum">
              <a:rPr lang="en-US" smtClean="0"/>
              <a:t>‹#›</a:t>
            </a:fld>
            <a:endParaRPr lang="en-US"/>
          </a:p>
        </p:txBody>
      </p:sp>
    </p:spTree>
    <p:extLst>
      <p:ext uri="{BB962C8B-B14F-4D97-AF65-F5344CB8AC3E}">
        <p14:creationId xmlns:p14="http://schemas.microsoft.com/office/powerpoint/2010/main" val="68671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B320C2-9A29-4D1B-A371-C8D77BC49B0A}" type="datetimeFigureOut">
              <a:rPr lang="en-US" smtClean="0"/>
              <a:t>9/21/2015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77F00D-B877-4D80-B7B5-A236276222B0}" type="slidenum">
              <a:rPr lang="en-US" smtClean="0"/>
              <a:t>‹#›</a:t>
            </a:fld>
            <a:endParaRPr lang="en-US"/>
          </a:p>
        </p:txBody>
      </p:sp>
    </p:spTree>
    <p:extLst>
      <p:ext uri="{BB962C8B-B14F-4D97-AF65-F5344CB8AC3E}">
        <p14:creationId xmlns:p14="http://schemas.microsoft.com/office/powerpoint/2010/main" val="189931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320C2-9A29-4D1B-A371-C8D77BC49B0A}"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7F00D-B877-4D80-B7B5-A236276222B0}" type="slidenum">
              <a:rPr lang="en-US" smtClean="0"/>
              <a:t>‹#›</a:t>
            </a:fld>
            <a:endParaRPr lang="en-US"/>
          </a:p>
        </p:txBody>
      </p:sp>
    </p:spTree>
    <p:extLst>
      <p:ext uri="{BB962C8B-B14F-4D97-AF65-F5344CB8AC3E}">
        <p14:creationId xmlns:p14="http://schemas.microsoft.com/office/powerpoint/2010/main" val="775159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B320C2-9A29-4D1B-A371-C8D77BC49B0A}"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7F00D-B877-4D80-B7B5-A236276222B0}" type="slidenum">
              <a:rPr lang="en-US" smtClean="0"/>
              <a:t>‹#›</a:t>
            </a:fld>
            <a:endParaRPr lang="en-US"/>
          </a:p>
        </p:txBody>
      </p:sp>
    </p:spTree>
    <p:extLst>
      <p:ext uri="{BB962C8B-B14F-4D97-AF65-F5344CB8AC3E}">
        <p14:creationId xmlns:p14="http://schemas.microsoft.com/office/powerpoint/2010/main" val="278721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B320C2-9A29-4D1B-A371-C8D77BC49B0A}" type="datetimeFigureOut">
              <a:rPr lang="en-US" smtClean="0"/>
              <a:t>9/21/2015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7F00D-B877-4D80-B7B5-A236276222B0}" type="slidenum">
              <a:rPr lang="en-US" smtClean="0"/>
              <a:t>‹#›</a:t>
            </a:fld>
            <a:endParaRPr lang="en-US"/>
          </a:p>
        </p:txBody>
      </p:sp>
    </p:spTree>
    <p:extLst>
      <p:ext uri="{BB962C8B-B14F-4D97-AF65-F5344CB8AC3E}">
        <p14:creationId xmlns:p14="http://schemas.microsoft.com/office/powerpoint/2010/main" val="109824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amp;r_maturestand"/>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8100" y="-10888"/>
            <a:ext cx="9182100" cy="68688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3949" y="2590800"/>
            <a:ext cx="7663079" cy="1785104"/>
          </a:xfrm>
          <a:prstGeom prst="rect">
            <a:avLst/>
          </a:prstGeom>
          <a:noFill/>
        </p:spPr>
        <p:txBody>
          <a:bodyPr wrap="square" rtlCol="0">
            <a:spAutoFit/>
          </a:bodyPr>
          <a:lstStyle/>
          <a:p>
            <a:pPr algn="ctr"/>
            <a:r>
              <a:rPr lang="en-US" sz="4000" b="1" dirty="0" smtClean="0">
                <a:solidFill>
                  <a:schemeClr val="bg1"/>
                </a:solidFill>
              </a:rPr>
              <a:t>Shortleaf Pine Restoration:</a:t>
            </a:r>
          </a:p>
          <a:p>
            <a:pPr algn="ctr"/>
            <a:r>
              <a:rPr lang="en-US" sz="3500" b="1" dirty="0" smtClean="0">
                <a:solidFill>
                  <a:schemeClr val="bg1"/>
                </a:solidFill>
              </a:rPr>
              <a:t>Twenty Years of Science and Management in the Western Range</a:t>
            </a:r>
            <a:endParaRPr lang="en-US" sz="3500" b="1" dirty="0">
              <a:solidFill>
                <a:schemeClr val="bg1"/>
              </a:solidFill>
            </a:endParaRPr>
          </a:p>
        </p:txBody>
      </p:sp>
      <p:sp>
        <p:nvSpPr>
          <p:cNvPr id="4" name="TextBox 3"/>
          <p:cNvSpPr txBox="1"/>
          <p:nvPr/>
        </p:nvSpPr>
        <p:spPr>
          <a:xfrm>
            <a:off x="2045020" y="4585303"/>
            <a:ext cx="5015860" cy="461665"/>
          </a:xfrm>
          <a:prstGeom prst="rect">
            <a:avLst/>
          </a:prstGeom>
          <a:noFill/>
        </p:spPr>
        <p:txBody>
          <a:bodyPr wrap="none" rtlCol="0">
            <a:spAutoFit/>
          </a:bodyPr>
          <a:lstStyle/>
          <a:p>
            <a:r>
              <a:rPr lang="en-US" sz="2400" b="1" dirty="0" smtClean="0">
                <a:solidFill>
                  <a:schemeClr val="bg1"/>
                </a:solidFill>
              </a:rPr>
              <a:t>3</a:t>
            </a:r>
            <a:r>
              <a:rPr lang="en-US" sz="2400" b="1" baseline="30000" dirty="0" smtClean="0">
                <a:solidFill>
                  <a:schemeClr val="bg1"/>
                </a:solidFill>
              </a:rPr>
              <a:t>rd</a:t>
            </a:r>
            <a:r>
              <a:rPr lang="en-US" sz="2400" b="1" dirty="0" smtClean="0">
                <a:solidFill>
                  <a:schemeClr val="bg1"/>
                </a:solidFill>
              </a:rPr>
              <a:t> Biennial Shortleaf Pine Conference</a:t>
            </a:r>
            <a:endParaRPr lang="en-US" sz="2400" dirty="0">
              <a:solidFill>
                <a:schemeClr val="bg1"/>
              </a:solidFill>
            </a:endParaRPr>
          </a:p>
        </p:txBody>
      </p:sp>
      <p:sp>
        <p:nvSpPr>
          <p:cNvPr id="5" name="TextBox 4"/>
          <p:cNvSpPr txBox="1"/>
          <p:nvPr/>
        </p:nvSpPr>
        <p:spPr>
          <a:xfrm>
            <a:off x="1846556" y="5181600"/>
            <a:ext cx="5410200" cy="400110"/>
          </a:xfrm>
          <a:prstGeom prst="rect">
            <a:avLst/>
          </a:prstGeom>
          <a:noFill/>
        </p:spPr>
        <p:txBody>
          <a:bodyPr wrap="square" rtlCol="0">
            <a:spAutoFit/>
          </a:bodyPr>
          <a:lstStyle/>
          <a:p>
            <a:pPr algn="ctr"/>
            <a:r>
              <a:rPr lang="en-US" sz="2000" b="1" dirty="0" smtClean="0">
                <a:solidFill>
                  <a:schemeClr val="bg1"/>
                </a:solidFill>
              </a:rPr>
              <a:t>Pine-Oak Ecosystem Restoration Partnerships</a:t>
            </a:r>
            <a:endParaRPr lang="en-US" sz="2000" b="1" dirty="0">
              <a:solidFill>
                <a:schemeClr val="bg1"/>
              </a:solidFill>
            </a:endParaRPr>
          </a:p>
        </p:txBody>
      </p:sp>
    </p:spTree>
    <p:extLst>
      <p:ext uri="{BB962C8B-B14F-4D97-AF65-F5344CB8AC3E}">
        <p14:creationId xmlns:p14="http://schemas.microsoft.com/office/powerpoint/2010/main" val="2487815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304800" y="1905000"/>
            <a:ext cx="3429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dirty="0">
                <a:solidFill>
                  <a:srgbClr val="FFFF00"/>
                </a:solidFill>
                <a:effectLst>
                  <a:outerShdw blurRad="38100" dist="38100" dir="2700000" algn="tl">
                    <a:srgbClr val="000000"/>
                  </a:outerShdw>
                </a:effectLst>
              </a:rPr>
              <a:t>Arkansas Project Area</a:t>
            </a:r>
          </a:p>
        </p:txBody>
      </p:sp>
      <p:sp>
        <p:nvSpPr>
          <p:cNvPr id="107523" name="Text Box 3"/>
          <p:cNvSpPr txBox="1">
            <a:spLocks noChangeArrowheads="1"/>
          </p:cNvSpPr>
          <p:nvPr/>
        </p:nvSpPr>
        <p:spPr bwMode="auto">
          <a:xfrm>
            <a:off x="914400" y="3307140"/>
            <a:ext cx="2514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60000"/>
              </a:lnSpc>
              <a:spcBef>
                <a:spcPct val="50000"/>
              </a:spcBef>
            </a:pPr>
            <a:r>
              <a:rPr lang="en-US" altLang="en-US" b="1" u="sng" dirty="0">
                <a:solidFill>
                  <a:srgbClr val="FFFF00"/>
                </a:solidFill>
              </a:rPr>
              <a:t>Includes:</a:t>
            </a:r>
            <a:r>
              <a:rPr lang="en-US" altLang="en-US" sz="2800" b="1" dirty="0">
                <a:solidFill>
                  <a:srgbClr val="FFFF00"/>
                </a:solidFill>
              </a:rPr>
              <a:t> </a:t>
            </a:r>
            <a:r>
              <a:rPr lang="en-US" altLang="en-US" b="1" dirty="0">
                <a:solidFill>
                  <a:srgbClr val="FFFF00"/>
                </a:solidFill>
              </a:rPr>
              <a:t>(portions of)</a:t>
            </a:r>
          </a:p>
          <a:p>
            <a:pPr>
              <a:lnSpc>
                <a:spcPct val="60000"/>
              </a:lnSpc>
              <a:spcBef>
                <a:spcPct val="50000"/>
              </a:spcBef>
            </a:pPr>
            <a:r>
              <a:rPr lang="en-US" altLang="en-US" b="1" dirty="0">
                <a:solidFill>
                  <a:srgbClr val="FFFF00"/>
                </a:solidFill>
              </a:rPr>
              <a:t>Buffalo National River</a:t>
            </a:r>
          </a:p>
          <a:p>
            <a:pPr>
              <a:lnSpc>
                <a:spcPct val="60000"/>
              </a:lnSpc>
              <a:spcBef>
                <a:spcPct val="50000"/>
              </a:spcBef>
            </a:pPr>
            <a:r>
              <a:rPr lang="en-US" altLang="en-US" b="1" dirty="0">
                <a:solidFill>
                  <a:srgbClr val="FFFF00"/>
                </a:solidFill>
              </a:rPr>
              <a:t>Gene Rush WMA</a:t>
            </a:r>
          </a:p>
          <a:p>
            <a:pPr>
              <a:lnSpc>
                <a:spcPct val="60000"/>
              </a:lnSpc>
              <a:spcBef>
                <a:spcPct val="50000"/>
              </a:spcBef>
            </a:pPr>
            <a:r>
              <a:rPr lang="en-US" altLang="en-US" b="1" dirty="0">
                <a:solidFill>
                  <a:srgbClr val="FFFF00"/>
                </a:solidFill>
              </a:rPr>
              <a:t>Ozark National Forest</a:t>
            </a:r>
          </a:p>
          <a:p>
            <a:pPr>
              <a:lnSpc>
                <a:spcPct val="60000"/>
              </a:lnSpc>
              <a:spcBef>
                <a:spcPct val="50000"/>
              </a:spcBef>
            </a:pPr>
            <a:r>
              <a:rPr lang="en-US" altLang="en-US" b="1" dirty="0">
                <a:solidFill>
                  <a:srgbClr val="FFFF00"/>
                </a:solidFill>
              </a:rPr>
              <a:t>Gulf Mountain WMA</a:t>
            </a:r>
          </a:p>
        </p:txBody>
      </p:sp>
      <p:pic>
        <p:nvPicPr>
          <p:cNvPr id="107524" name="Picture 4" descr="ozark_nf_df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6850" y="0"/>
            <a:ext cx="5137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7525" name="Text Box 5"/>
          <p:cNvSpPr txBox="1">
            <a:spLocks noChangeArrowheads="1"/>
          </p:cNvSpPr>
          <p:nvPr/>
        </p:nvSpPr>
        <p:spPr bwMode="auto">
          <a:xfrm>
            <a:off x="457200" y="5334000"/>
            <a:ext cx="31242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spcBef>
                <a:spcPct val="50000"/>
              </a:spcBef>
            </a:pPr>
            <a:r>
              <a:rPr lang="en-US" altLang="en-US" b="1" u="sng">
                <a:solidFill>
                  <a:srgbClr val="FFFF00"/>
                </a:solidFill>
                <a:effectLst>
                  <a:outerShdw blurRad="38100" dist="38100" dir="2700000" algn="tl">
                    <a:srgbClr val="000000"/>
                  </a:outerShdw>
                </a:effectLst>
              </a:rPr>
              <a:t>Project Area:</a:t>
            </a:r>
          </a:p>
          <a:p>
            <a:pPr algn="ctr">
              <a:lnSpc>
                <a:spcPct val="70000"/>
              </a:lnSpc>
              <a:spcBef>
                <a:spcPct val="50000"/>
              </a:spcBef>
            </a:pPr>
            <a:r>
              <a:rPr lang="en-US" altLang="en-US" b="1">
                <a:solidFill>
                  <a:srgbClr val="FFFF00"/>
                </a:solidFill>
                <a:effectLst>
                  <a:outerShdw blurRad="38100" dist="38100" dir="2700000" algn="tl">
                    <a:srgbClr val="000000"/>
                  </a:outerShdw>
                </a:effectLst>
              </a:rPr>
              <a:t>320,000 acres</a:t>
            </a:r>
          </a:p>
        </p:txBody>
      </p:sp>
      <p:sp>
        <p:nvSpPr>
          <p:cNvPr id="2" name="TextBox 1"/>
          <p:cNvSpPr txBox="1"/>
          <p:nvPr/>
        </p:nvSpPr>
        <p:spPr>
          <a:xfrm>
            <a:off x="457200" y="228600"/>
            <a:ext cx="2743200" cy="1077218"/>
          </a:xfrm>
          <a:prstGeom prst="rect">
            <a:avLst/>
          </a:prstGeom>
          <a:noFill/>
        </p:spPr>
        <p:txBody>
          <a:bodyPr wrap="square" rtlCol="0">
            <a:spAutoFit/>
          </a:bodyPr>
          <a:lstStyle/>
          <a:p>
            <a:pPr algn="ctr"/>
            <a:r>
              <a:rPr lang="en-US" sz="3200" b="1" dirty="0" smtClean="0">
                <a:solidFill>
                  <a:srgbClr val="FFFF00"/>
                </a:solidFill>
              </a:rPr>
              <a:t>AR/MO</a:t>
            </a:r>
          </a:p>
          <a:p>
            <a:pPr algn="ctr"/>
            <a:r>
              <a:rPr lang="en-US" sz="3200" b="1" dirty="0" smtClean="0">
                <a:solidFill>
                  <a:srgbClr val="FFFF00"/>
                </a:solidFill>
              </a:rPr>
              <a:t>DDCF GRANT</a:t>
            </a:r>
            <a:endParaRPr lang="en-US" sz="3200" b="1" dirty="0">
              <a:solidFill>
                <a:srgbClr val="FFFF00"/>
              </a:solidFill>
            </a:endParaRPr>
          </a:p>
        </p:txBody>
      </p:sp>
      <p:sp>
        <p:nvSpPr>
          <p:cNvPr id="3" name="Oval 2"/>
          <p:cNvSpPr/>
          <p:nvPr/>
        </p:nvSpPr>
        <p:spPr>
          <a:xfrm>
            <a:off x="6400800" y="3765610"/>
            <a:ext cx="685800" cy="3918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34000" y="3395990"/>
            <a:ext cx="1606530" cy="261610"/>
          </a:xfrm>
          <a:prstGeom prst="rect">
            <a:avLst/>
          </a:prstGeom>
          <a:noFill/>
        </p:spPr>
        <p:txBody>
          <a:bodyPr wrap="none" rtlCol="0">
            <a:spAutoFit/>
          </a:bodyPr>
          <a:lstStyle/>
          <a:p>
            <a:r>
              <a:rPr lang="en-US" sz="1100" b="1" dirty="0" smtClean="0"/>
              <a:t>Middle Fork Restoration</a:t>
            </a:r>
            <a:endParaRPr lang="en-US" sz="1100" b="1" dirty="0"/>
          </a:p>
        </p:txBody>
      </p:sp>
      <p:cxnSp>
        <p:nvCxnSpPr>
          <p:cNvPr id="6" name="Straight Arrow Connector 5"/>
          <p:cNvCxnSpPr>
            <a:stCxn id="4" idx="2"/>
            <a:endCxn id="3" idx="1"/>
          </p:cNvCxnSpPr>
          <p:nvPr/>
        </p:nvCxnSpPr>
        <p:spPr>
          <a:xfrm>
            <a:off x="6137265" y="3657600"/>
            <a:ext cx="363968" cy="165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26116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p:nvPr/>
        </p:nvPicPr>
        <p:blipFill rotWithShape="1">
          <a:blip r:embed="rId3" cstate="print">
            <a:extLst>
              <a:ext uri="{28A0092B-C50C-407E-A947-70E740481C1C}">
                <a14:useLocalDpi xmlns:a14="http://schemas.microsoft.com/office/drawing/2010/main" val="0"/>
              </a:ext>
            </a:extLst>
          </a:blip>
          <a:srcRect l="9713" t="7041" r="9003" b="7161"/>
          <a:stretch/>
        </p:blipFill>
        <p:spPr>
          <a:xfrm>
            <a:off x="1600200" y="0"/>
            <a:ext cx="5715000" cy="6858000"/>
          </a:xfrm>
          <a:prstGeom prst="rect">
            <a:avLst/>
          </a:prstGeom>
        </p:spPr>
      </p:pic>
      <p:sp>
        <p:nvSpPr>
          <p:cNvPr id="2" name="TextBox 1"/>
          <p:cNvSpPr txBox="1"/>
          <p:nvPr/>
        </p:nvSpPr>
        <p:spPr>
          <a:xfrm>
            <a:off x="2819400" y="1550633"/>
            <a:ext cx="2247900" cy="307777"/>
          </a:xfrm>
          <a:prstGeom prst="rect">
            <a:avLst/>
          </a:prstGeom>
          <a:noFill/>
        </p:spPr>
        <p:txBody>
          <a:bodyPr wrap="square" rtlCol="0">
            <a:spAutoFit/>
          </a:bodyPr>
          <a:lstStyle/>
          <a:p>
            <a:r>
              <a:rPr lang="en-US" sz="1400" b="1" dirty="0" smtClean="0"/>
              <a:t>Mark Twain National Forest</a:t>
            </a:r>
            <a:endParaRPr lang="en-US" sz="1400" b="1" dirty="0"/>
          </a:p>
        </p:txBody>
      </p:sp>
      <p:sp>
        <p:nvSpPr>
          <p:cNvPr id="3" name="TextBox 2"/>
          <p:cNvSpPr txBox="1"/>
          <p:nvPr/>
        </p:nvSpPr>
        <p:spPr>
          <a:xfrm>
            <a:off x="3962400" y="3429000"/>
            <a:ext cx="2716834" cy="307777"/>
          </a:xfrm>
          <a:prstGeom prst="rect">
            <a:avLst/>
          </a:prstGeom>
          <a:noFill/>
        </p:spPr>
        <p:txBody>
          <a:bodyPr wrap="none" rtlCol="0">
            <a:spAutoFit/>
          </a:bodyPr>
          <a:lstStyle/>
          <a:p>
            <a:r>
              <a:rPr lang="en-US" sz="1400" b="1" dirty="0" smtClean="0"/>
              <a:t>Ozark – St. Francis National Forest</a:t>
            </a:r>
            <a:endParaRPr lang="en-US" sz="1400" b="1" dirty="0"/>
          </a:p>
        </p:txBody>
      </p:sp>
      <p:sp>
        <p:nvSpPr>
          <p:cNvPr id="6" name="TextBox 5"/>
          <p:cNvSpPr txBox="1"/>
          <p:nvPr/>
        </p:nvSpPr>
        <p:spPr>
          <a:xfrm>
            <a:off x="2514600" y="5483423"/>
            <a:ext cx="2034596" cy="307777"/>
          </a:xfrm>
          <a:prstGeom prst="rect">
            <a:avLst/>
          </a:prstGeom>
          <a:noFill/>
        </p:spPr>
        <p:txBody>
          <a:bodyPr wrap="none" rtlCol="0">
            <a:spAutoFit/>
          </a:bodyPr>
          <a:lstStyle/>
          <a:p>
            <a:r>
              <a:rPr lang="en-US" sz="1400" b="1" dirty="0" smtClean="0"/>
              <a:t>Ouachita National Forest</a:t>
            </a:r>
            <a:endParaRPr lang="en-US" sz="1400" b="1" dirty="0"/>
          </a:p>
        </p:txBody>
      </p:sp>
    </p:spTree>
    <p:extLst>
      <p:ext uri="{BB962C8B-B14F-4D97-AF65-F5344CB8AC3E}">
        <p14:creationId xmlns:p14="http://schemas.microsoft.com/office/powerpoint/2010/main" val="2578375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tored_matur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78"/>
            <a:ext cx="9144000" cy="688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000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ess's Knob Pine-Oak Woodl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7" y="-1588"/>
            <a:ext cx="9144000"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1835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amp;r_maturestand"/>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54537"/>
            <a:ext cx="9182100" cy="69125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4600" y="3124200"/>
            <a:ext cx="4129548" cy="769441"/>
          </a:xfrm>
          <a:prstGeom prst="rect">
            <a:avLst/>
          </a:prstGeom>
          <a:noFill/>
        </p:spPr>
        <p:txBody>
          <a:bodyPr wrap="square" rtlCol="0">
            <a:spAutoFit/>
          </a:bodyPr>
          <a:lstStyle/>
          <a:p>
            <a:r>
              <a:rPr lang="en-US" sz="4400" b="1" dirty="0" smtClean="0">
                <a:solidFill>
                  <a:schemeClr val="bg1"/>
                </a:solidFill>
              </a:rPr>
              <a:t>Lessons Learned</a:t>
            </a:r>
            <a:endParaRPr lang="en-US" sz="4400" b="1" dirty="0">
              <a:solidFill>
                <a:schemeClr val="bg1"/>
              </a:solidFill>
            </a:endParaRPr>
          </a:p>
        </p:txBody>
      </p:sp>
    </p:spTree>
    <p:extLst>
      <p:ext uri="{BB962C8B-B14F-4D97-AF65-F5344CB8AC3E}">
        <p14:creationId xmlns:p14="http://schemas.microsoft.com/office/powerpoint/2010/main" val="26514296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102-0203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533400" y="60960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800">
                <a:latin typeface="Arial" charset="0"/>
              </a:rPr>
              <a:t>John Andre</a:t>
            </a:r>
          </a:p>
        </p:txBody>
      </p:sp>
      <p:sp>
        <p:nvSpPr>
          <p:cNvPr id="4" name="TextBox 3"/>
          <p:cNvSpPr txBox="1"/>
          <p:nvPr/>
        </p:nvSpPr>
        <p:spPr>
          <a:xfrm>
            <a:off x="2664540" y="457200"/>
            <a:ext cx="3824748" cy="707886"/>
          </a:xfrm>
          <a:prstGeom prst="rect">
            <a:avLst/>
          </a:prstGeom>
          <a:noFill/>
        </p:spPr>
        <p:txBody>
          <a:bodyPr wrap="square" rtlCol="0">
            <a:spAutoFit/>
          </a:bodyPr>
          <a:lstStyle/>
          <a:p>
            <a:r>
              <a:rPr lang="en-US" sz="4000" b="1" dirty="0" smtClean="0">
                <a:solidFill>
                  <a:schemeClr val="bg1"/>
                </a:solidFill>
              </a:rPr>
              <a:t>Lessons Learned</a:t>
            </a:r>
            <a:endParaRPr lang="en-US" sz="4000" b="1" dirty="0">
              <a:solidFill>
                <a:schemeClr val="bg1"/>
              </a:solidFill>
            </a:endParaRPr>
          </a:p>
        </p:txBody>
      </p:sp>
    </p:spTree>
    <p:extLst>
      <p:ext uri="{BB962C8B-B14F-4D97-AF65-F5344CB8AC3E}">
        <p14:creationId xmlns:p14="http://schemas.microsoft.com/office/powerpoint/2010/main" val="1153709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106-0606_IMG"/>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7620000" y="60198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800">
                <a:solidFill>
                  <a:schemeClr val="bg1"/>
                </a:solidFill>
                <a:latin typeface="Arial" charset="0"/>
              </a:rPr>
              <a:t>John Andre</a:t>
            </a:r>
          </a:p>
        </p:txBody>
      </p:sp>
    </p:spTree>
    <p:extLst>
      <p:ext uri="{BB962C8B-B14F-4D97-AF65-F5344CB8AC3E}">
        <p14:creationId xmlns:p14="http://schemas.microsoft.com/office/powerpoint/2010/main" val="2491046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228601" y="1652349"/>
            <a:ext cx="8686799"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Is the site most likely </a:t>
            </a:r>
            <a:r>
              <a:rPr lang="en-US" sz="2400" b="1" dirty="0" smtClean="0">
                <a:solidFill>
                  <a:srgbClr val="FFC000"/>
                </a:solidFill>
              </a:rPr>
              <a:t>restorable?</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In restoration, we should limit </a:t>
            </a:r>
            <a:r>
              <a:rPr lang="en-US" sz="2400" b="1" dirty="0" smtClean="0">
                <a:solidFill>
                  <a:srgbClr val="FFC000"/>
                </a:solidFill>
              </a:rPr>
              <a:t>burning without thinning</a:t>
            </a:r>
            <a:r>
              <a:rPr lang="en-US" sz="2400" dirty="0" smtClean="0">
                <a:solidFill>
                  <a:srgbClr val="FFC000"/>
                </a:solidFill>
              </a:rPr>
              <a:t>.</a:t>
            </a:r>
            <a:r>
              <a:rPr lang="en-US" sz="2400" dirty="0" smtClean="0"/>
              <a:t> </a:t>
            </a:r>
            <a:endParaRPr lang="en-US" sz="2400" dirty="0"/>
          </a:p>
          <a:p>
            <a:r>
              <a:rPr lang="en-US" sz="2400" dirty="0"/>
              <a:t> </a:t>
            </a:r>
            <a:r>
              <a:rPr lang="en-US" sz="2400" dirty="0" smtClean="0"/>
              <a:t>   No sunlight…fewer plants.</a:t>
            </a:r>
          </a:p>
          <a:p>
            <a:endParaRPr lang="en-US" sz="2400" dirty="0"/>
          </a:p>
          <a:p>
            <a:pPr marL="285750" indent="-285750">
              <a:buFont typeface="Arial" panose="020B0604020202020204" pitchFamily="34" charset="0"/>
              <a:buChar char="•"/>
            </a:pPr>
            <a:r>
              <a:rPr lang="en-US" sz="2400" dirty="0" smtClean="0"/>
              <a:t>During restoration phase, </a:t>
            </a:r>
            <a:r>
              <a:rPr lang="en-US" sz="2400" b="1" dirty="0" smtClean="0">
                <a:solidFill>
                  <a:srgbClr val="FFC000"/>
                </a:solidFill>
              </a:rPr>
              <a:t>do not miss a 3-year burn window</a:t>
            </a:r>
          </a:p>
          <a:p>
            <a:r>
              <a:rPr lang="en-US" sz="2400" dirty="0" smtClean="0">
                <a:solidFill>
                  <a:srgbClr val="FFC000"/>
                </a:solidFill>
              </a:rPr>
              <a:t>    </a:t>
            </a:r>
            <a:r>
              <a:rPr lang="en-US" sz="2400" dirty="0" smtClean="0"/>
              <a:t>if there’s anyway to help it.</a:t>
            </a:r>
          </a:p>
          <a:p>
            <a:endParaRPr lang="en-US" sz="2400" dirty="0"/>
          </a:p>
          <a:p>
            <a:pPr marL="285750" indent="-285750">
              <a:buFont typeface="Arial" panose="020B0604020202020204" pitchFamily="34" charset="0"/>
              <a:buChar char="•"/>
            </a:pPr>
            <a:r>
              <a:rPr lang="en-US" sz="2400" dirty="0" smtClean="0"/>
              <a:t>It’s not hard to change a </a:t>
            </a:r>
            <a:r>
              <a:rPr lang="en-US" sz="2400" b="1" dirty="0" smtClean="0">
                <a:solidFill>
                  <a:srgbClr val="FFC000"/>
                </a:solidFill>
              </a:rPr>
              <a:t>natural pine stand to an </a:t>
            </a:r>
            <a:r>
              <a:rPr lang="en-US" sz="2400" b="1" dirty="0" smtClean="0">
                <a:solidFill>
                  <a:srgbClr val="FFC000"/>
                </a:solidFill>
              </a:rPr>
              <a:t>oak-dominated</a:t>
            </a:r>
            <a:r>
              <a:rPr lang="en-US" sz="2400" dirty="0" smtClean="0"/>
              <a:t>  </a:t>
            </a:r>
            <a:r>
              <a:rPr lang="en-US" sz="2400" dirty="0" smtClean="0"/>
              <a:t>stand.  It’s magic!</a:t>
            </a:r>
            <a:endParaRPr lang="en-US" dirty="0" smtClean="0"/>
          </a:p>
          <a:p>
            <a:endParaRPr lang="en-US" dirty="0"/>
          </a:p>
        </p:txBody>
      </p:sp>
      <p:sp>
        <p:nvSpPr>
          <p:cNvPr id="5" name="TextBox 4"/>
          <p:cNvSpPr txBox="1"/>
          <p:nvPr/>
        </p:nvSpPr>
        <p:spPr>
          <a:xfrm>
            <a:off x="2667000" y="304800"/>
            <a:ext cx="3763296" cy="707886"/>
          </a:xfrm>
          <a:prstGeom prst="rect">
            <a:avLst/>
          </a:prstGeom>
          <a:noFill/>
        </p:spPr>
        <p:txBody>
          <a:bodyPr wrap="square" rtlCol="0">
            <a:spAutoFit/>
          </a:bodyPr>
          <a:lstStyle/>
          <a:p>
            <a:r>
              <a:rPr lang="en-US" sz="4000" b="1" dirty="0" smtClean="0">
                <a:solidFill>
                  <a:schemeClr val="bg1"/>
                </a:solidFill>
              </a:rPr>
              <a:t>Lessons Learned</a:t>
            </a:r>
          </a:p>
        </p:txBody>
      </p:sp>
    </p:spTree>
    <p:extLst>
      <p:ext uri="{BB962C8B-B14F-4D97-AF65-F5344CB8AC3E}">
        <p14:creationId xmlns:p14="http://schemas.microsoft.com/office/powerpoint/2010/main" val="22683383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228601" y="990600"/>
            <a:ext cx="8915400" cy="5355312"/>
          </a:xfrm>
          <a:prstGeom prst="rect">
            <a:avLst/>
          </a:prstGeom>
          <a:noFill/>
        </p:spPr>
        <p:txBody>
          <a:bodyPr wrap="square" rtlCol="0">
            <a:spAutoFit/>
          </a:bodyPr>
          <a:lstStyle/>
          <a:p>
            <a:endParaRPr lang="en-US" dirty="0"/>
          </a:p>
          <a:p>
            <a:endParaRPr lang="en-US" sz="2400" dirty="0"/>
          </a:p>
          <a:p>
            <a:pPr marL="285750" indent="-285750">
              <a:buFont typeface="Arial" panose="020B0604020202020204" pitchFamily="34" charset="0"/>
              <a:buChar char="•"/>
            </a:pPr>
            <a:r>
              <a:rPr lang="en-US" sz="2400" b="1" dirty="0" smtClean="0">
                <a:solidFill>
                  <a:srgbClr val="FFC000"/>
                </a:solidFill>
              </a:rPr>
              <a:t>Merchantability</a:t>
            </a:r>
            <a:r>
              <a:rPr lang="en-US" sz="2400" b="1" dirty="0" smtClean="0"/>
              <a:t> </a:t>
            </a:r>
            <a:r>
              <a:rPr lang="en-US" sz="2400" dirty="0" smtClean="0"/>
              <a:t>of forest products drives our ability to afford future treatments so,</a:t>
            </a:r>
          </a:p>
          <a:p>
            <a:r>
              <a:rPr lang="en-US" sz="2400" dirty="0"/>
              <a:t>	</a:t>
            </a:r>
            <a:r>
              <a:rPr lang="en-US" sz="2400" dirty="0" smtClean="0"/>
              <a:t>1) you need to have enough stocking to afford next thinning.</a:t>
            </a:r>
          </a:p>
          <a:p>
            <a:r>
              <a:rPr lang="en-US" sz="2400" dirty="0"/>
              <a:t>	</a:t>
            </a:r>
            <a:r>
              <a:rPr lang="en-US" sz="2400" dirty="0" smtClean="0"/>
              <a:t>2) unless there’s a band saw mill around you can’t sell trees 	over 20” </a:t>
            </a:r>
            <a:r>
              <a:rPr lang="en-US" sz="2400" dirty="0" err="1" smtClean="0"/>
              <a:t>dbh</a:t>
            </a:r>
            <a:r>
              <a:rPr lang="en-US" sz="2400" dirty="0" smtClean="0"/>
              <a:t>.</a:t>
            </a:r>
          </a:p>
          <a:p>
            <a:endParaRPr lang="en-US" sz="2400" dirty="0"/>
          </a:p>
          <a:p>
            <a:pPr marL="285750" indent="-285750">
              <a:buFont typeface="Arial" panose="020B0604020202020204" pitchFamily="34" charset="0"/>
              <a:buChar char="•"/>
            </a:pPr>
            <a:r>
              <a:rPr lang="en-US" sz="2400" dirty="0" smtClean="0"/>
              <a:t>And you should plan to lose 10 BA/ac. from </a:t>
            </a:r>
            <a:r>
              <a:rPr lang="en-US" sz="2400" b="1" dirty="0" err="1" smtClean="0">
                <a:solidFill>
                  <a:srgbClr val="FFC000"/>
                </a:solidFill>
              </a:rPr>
              <a:t>overstory</a:t>
            </a:r>
            <a:r>
              <a:rPr lang="en-US" sz="2400" b="1" dirty="0" smtClean="0">
                <a:solidFill>
                  <a:srgbClr val="FFC000"/>
                </a:solidFill>
              </a:rPr>
              <a:t> mortality</a:t>
            </a:r>
            <a:r>
              <a:rPr lang="en-US" sz="2400" dirty="0" smtClean="0">
                <a:solidFill>
                  <a:srgbClr val="FFC000"/>
                </a:solidFill>
              </a:rPr>
              <a:t> </a:t>
            </a:r>
            <a:r>
              <a:rPr lang="en-US" sz="2400" dirty="0" smtClean="0"/>
              <a:t>with increased fire.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Managers, watch out for </a:t>
            </a:r>
            <a:r>
              <a:rPr lang="en-US" sz="2400" b="1" dirty="0" smtClean="0">
                <a:solidFill>
                  <a:srgbClr val="FFC000"/>
                </a:solidFill>
              </a:rPr>
              <a:t>falling for “recipes</a:t>
            </a:r>
            <a:r>
              <a:rPr lang="en-US" sz="2400" b="1" dirty="0" smtClean="0">
                <a:solidFill>
                  <a:srgbClr val="FFC000"/>
                </a:solidFill>
              </a:rPr>
              <a:t>”. </a:t>
            </a:r>
            <a:r>
              <a:rPr lang="en-US" sz="2400" dirty="0" smtClean="0"/>
              <a:t>Do </a:t>
            </a:r>
            <a:r>
              <a:rPr lang="en-US" sz="2400" dirty="0" smtClean="0"/>
              <a:t>not thin too much too early!</a:t>
            </a:r>
            <a:endParaRPr lang="en-US" sz="2400" dirty="0"/>
          </a:p>
          <a:p>
            <a:endParaRPr lang="en-US" dirty="0" smtClean="0"/>
          </a:p>
          <a:p>
            <a:endParaRPr lang="en-US" dirty="0"/>
          </a:p>
        </p:txBody>
      </p:sp>
      <p:sp>
        <p:nvSpPr>
          <p:cNvPr id="5" name="TextBox 4"/>
          <p:cNvSpPr txBox="1"/>
          <p:nvPr/>
        </p:nvSpPr>
        <p:spPr>
          <a:xfrm>
            <a:off x="2667000" y="304800"/>
            <a:ext cx="3763296" cy="707886"/>
          </a:xfrm>
          <a:prstGeom prst="rect">
            <a:avLst/>
          </a:prstGeom>
          <a:noFill/>
        </p:spPr>
        <p:txBody>
          <a:bodyPr wrap="square" rtlCol="0">
            <a:spAutoFit/>
          </a:bodyPr>
          <a:lstStyle/>
          <a:p>
            <a:r>
              <a:rPr lang="en-US" sz="4000" b="1" dirty="0" smtClean="0">
                <a:solidFill>
                  <a:schemeClr val="bg1"/>
                </a:solidFill>
              </a:rPr>
              <a:t>Lessons Learned</a:t>
            </a:r>
          </a:p>
        </p:txBody>
      </p:sp>
    </p:spTree>
    <p:extLst>
      <p:ext uri="{BB962C8B-B14F-4D97-AF65-F5344CB8AC3E}">
        <p14:creationId xmlns:p14="http://schemas.microsoft.com/office/powerpoint/2010/main" val="8422044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1026" name="Picture 2" descr="T:\Natural Area Photos\Stone Road Glade\1-12-2012\IMG_06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607" b="18367"/>
          <a:stretch/>
        </p:blipFill>
        <p:spPr bwMode="auto">
          <a:xfrm>
            <a:off x="1752600" y="990600"/>
            <a:ext cx="5544766" cy="502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37504" y="179475"/>
            <a:ext cx="3824748" cy="707886"/>
          </a:xfrm>
          <a:prstGeom prst="rect">
            <a:avLst/>
          </a:prstGeom>
          <a:noFill/>
        </p:spPr>
        <p:txBody>
          <a:bodyPr wrap="square" rtlCol="0">
            <a:spAutoFit/>
          </a:bodyPr>
          <a:lstStyle/>
          <a:p>
            <a:r>
              <a:rPr lang="en-US" sz="4000" b="1" dirty="0" smtClean="0">
                <a:solidFill>
                  <a:schemeClr val="bg1"/>
                </a:solidFill>
              </a:rPr>
              <a:t>Lessons Learned</a:t>
            </a:r>
            <a:endParaRPr lang="en-US" sz="4000" b="1" dirty="0">
              <a:solidFill>
                <a:schemeClr val="bg1"/>
              </a:solidFill>
            </a:endParaRPr>
          </a:p>
        </p:txBody>
      </p:sp>
      <p:sp>
        <p:nvSpPr>
          <p:cNvPr id="2" name="TextBox 1"/>
          <p:cNvSpPr txBox="1"/>
          <p:nvPr/>
        </p:nvSpPr>
        <p:spPr>
          <a:xfrm>
            <a:off x="2383225" y="5997714"/>
            <a:ext cx="4366620" cy="707886"/>
          </a:xfrm>
          <a:prstGeom prst="rect">
            <a:avLst/>
          </a:prstGeom>
          <a:noFill/>
        </p:spPr>
        <p:txBody>
          <a:bodyPr wrap="square" rtlCol="0">
            <a:spAutoFit/>
          </a:bodyPr>
          <a:lstStyle/>
          <a:p>
            <a:r>
              <a:rPr lang="en-US" sz="4000" b="1" dirty="0" smtClean="0">
                <a:solidFill>
                  <a:schemeClr val="bg2"/>
                </a:solidFill>
                <a:effectLst>
                  <a:outerShdw blurRad="38100" dist="38100" dir="2700000" algn="tl">
                    <a:srgbClr val="000000">
                      <a:alpha val="43137"/>
                    </a:srgbClr>
                  </a:outerShdw>
                </a:effectLst>
              </a:rPr>
              <a:t>Afford the chemical</a:t>
            </a:r>
            <a:endParaRPr lang="en-US" sz="4000" b="1" dirty="0">
              <a:solidFill>
                <a:schemeClr val="bg2"/>
              </a:solidFill>
            </a:endParaRPr>
          </a:p>
        </p:txBody>
      </p:sp>
    </p:spTree>
    <p:extLst>
      <p:ext uri="{BB962C8B-B14F-4D97-AF65-F5344CB8AC3E}">
        <p14:creationId xmlns:p14="http://schemas.microsoft.com/office/powerpoint/2010/main" val="1456187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nOnHorseback"/>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0" y="1985"/>
            <a:ext cx="9144000" cy="685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49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a:noFill/>
        </p:spPr>
        <p:txBody>
          <a:bodyPr/>
          <a:lstStyle/>
          <a:p>
            <a:pPr eaLnBrk="1" hangingPunct="1"/>
            <a:r>
              <a:rPr lang="en-US" altLang="en-US" sz="3600" dirty="0" smtClean="0"/>
              <a:t>The Restoration Prescription</a:t>
            </a:r>
            <a:r>
              <a:rPr lang="en-US" altLang="en-US" sz="3200" dirty="0" smtClean="0"/>
              <a:t/>
            </a:r>
            <a:br>
              <a:rPr lang="en-US" altLang="en-US" sz="3200" dirty="0" smtClean="0"/>
            </a:br>
            <a:r>
              <a:rPr lang="en-US" altLang="en-US" sz="3200" dirty="0" smtClean="0"/>
              <a:t>(</a:t>
            </a:r>
            <a:r>
              <a:rPr lang="en-US" altLang="en-US" sz="2800" dirty="0" smtClean="0"/>
              <a:t>for mature SLP stands)</a:t>
            </a:r>
            <a:endParaRPr lang="en-US" altLang="en-US" sz="3200" dirty="0" smtClean="0"/>
          </a:p>
        </p:txBody>
      </p:sp>
      <p:sp>
        <p:nvSpPr>
          <p:cNvPr id="60420" name="Rectangle 3"/>
          <p:cNvSpPr>
            <a:spLocks noGrp="1" noChangeArrowheads="1"/>
          </p:cNvSpPr>
          <p:nvPr>
            <p:ph type="body" idx="1"/>
          </p:nvPr>
        </p:nvSpPr>
        <p:spPr>
          <a:xfrm>
            <a:off x="457200" y="1447800"/>
            <a:ext cx="8229600" cy="4953000"/>
          </a:xfrm>
        </p:spPr>
        <p:txBody>
          <a:bodyPr>
            <a:normAutofit/>
          </a:bodyPr>
          <a:lstStyle/>
          <a:p>
            <a:pPr marL="0" indent="0" eaLnBrk="1" hangingPunct="1">
              <a:buNone/>
            </a:pPr>
            <a:endParaRPr lang="en-US" altLang="en-US" sz="1600" dirty="0" smtClean="0"/>
          </a:p>
          <a:p>
            <a:pPr>
              <a:buAutoNum type="arabicParenR"/>
            </a:pPr>
            <a:r>
              <a:rPr lang="en-US" dirty="0" smtClean="0"/>
              <a:t>Use </a:t>
            </a:r>
            <a:r>
              <a:rPr lang="en-US" dirty="0"/>
              <a:t>dormant-season burns to </a:t>
            </a:r>
            <a:r>
              <a:rPr lang="en-US" b="1" dirty="0">
                <a:solidFill>
                  <a:srgbClr val="FFC000"/>
                </a:solidFill>
              </a:rPr>
              <a:t>reduce the litter </a:t>
            </a:r>
            <a:r>
              <a:rPr lang="en-US" b="1" dirty="0" smtClean="0">
                <a:solidFill>
                  <a:srgbClr val="FFC000"/>
                </a:solidFill>
              </a:rPr>
              <a:t>layer</a:t>
            </a:r>
            <a:r>
              <a:rPr lang="en-US" dirty="0" smtClean="0">
                <a:solidFill>
                  <a:srgbClr val="FFC000"/>
                </a:solidFill>
              </a:rPr>
              <a:t>.</a:t>
            </a:r>
          </a:p>
          <a:p>
            <a:pPr marL="0" indent="0">
              <a:buNone/>
            </a:pPr>
            <a:endParaRPr lang="en-US" dirty="0"/>
          </a:p>
          <a:p>
            <a:pPr marL="0" indent="0">
              <a:buNone/>
            </a:pPr>
            <a:r>
              <a:rPr lang="en-US" dirty="0" smtClean="0"/>
              <a:t>2) </a:t>
            </a:r>
            <a:r>
              <a:rPr lang="en-US" b="1" dirty="0" smtClean="0">
                <a:solidFill>
                  <a:srgbClr val="FFC000"/>
                </a:solidFill>
              </a:rPr>
              <a:t>Use </a:t>
            </a:r>
            <a:r>
              <a:rPr lang="en-US" b="1" dirty="0">
                <a:solidFill>
                  <a:srgbClr val="FFC000"/>
                </a:solidFill>
              </a:rPr>
              <a:t>herbicides </a:t>
            </a:r>
            <a:r>
              <a:rPr lang="en-US" dirty="0"/>
              <a:t>on all non-merchantable, </a:t>
            </a:r>
            <a:r>
              <a:rPr lang="en-US" dirty="0" err="1"/>
              <a:t>midstory</a:t>
            </a:r>
            <a:r>
              <a:rPr lang="en-US" dirty="0"/>
              <a:t> and understory woody </a:t>
            </a:r>
            <a:r>
              <a:rPr lang="en-US" dirty="0" smtClean="0"/>
              <a:t>growth (&lt;8”).</a:t>
            </a:r>
          </a:p>
          <a:p>
            <a:pPr marL="0" indent="0">
              <a:buNone/>
            </a:pPr>
            <a:endParaRPr lang="en-US" dirty="0"/>
          </a:p>
          <a:p>
            <a:pPr marL="0" indent="0">
              <a:buNone/>
            </a:pPr>
            <a:r>
              <a:rPr lang="en-US" dirty="0" smtClean="0"/>
              <a:t>3) </a:t>
            </a:r>
            <a:r>
              <a:rPr lang="en-US" b="1" dirty="0" smtClean="0">
                <a:solidFill>
                  <a:srgbClr val="FFC000"/>
                </a:solidFill>
              </a:rPr>
              <a:t>Burn </a:t>
            </a:r>
            <a:r>
              <a:rPr lang="en-US" b="1" dirty="0">
                <a:solidFill>
                  <a:srgbClr val="FFC000"/>
                </a:solidFill>
              </a:rPr>
              <a:t>again </a:t>
            </a:r>
            <a:r>
              <a:rPr lang="en-US" dirty="0"/>
              <a:t>while </a:t>
            </a:r>
            <a:r>
              <a:rPr lang="en-US" dirty="0" smtClean="0"/>
              <a:t>fuel (injected stems) </a:t>
            </a:r>
            <a:r>
              <a:rPr lang="en-US" dirty="0"/>
              <a:t>is not yet </a:t>
            </a:r>
            <a:r>
              <a:rPr lang="en-US" dirty="0" smtClean="0"/>
              <a:t>available, reducing intensity.</a:t>
            </a:r>
            <a:endParaRPr lang="en-US" dirty="0"/>
          </a:p>
          <a:p>
            <a:pPr marL="0" indent="0" eaLnBrk="1" hangingPunct="1">
              <a:buNone/>
            </a:pPr>
            <a:endParaRPr lang="en-US" altLang="en-US" sz="3600" dirty="0" smtClean="0"/>
          </a:p>
        </p:txBody>
      </p:sp>
    </p:spTree>
    <p:extLst>
      <p:ext uri="{BB962C8B-B14F-4D97-AF65-F5344CB8AC3E}">
        <p14:creationId xmlns:p14="http://schemas.microsoft.com/office/powerpoint/2010/main" val="2009723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a:noFill/>
        </p:spPr>
        <p:txBody>
          <a:bodyPr/>
          <a:lstStyle/>
          <a:p>
            <a:pPr eaLnBrk="1" hangingPunct="1"/>
            <a:r>
              <a:rPr lang="en-US" altLang="en-US" sz="3600" dirty="0" smtClean="0"/>
              <a:t>The Restoration Prescription</a:t>
            </a:r>
            <a:r>
              <a:rPr lang="en-US" altLang="en-US" sz="3200" dirty="0" smtClean="0"/>
              <a:t/>
            </a:r>
            <a:br>
              <a:rPr lang="en-US" altLang="en-US" sz="3200" dirty="0" smtClean="0"/>
            </a:br>
            <a:r>
              <a:rPr lang="en-US" altLang="en-US" sz="3200" dirty="0" smtClean="0"/>
              <a:t>(</a:t>
            </a:r>
            <a:r>
              <a:rPr lang="en-US" altLang="en-US" sz="2800" dirty="0" smtClean="0"/>
              <a:t>for mature SLP stands)</a:t>
            </a:r>
            <a:endParaRPr lang="en-US" altLang="en-US" sz="3200" dirty="0" smtClean="0"/>
          </a:p>
        </p:txBody>
      </p:sp>
      <p:sp>
        <p:nvSpPr>
          <p:cNvPr id="60420" name="Rectangle 3"/>
          <p:cNvSpPr>
            <a:spLocks noGrp="1" noChangeArrowheads="1"/>
          </p:cNvSpPr>
          <p:nvPr>
            <p:ph type="body" idx="1"/>
          </p:nvPr>
        </p:nvSpPr>
        <p:spPr>
          <a:xfrm>
            <a:off x="457200" y="1371600"/>
            <a:ext cx="8458200" cy="4953000"/>
          </a:xfrm>
        </p:spPr>
        <p:txBody>
          <a:bodyPr>
            <a:normAutofit lnSpcReduction="10000"/>
          </a:bodyPr>
          <a:lstStyle/>
          <a:p>
            <a:pPr marL="0" indent="0" eaLnBrk="1" hangingPunct="1">
              <a:buNone/>
            </a:pPr>
            <a:endParaRPr lang="en-US" altLang="en-US" sz="1600" dirty="0" smtClean="0"/>
          </a:p>
          <a:p>
            <a:pPr marL="0" indent="0">
              <a:buNone/>
            </a:pPr>
            <a:r>
              <a:rPr lang="en-US" sz="3600" dirty="0" smtClean="0"/>
              <a:t>4) </a:t>
            </a:r>
            <a:r>
              <a:rPr lang="en-US" dirty="0" smtClean="0"/>
              <a:t>Mark </a:t>
            </a:r>
            <a:r>
              <a:rPr lang="en-US" dirty="0"/>
              <a:t>the necessary </a:t>
            </a:r>
            <a:r>
              <a:rPr lang="en-US" b="1" dirty="0" err="1">
                <a:solidFill>
                  <a:srgbClr val="FFC000"/>
                </a:solidFill>
              </a:rPr>
              <a:t>overstory</a:t>
            </a:r>
            <a:r>
              <a:rPr lang="en-US" b="1" dirty="0">
                <a:solidFill>
                  <a:srgbClr val="FFC000"/>
                </a:solidFill>
              </a:rPr>
              <a:t> reduction </a:t>
            </a:r>
            <a:r>
              <a:rPr lang="en-US" dirty="0"/>
              <a:t>and all remaining </a:t>
            </a:r>
            <a:r>
              <a:rPr lang="en-US" dirty="0" err="1"/>
              <a:t>midstory</a:t>
            </a:r>
            <a:r>
              <a:rPr lang="en-US" dirty="0"/>
              <a:t> </a:t>
            </a:r>
            <a:r>
              <a:rPr lang="en-US" dirty="0" smtClean="0"/>
              <a:t>stems (you can save a few).</a:t>
            </a:r>
          </a:p>
          <a:p>
            <a:pPr marL="0" indent="0">
              <a:buNone/>
            </a:pPr>
            <a:endParaRPr lang="en-US" dirty="0"/>
          </a:p>
          <a:p>
            <a:pPr marL="0" indent="0">
              <a:buNone/>
            </a:pPr>
            <a:r>
              <a:rPr lang="en-US" dirty="0" smtClean="0"/>
              <a:t>5) Conduct </a:t>
            </a:r>
            <a:r>
              <a:rPr lang="en-US" dirty="0"/>
              <a:t>harvest, preferably whole-tree logging to </a:t>
            </a:r>
            <a:r>
              <a:rPr lang="en-US" b="1" dirty="0">
                <a:solidFill>
                  <a:srgbClr val="FFC000"/>
                </a:solidFill>
              </a:rPr>
              <a:t>reduce on-site </a:t>
            </a:r>
            <a:r>
              <a:rPr lang="en-US" b="1" dirty="0" smtClean="0">
                <a:solidFill>
                  <a:srgbClr val="FFC000"/>
                </a:solidFill>
              </a:rPr>
              <a:t>slash</a:t>
            </a:r>
            <a:r>
              <a:rPr lang="en-US" dirty="0" smtClean="0"/>
              <a:t>.</a:t>
            </a:r>
          </a:p>
          <a:p>
            <a:pPr marL="0" indent="0">
              <a:buNone/>
            </a:pPr>
            <a:endParaRPr lang="en-US" dirty="0"/>
          </a:p>
          <a:p>
            <a:pPr marL="0" indent="0">
              <a:buNone/>
            </a:pPr>
            <a:r>
              <a:rPr lang="en-US" dirty="0" smtClean="0"/>
              <a:t>6) Try </a:t>
            </a:r>
            <a:r>
              <a:rPr lang="en-US" dirty="0"/>
              <a:t>to </a:t>
            </a:r>
            <a:r>
              <a:rPr lang="en-US" b="1" dirty="0">
                <a:solidFill>
                  <a:srgbClr val="FFC000"/>
                </a:solidFill>
              </a:rPr>
              <a:t>stay</a:t>
            </a:r>
            <a:r>
              <a:rPr lang="en-US" dirty="0"/>
              <a:t> on 3-year burn </a:t>
            </a:r>
            <a:r>
              <a:rPr lang="en-US" dirty="0" smtClean="0"/>
              <a:t>rotation during restoration phase.     </a:t>
            </a:r>
            <a:endParaRPr lang="en-US" dirty="0"/>
          </a:p>
          <a:p>
            <a:pPr marL="0" indent="0" eaLnBrk="1" hangingPunct="1">
              <a:buNone/>
            </a:pPr>
            <a:endParaRPr lang="en-US" altLang="en-US" sz="3600" dirty="0" smtClean="0"/>
          </a:p>
        </p:txBody>
      </p:sp>
    </p:spTree>
    <p:extLst>
      <p:ext uri="{BB962C8B-B14F-4D97-AF65-F5344CB8AC3E}">
        <p14:creationId xmlns:p14="http://schemas.microsoft.com/office/powerpoint/2010/main" val="992781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amp;r_maturestand"/>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0056" y="-54537"/>
            <a:ext cx="9214055" cy="69125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62548" y="3048000"/>
            <a:ext cx="6231192" cy="769441"/>
          </a:xfrm>
          <a:prstGeom prst="rect">
            <a:avLst/>
          </a:prstGeom>
          <a:noFill/>
        </p:spPr>
        <p:txBody>
          <a:bodyPr wrap="square" rtlCol="0">
            <a:spAutoFit/>
          </a:bodyPr>
          <a:lstStyle/>
          <a:p>
            <a:r>
              <a:rPr lang="en-US" sz="4400" b="1" dirty="0" smtClean="0">
                <a:solidFill>
                  <a:schemeClr val="bg1"/>
                </a:solidFill>
              </a:rPr>
              <a:t>Desired Future Conditions</a:t>
            </a:r>
            <a:endParaRPr lang="en-US" sz="4400" b="1" dirty="0">
              <a:solidFill>
                <a:schemeClr val="bg1"/>
              </a:solidFill>
            </a:endParaRPr>
          </a:p>
        </p:txBody>
      </p:sp>
    </p:spTree>
    <p:extLst>
      <p:ext uri="{BB962C8B-B14F-4D97-AF65-F5344CB8AC3E}">
        <p14:creationId xmlns:p14="http://schemas.microsoft.com/office/powerpoint/2010/main" val="3456256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z="3200" dirty="0" smtClean="0">
                <a:solidFill>
                  <a:schemeClr val="accent6">
                    <a:lumMod val="60000"/>
                    <a:lumOff val="40000"/>
                  </a:schemeClr>
                </a:solidFill>
              </a:rPr>
              <a:t>Team Developed Desired Future Conditions</a:t>
            </a:r>
            <a:br>
              <a:rPr lang="en-US" sz="3200" dirty="0" smtClean="0">
                <a:solidFill>
                  <a:schemeClr val="accent6">
                    <a:lumMod val="60000"/>
                    <a:lumOff val="40000"/>
                  </a:schemeClr>
                </a:solidFill>
              </a:rPr>
            </a:br>
            <a:r>
              <a:rPr lang="en-US" sz="3200" dirty="0" smtClean="0">
                <a:solidFill>
                  <a:schemeClr val="accent6">
                    <a:lumMod val="60000"/>
                    <a:lumOff val="40000"/>
                  </a:schemeClr>
                </a:solidFill>
              </a:rPr>
              <a:t>for Three Systems:</a:t>
            </a:r>
          </a:p>
        </p:txBody>
      </p:sp>
      <p:sp>
        <p:nvSpPr>
          <p:cNvPr id="11267" name="Content Placeholder 2"/>
          <p:cNvSpPr>
            <a:spLocks noGrp="1"/>
          </p:cNvSpPr>
          <p:nvPr>
            <p:ph idx="1"/>
          </p:nvPr>
        </p:nvSpPr>
        <p:spPr>
          <a:xfrm>
            <a:off x="457200" y="1676400"/>
            <a:ext cx="8229600" cy="4449763"/>
          </a:xfrm>
        </p:spPr>
        <p:txBody>
          <a:bodyPr>
            <a:normAutofit lnSpcReduction="10000"/>
          </a:bodyPr>
          <a:lstStyle/>
          <a:p>
            <a:pPr lvl="0"/>
            <a:r>
              <a:rPr lang="en-US" sz="2400" i="1" dirty="0">
                <a:solidFill>
                  <a:schemeClr val="bg1"/>
                </a:solidFill>
              </a:rPr>
              <a:t>Pine-bluestem:</a:t>
            </a:r>
            <a:r>
              <a:rPr lang="en-US" sz="2400" dirty="0">
                <a:solidFill>
                  <a:schemeClr val="bg1"/>
                </a:solidFill>
              </a:rPr>
              <a:t>  Shortleaf pine communities in which warm season grasses/forbs are prominent on dissected plains. </a:t>
            </a:r>
          </a:p>
          <a:p>
            <a:pPr marL="0" lvl="0" indent="0">
              <a:buNone/>
            </a:pPr>
            <a:r>
              <a:rPr lang="en-US" sz="2400" dirty="0">
                <a:solidFill>
                  <a:schemeClr val="bg1"/>
                </a:solidFill>
              </a:rPr>
              <a:t> </a:t>
            </a:r>
          </a:p>
          <a:p>
            <a:pPr lvl="0"/>
            <a:r>
              <a:rPr lang="en-US" sz="2400" i="1" dirty="0">
                <a:solidFill>
                  <a:schemeClr val="bg1"/>
                </a:solidFill>
              </a:rPr>
              <a:t>Dry-Mesic Pine-Oak:  </a:t>
            </a:r>
            <a:r>
              <a:rPr lang="en-US" sz="2400" dirty="0">
                <a:solidFill>
                  <a:schemeClr val="bg1"/>
                </a:solidFill>
              </a:rPr>
              <a:t>Shortleaf pine </a:t>
            </a:r>
            <a:r>
              <a:rPr lang="en-US" sz="2400" dirty="0" smtClean="0">
                <a:solidFill>
                  <a:schemeClr val="bg1"/>
                </a:solidFill>
              </a:rPr>
              <a:t>mixed </a:t>
            </a:r>
            <a:r>
              <a:rPr lang="en-US" sz="2400" dirty="0">
                <a:solidFill>
                  <a:schemeClr val="bg1"/>
                </a:solidFill>
              </a:rPr>
              <a:t>with oak species (either can be dominant) on more deeply dissected hills, even on upper north-facing slopes. </a:t>
            </a:r>
            <a:endParaRPr lang="en-US" sz="2400" dirty="0" smtClean="0">
              <a:solidFill>
                <a:schemeClr val="bg1"/>
              </a:solidFill>
            </a:endParaRPr>
          </a:p>
          <a:p>
            <a:pPr marL="0" lvl="0" indent="0">
              <a:buNone/>
            </a:pPr>
            <a:endParaRPr lang="en-US" sz="2400" dirty="0">
              <a:solidFill>
                <a:schemeClr val="bg1"/>
              </a:solidFill>
            </a:endParaRPr>
          </a:p>
          <a:p>
            <a:pPr lvl="0"/>
            <a:r>
              <a:rPr lang="en-US" sz="2400" i="1" dirty="0">
                <a:solidFill>
                  <a:schemeClr val="bg1"/>
                </a:solidFill>
              </a:rPr>
              <a:t>Dry Pine-Oak:  </a:t>
            </a:r>
            <a:r>
              <a:rPr lang="en-US" sz="2400" dirty="0">
                <a:solidFill>
                  <a:schemeClr val="bg1"/>
                </a:solidFill>
              </a:rPr>
              <a:t>SLP </a:t>
            </a:r>
            <a:r>
              <a:rPr lang="en-US" sz="2400" dirty="0" smtClean="0">
                <a:solidFill>
                  <a:schemeClr val="bg1"/>
                </a:solidFill>
              </a:rPr>
              <a:t>mixed </a:t>
            </a:r>
            <a:r>
              <a:rPr lang="en-US" sz="2400" dirty="0">
                <a:solidFill>
                  <a:schemeClr val="bg1"/>
                </a:solidFill>
              </a:rPr>
              <a:t>with oak species on steep, south-facing upper slopes and </a:t>
            </a:r>
            <a:r>
              <a:rPr lang="en-US" sz="2400" dirty="0" smtClean="0">
                <a:solidFill>
                  <a:schemeClr val="bg1"/>
                </a:solidFill>
              </a:rPr>
              <a:t>ridge tops. </a:t>
            </a:r>
          </a:p>
          <a:p>
            <a:pPr lvl="0"/>
            <a:endParaRPr lang="en-US" sz="2400" dirty="0" smtClean="0">
              <a:solidFill>
                <a:schemeClr val="bg1"/>
              </a:solidFill>
            </a:endParaRPr>
          </a:p>
          <a:p>
            <a:pPr lvl="1" algn="ctr" eaLnBrk="1" hangingPunct="1">
              <a:buFont typeface="Arial" charset="0"/>
              <a:buNone/>
            </a:pPr>
            <a:r>
              <a:rPr lang="en-US" sz="2400" i="1" dirty="0" smtClean="0">
                <a:solidFill>
                  <a:schemeClr val="bg1"/>
                </a:solidFill>
              </a:rPr>
              <a:t>(Incorporates 7 NatureServe Community Types)</a:t>
            </a:r>
          </a:p>
        </p:txBody>
      </p:sp>
    </p:spTree>
    <p:extLst>
      <p:ext uri="{BB962C8B-B14F-4D97-AF65-F5344CB8AC3E}">
        <p14:creationId xmlns:p14="http://schemas.microsoft.com/office/powerpoint/2010/main" val="2528801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3600" dirty="0" smtClean="0">
                <a:solidFill>
                  <a:srgbClr val="FAC090"/>
                </a:solidFill>
              </a:rPr>
              <a:t>Variables addressed in Regard to</a:t>
            </a:r>
            <a:br>
              <a:rPr lang="en-US" sz="3600" dirty="0" smtClean="0">
                <a:solidFill>
                  <a:srgbClr val="FAC090"/>
                </a:solidFill>
              </a:rPr>
            </a:br>
            <a:r>
              <a:rPr lang="en-US" sz="3600" dirty="0" smtClean="0">
                <a:solidFill>
                  <a:srgbClr val="FAC090"/>
                </a:solidFill>
              </a:rPr>
              <a:t>Desired Future Conditions</a:t>
            </a:r>
          </a:p>
        </p:txBody>
      </p:sp>
      <p:sp>
        <p:nvSpPr>
          <p:cNvPr id="13315" name="Content Placeholder 2"/>
          <p:cNvSpPr>
            <a:spLocks noGrp="1"/>
          </p:cNvSpPr>
          <p:nvPr>
            <p:ph idx="1"/>
          </p:nvPr>
        </p:nvSpPr>
        <p:spPr>
          <a:xfrm>
            <a:off x="457200" y="1828800"/>
            <a:ext cx="8229600" cy="4572000"/>
          </a:xfrm>
        </p:spPr>
        <p:txBody>
          <a:bodyPr>
            <a:normAutofit/>
          </a:bodyPr>
          <a:lstStyle/>
          <a:p>
            <a:r>
              <a:rPr lang="en-US" sz="2800" i="1" dirty="0" smtClean="0">
                <a:solidFill>
                  <a:schemeClr val="bg1"/>
                </a:solidFill>
              </a:rPr>
              <a:t>Available Sunlight:</a:t>
            </a:r>
          </a:p>
          <a:p>
            <a:pPr marL="0" indent="0">
              <a:buNone/>
            </a:pPr>
            <a:r>
              <a:rPr lang="en-US" sz="2800" i="1" dirty="0">
                <a:solidFill>
                  <a:schemeClr val="bg1"/>
                </a:solidFill>
              </a:rPr>
              <a:t>	</a:t>
            </a:r>
            <a:r>
              <a:rPr lang="en-US" sz="2800" i="1" dirty="0" smtClean="0">
                <a:solidFill>
                  <a:schemeClr val="bg1"/>
                </a:solidFill>
              </a:rPr>
              <a:t>Canopy Cover %  2) </a:t>
            </a:r>
            <a:r>
              <a:rPr lang="en-US" sz="2800" i="1" dirty="0" err="1" smtClean="0">
                <a:solidFill>
                  <a:schemeClr val="bg1"/>
                </a:solidFill>
              </a:rPr>
              <a:t>Midstory</a:t>
            </a:r>
            <a:r>
              <a:rPr lang="en-US" sz="2800" i="1" dirty="0" smtClean="0">
                <a:solidFill>
                  <a:schemeClr val="bg1"/>
                </a:solidFill>
              </a:rPr>
              <a:t> %  3) Understory %</a:t>
            </a:r>
          </a:p>
          <a:p>
            <a:pPr marL="0" indent="0">
              <a:buNone/>
            </a:pPr>
            <a:endParaRPr lang="en-US" sz="2800" dirty="0" smtClean="0">
              <a:solidFill>
                <a:schemeClr val="bg1"/>
              </a:solidFill>
            </a:endParaRPr>
          </a:p>
          <a:p>
            <a:pPr eaLnBrk="1" hangingPunct="1"/>
            <a:r>
              <a:rPr lang="en-US" sz="2800" i="1" dirty="0" smtClean="0">
                <a:solidFill>
                  <a:schemeClr val="bg1"/>
                </a:solidFill>
              </a:rPr>
              <a:t>Basal Area and Tree Density (surrogates)</a:t>
            </a:r>
          </a:p>
          <a:p>
            <a:pPr eaLnBrk="1" hangingPunct="1"/>
            <a:endParaRPr lang="en-US" sz="2800" i="1" dirty="0" smtClean="0">
              <a:solidFill>
                <a:schemeClr val="bg1"/>
              </a:solidFill>
            </a:endParaRPr>
          </a:p>
          <a:p>
            <a:pPr eaLnBrk="1" hangingPunct="1"/>
            <a:r>
              <a:rPr lang="en-US" sz="2800" i="1" dirty="0">
                <a:solidFill>
                  <a:schemeClr val="bg1"/>
                </a:solidFill>
              </a:rPr>
              <a:t>Desired </a:t>
            </a:r>
            <a:r>
              <a:rPr lang="en-US" sz="2800" i="1" dirty="0" smtClean="0">
                <a:solidFill>
                  <a:schemeClr val="bg1"/>
                </a:solidFill>
              </a:rPr>
              <a:t>herbaceous ground cover % </a:t>
            </a:r>
          </a:p>
          <a:p>
            <a:pPr eaLnBrk="1" hangingPunct="1"/>
            <a:endParaRPr lang="en-US" sz="2800" i="1" dirty="0" smtClean="0">
              <a:solidFill>
                <a:schemeClr val="bg1"/>
              </a:solidFill>
            </a:endParaRPr>
          </a:p>
          <a:p>
            <a:pPr eaLnBrk="1" hangingPunct="1"/>
            <a:r>
              <a:rPr lang="en-US" sz="2800" i="1" dirty="0">
                <a:solidFill>
                  <a:schemeClr val="bg1"/>
                </a:solidFill>
              </a:rPr>
              <a:t>Disturbance </a:t>
            </a:r>
            <a:r>
              <a:rPr lang="en-US" sz="2800" i="1" dirty="0" smtClean="0">
                <a:solidFill>
                  <a:schemeClr val="bg1"/>
                </a:solidFill>
              </a:rPr>
              <a:t>Regimes (</a:t>
            </a:r>
            <a:r>
              <a:rPr lang="en-US" sz="2800" dirty="0" smtClean="0">
                <a:solidFill>
                  <a:schemeClr val="bg1"/>
                </a:solidFill>
              </a:rPr>
              <a:t>Consider frequency</a:t>
            </a:r>
            <a:r>
              <a:rPr lang="en-US" sz="2800" dirty="0">
                <a:solidFill>
                  <a:schemeClr val="bg1"/>
                </a:solidFill>
              </a:rPr>
              <a:t>, </a:t>
            </a:r>
            <a:r>
              <a:rPr lang="en-US" sz="2800" dirty="0" smtClean="0">
                <a:solidFill>
                  <a:schemeClr val="bg1"/>
                </a:solidFill>
              </a:rPr>
              <a:t>intensity</a:t>
            </a:r>
            <a:r>
              <a:rPr lang="en-US" sz="2800" dirty="0">
                <a:solidFill>
                  <a:schemeClr val="bg1"/>
                </a:solidFill>
              </a:rPr>
              <a:t>, </a:t>
            </a:r>
            <a:r>
              <a:rPr lang="en-US" sz="2800" dirty="0" smtClean="0">
                <a:solidFill>
                  <a:schemeClr val="bg1"/>
                </a:solidFill>
              </a:rPr>
              <a:t>and seasonality)</a:t>
            </a:r>
            <a:endParaRPr lang="en-US" sz="2800" dirty="0">
              <a:solidFill>
                <a:schemeClr val="bg1"/>
              </a:solidFill>
            </a:endParaRPr>
          </a:p>
          <a:p>
            <a:pPr eaLnBrk="1" hangingPunct="1"/>
            <a:endParaRPr lang="en-US" sz="2800" dirty="0">
              <a:solidFill>
                <a:schemeClr val="bg1"/>
              </a:solidFill>
            </a:endParaRPr>
          </a:p>
          <a:p>
            <a:pPr eaLnBrk="1" hangingPunct="1"/>
            <a:endParaRPr lang="en-US" sz="2800" dirty="0" smtClean="0">
              <a:solidFill>
                <a:schemeClr val="bg1"/>
              </a:solidFill>
            </a:endParaRPr>
          </a:p>
        </p:txBody>
      </p:sp>
    </p:spTree>
    <p:extLst>
      <p:ext uri="{BB962C8B-B14F-4D97-AF65-F5344CB8AC3E}">
        <p14:creationId xmlns:p14="http://schemas.microsoft.com/office/powerpoint/2010/main" val="2372186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60000"/>
                    <a:lumOff val="40000"/>
                  </a:schemeClr>
                </a:solidFill>
              </a:rPr>
              <a:t>Estimate canopy closure</a:t>
            </a:r>
            <a:endParaRPr lang="en-US" dirty="0">
              <a:solidFill>
                <a:schemeClr val="accent6">
                  <a:lumMod val="60000"/>
                  <a:lumOff val="40000"/>
                </a:schemeClr>
              </a:solidFill>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333500"/>
            <a:ext cx="914400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1199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solidFill>
                  <a:schemeClr val="accent6">
                    <a:lumMod val="60000"/>
                    <a:lumOff val="40000"/>
                  </a:schemeClr>
                </a:solidFill>
              </a:rPr>
              <a:t>Desired future conditions for Shortleaf Pine forests based on available growing space was adapted from Rogers (1983) </a:t>
            </a:r>
          </a:p>
        </p:txBody>
      </p:sp>
      <p:graphicFrame>
        <p:nvGraphicFramePr>
          <p:cNvPr id="2" name="Table 1"/>
          <p:cNvGraphicFramePr>
            <a:graphicFrameLocks noGrp="1"/>
          </p:cNvGraphicFramePr>
          <p:nvPr>
            <p:extLst>
              <p:ext uri="{D42A27DB-BD31-4B8C-83A1-F6EECF244321}">
                <p14:modId xmlns:p14="http://schemas.microsoft.com/office/powerpoint/2010/main" val="366059126"/>
              </p:ext>
            </p:extLst>
          </p:nvPr>
        </p:nvGraphicFramePr>
        <p:xfrm>
          <a:off x="230644" y="1447800"/>
          <a:ext cx="8630943" cy="2533429"/>
        </p:xfrm>
        <a:graphic>
          <a:graphicData uri="http://schemas.openxmlformats.org/drawingml/2006/table">
            <a:tbl>
              <a:tblPr firstRow="1" firstCol="1" bandRow="1">
                <a:tableStyleId>{5C22544A-7EE6-4342-B048-85BDC9FD1C3A}</a:tableStyleId>
              </a:tblPr>
              <a:tblGrid>
                <a:gridCol w="432499"/>
                <a:gridCol w="381692"/>
                <a:gridCol w="331520"/>
                <a:gridCol w="381057"/>
                <a:gridCol w="331520"/>
                <a:gridCol w="381057"/>
                <a:gridCol w="331520"/>
                <a:gridCol w="381057"/>
                <a:gridCol w="331520"/>
                <a:gridCol w="381057"/>
                <a:gridCol w="331520"/>
                <a:gridCol w="381057"/>
                <a:gridCol w="331520"/>
                <a:gridCol w="381057"/>
                <a:gridCol w="346762"/>
                <a:gridCol w="381057"/>
                <a:gridCol w="346762"/>
                <a:gridCol w="381057"/>
                <a:gridCol w="346762"/>
                <a:gridCol w="381057"/>
                <a:gridCol w="346762"/>
                <a:gridCol w="381057"/>
                <a:gridCol w="630014"/>
              </a:tblGrid>
              <a:tr h="211119">
                <a:tc>
                  <a:txBody>
                    <a:bodyPr/>
                    <a:lstStyle/>
                    <a:p>
                      <a:pPr>
                        <a:lnSpc>
                          <a:spcPct val="115000"/>
                        </a:lnSpc>
                      </a:pPr>
                      <a:endParaRPr lang="en-US" sz="1000" dirty="0">
                        <a:effectLst/>
                        <a:latin typeface="Calibri"/>
                      </a:endParaRPr>
                    </a:p>
                  </a:txBody>
                  <a:tcPr marL="65401" marR="65401" marT="0" marB="0" anchor="b"/>
                </a:tc>
                <a:tc gridSpan="22">
                  <a:txBody>
                    <a:bodyPr/>
                    <a:lstStyle/>
                    <a:p>
                      <a:pPr marL="0" marR="0" algn="ctr">
                        <a:lnSpc>
                          <a:spcPct val="115000"/>
                        </a:lnSpc>
                        <a:spcBef>
                          <a:spcPts val="0"/>
                        </a:spcBef>
                        <a:spcAft>
                          <a:spcPts val="1000"/>
                        </a:spcAft>
                      </a:pPr>
                      <a:r>
                        <a:rPr lang="en-US" sz="1200" dirty="0">
                          <a:effectLst/>
                        </a:rPr>
                        <a:t>Percent Canopy Closure for forest grown Shortleaf Pine Stands</a:t>
                      </a:r>
                      <a:endParaRPr lang="en-US" sz="1200" dirty="0">
                        <a:effectLst/>
                        <a:latin typeface="Calibri"/>
                        <a:ea typeface="Calibri"/>
                        <a:cs typeface="Times New Roman"/>
                      </a:endParaRPr>
                    </a:p>
                  </a:txBody>
                  <a:tcPr marL="65401" marR="65401"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11119">
                <a:tc>
                  <a:txBody>
                    <a:bodyPr/>
                    <a:lstStyle/>
                    <a:p>
                      <a:pPr marL="0" marR="0" algn="ctr">
                        <a:lnSpc>
                          <a:spcPct val="115000"/>
                        </a:lnSpc>
                        <a:spcBef>
                          <a:spcPts val="0"/>
                        </a:spcBef>
                        <a:spcAft>
                          <a:spcPts val="1000"/>
                        </a:spcAft>
                      </a:pPr>
                      <a:r>
                        <a:rPr lang="en-US" sz="1100" dirty="0">
                          <a:effectLst/>
                        </a:rPr>
                        <a:t> </a:t>
                      </a:r>
                      <a:endParaRPr lang="en-US" sz="1100" dirty="0">
                        <a:effectLst/>
                        <a:latin typeface="Calibri"/>
                        <a:ea typeface="Calibri"/>
                        <a:cs typeface="Times New Roman"/>
                      </a:endParaRPr>
                    </a:p>
                  </a:txBody>
                  <a:tcPr marL="65401" marR="65401" marT="0" marB="0" anchor="b"/>
                </a:tc>
                <a:tc gridSpan="2">
                  <a:txBody>
                    <a:bodyPr/>
                    <a:lstStyle/>
                    <a:p>
                      <a:pPr marL="0" marR="0" algn="ctr">
                        <a:lnSpc>
                          <a:spcPct val="115000"/>
                        </a:lnSpc>
                        <a:spcBef>
                          <a:spcPts val="0"/>
                        </a:spcBef>
                        <a:spcAft>
                          <a:spcPts val="1000"/>
                        </a:spcAft>
                      </a:pPr>
                      <a:r>
                        <a:rPr lang="en-US" sz="1100" dirty="0">
                          <a:effectLst/>
                        </a:rPr>
                        <a:t>10%</a:t>
                      </a:r>
                      <a:endParaRPr lang="en-US" sz="1100" dirty="0">
                        <a:effectLst/>
                        <a:latin typeface="Calibri"/>
                        <a:ea typeface="Calibri"/>
                        <a:cs typeface="Times New Roman"/>
                      </a:endParaRPr>
                    </a:p>
                  </a:txBody>
                  <a:tcPr marL="65401" marR="65401" marT="0" marB="0" anchor="b"/>
                </a:tc>
                <a:tc hMerge="1">
                  <a:txBody>
                    <a:bodyPr/>
                    <a:lstStyle/>
                    <a:p>
                      <a:endParaRPr lang="en-US"/>
                    </a:p>
                  </a:txBody>
                  <a:tcPr/>
                </a:tc>
                <a:tc gridSpan="2">
                  <a:txBody>
                    <a:bodyPr/>
                    <a:lstStyle/>
                    <a:p>
                      <a:pPr marL="0" marR="0" algn="ctr">
                        <a:lnSpc>
                          <a:spcPct val="115000"/>
                        </a:lnSpc>
                        <a:spcBef>
                          <a:spcPts val="0"/>
                        </a:spcBef>
                        <a:spcAft>
                          <a:spcPts val="1000"/>
                        </a:spcAft>
                      </a:pPr>
                      <a:r>
                        <a:rPr lang="en-US" sz="1100" dirty="0">
                          <a:effectLst/>
                        </a:rPr>
                        <a:t>20%</a:t>
                      </a:r>
                      <a:endParaRPr lang="en-US" sz="1100" dirty="0">
                        <a:effectLst/>
                        <a:latin typeface="Calibri"/>
                        <a:ea typeface="Calibri"/>
                        <a:cs typeface="Times New Roman"/>
                      </a:endParaRPr>
                    </a:p>
                  </a:txBody>
                  <a:tcPr marL="65401" marR="65401" marT="0" marB="0" anchor="b"/>
                </a:tc>
                <a:tc hMerge="1">
                  <a:txBody>
                    <a:bodyPr/>
                    <a:lstStyle/>
                    <a:p>
                      <a:endParaRPr lang="en-US"/>
                    </a:p>
                  </a:txBody>
                  <a:tcPr/>
                </a:tc>
                <a:tc gridSpan="2">
                  <a:txBody>
                    <a:bodyPr/>
                    <a:lstStyle/>
                    <a:p>
                      <a:pPr marL="0" marR="0" algn="ctr">
                        <a:lnSpc>
                          <a:spcPct val="115000"/>
                        </a:lnSpc>
                        <a:spcBef>
                          <a:spcPts val="0"/>
                        </a:spcBef>
                        <a:spcAft>
                          <a:spcPts val="1000"/>
                        </a:spcAft>
                      </a:pPr>
                      <a:r>
                        <a:rPr lang="en-US" sz="1100" dirty="0">
                          <a:effectLst/>
                        </a:rPr>
                        <a:t>25%</a:t>
                      </a:r>
                      <a:endParaRPr lang="en-US" sz="1100" dirty="0">
                        <a:effectLst/>
                        <a:latin typeface="Calibri"/>
                        <a:ea typeface="Calibri"/>
                        <a:cs typeface="Times New Roman"/>
                      </a:endParaRPr>
                    </a:p>
                  </a:txBody>
                  <a:tcPr marL="65401" marR="65401" marT="0" marB="0" anchor="b"/>
                </a:tc>
                <a:tc hMerge="1">
                  <a:txBody>
                    <a:bodyPr/>
                    <a:lstStyle/>
                    <a:p>
                      <a:endParaRPr lang="en-US"/>
                    </a:p>
                  </a:txBody>
                  <a:tcPr/>
                </a:tc>
                <a:tc gridSpan="2">
                  <a:txBody>
                    <a:bodyPr/>
                    <a:lstStyle/>
                    <a:p>
                      <a:pPr marL="0" marR="0" algn="ctr">
                        <a:lnSpc>
                          <a:spcPct val="115000"/>
                        </a:lnSpc>
                        <a:spcBef>
                          <a:spcPts val="0"/>
                        </a:spcBef>
                        <a:spcAft>
                          <a:spcPts val="1000"/>
                        </a:spcAft>
                      </a:pPr>
                      <a:r>
                        <a:rPr lang="en-US" sz="1100" dirty="0">
                          <a:effectLst/>
                        </a:rPr>
                        <a:t>30%</a:t>
                      </a:r>
                      <a:endParaRPr lang="en-US" sz="1100" dirty="0">
                        <a:effectLst/>
                        <a:latin typeface="Calibri"/>
                        <a:ea typeface="Calibri"/>
                        <a:cs typeface="Times New Roman"/>
                      </a:endParaRPr>
                    </a:p>
                  </a:txBody>
                  <a:tcPr marL="65401" marR="65401" marT="0" marB="0" anchor="b"/>
                </a:tc>
                <a:tc hMerge="1">
                  <a:txBody>
                    <a:bodyPr/>
                    <a:lstStyle/>
                    <a:p>
                      <a:endParaRPr lang="en-US"/>
                    </a:p>
                  </a:txBody>
                  <a:tcPr/>
                </a:tc>
                <a:tc gridSpan="2">
                  <a:txBody>
                    <a:bodyPr/>
                    <a:lstStyle/>
                    <a:p>
                      <a:pPr marL="0" marR="0" algn="ctr">
                        <a:lnSpc>
                          <a:spcPct val="115000"/>
                        </a:lnSpc>
                        <a:spcBef>
                          <a:spcPts val="0"/>
                        </a:spcBef>
                        <a:spcAft>
                          <a:spcPts val="1000"/>
                        </a:spcAft>
                      </a:pPr>
                      <a:r>
                        <a:rPr lang="en-US" sz="1100" dirty="0">
                          <a:effectLst/>
                        </a:rPr>
                        <a:t>40%</a:t>
                      </a:r>
                      <a:endParaRPr lang="en-US" sz="1100" dirty="0">
                        <a:effectLst/>
                        <a:latin typeface="Calibri"/>
                        <a:ea typeface="Calibri"/>
                        <a:cs typeface="Times New Roman"/>
                      </a:endParaRPr>
                    </a:p>
                  </a:txBody>
                  <a:tcPr marL="65401" marR="65401" marT="0" marB="0" anchor="b"/>
                </a:tc>
                <a:tc hMerge="1">
                  <a:txBody>
                    <a:bodyPr/>
                    <a:lstStyle/>
                    <a:p>
                      <a:endParaRPr lang="en-US"/>
                    </a:p>
                  </a:txBody>
                  <a:tcPr/>
                </a:tc>
                <a:tc gridSpan="2">
                  <a:txBody>
                    <a:bodyPr/>
                    <a:lstStyle/>
                    <a:p>
                      <a:pPr marL="0" marR="0" algn="ctr">
                        <a:lnSpc>
                          <a:spcPct val="115000"/>
                        </a:lnSpc>
                        <a:spcBef>
                          <a:spcPts val="0"/>
                        </a:spcBef>
                        <a:spcAft>
                          <a:spcPts val="1000"/>
                        </a:spcAft>
                      </a:pPr>
                      <a:r>
                        <a:rPr lang="en-US" sz="1100" dirty="0">
                          <a:effectLst/>
                        </a:rPr>
                        <a:t>50%</a:t>
                      </a:r>
                      <a:endParaRPr lang="en-US" sz="1100" dirty="0">
                        <a:effectLst/>
                        <a:latin typeface="Calibri"/>
                        <a:ea typeface="Calibri"/>
                        <a:cs typeface="Times New Roman"/>
                      </a:endParaRPr>
                    </a:p>
                  </a:txBody>
                  <a:tcPr marL="65401" marR="65401" marT="0" marB="0" anchor="b"/>
                </a:tc>
                <a:tc hMerge="1">
                  <a:txBody>
                    <a:bodyPr/>
                    <a:lstStyle/>
                    <a:p>
                      <a:endParaRPr lang="en-US"/>
                    </a:p>
                  </a:txBody>
                  <a:tcPr/>
                </a:tc>
                <a:tc gridSpan="2">
                  <a:txBody>
                    <a:bodyPr/>
                    <a:lstStyle/>
                    <a:p>
                      <a:pPr marL="0" marR="0" algn="ctr">
                        <a:lnSpc>
                          <a:spcPct val="115000"/>
                        </a:lnSpc>
                        <a:spcBef>
                          <a:spcPts val="0"/>
                        </a:spcBef>
                        <a:spcAft>
                          <a:spcPts val="1000"/>
                        </a:spcAft>
                      </a:pPr>
                      <a:r>
                        <a:rPr lang="en-US" sz="1100" dirty="0">
                          <a:effectLst/>
                        </a:rPr>
                        <a:t>60%</a:t>
                      </a:r>
                      <a:endParaRPr lang="en-US" sz="1100" dirty="0">
                        <a:effectLst/>
                        <a:latin typeface="Calibri"/>
                        <a:ea typeface="Calibri"/>
                        <a:cs typeface="Times New Roman"/>
                      </a:endParaRPr>
                    </a:p>
                  </a:txBody>
                  <a:tcPr marL="65401" marR="65401" marT="0" marB="0" anchor="b"/>
                </a:tc>
                <a:tc hMerge="1">
                  <a:txBody>
                    <a:bodyPr/>
                    <a:lstStyle/>
                    <a:p>
                      <a:endParaRPr lang="en-US"/>
                    </a:p>
                  </a:txBody>
                  <a:tcPr/>
                </a:tc>
                <a:tc gridSpan="2">
                  <a:txBody>
                    <a:bodyPr/>
                    <a:lstStyle/>
                    <a:p>
                      <a:pPr marL="0" marR="0" algn="ctr">
                        <a:lnSpc>
                          <a:spcPct val="115000"/>
                        </a:lnSpc>
                        <a:spcBef>
                          <a:spcPts val="0"/>
                        </a:spcBef>
                        <a:spcAft>
                          <a:spcPts val="1000"/>
                        </a:spcAft>
                      </a:pPr>
                      <a:r>
                        <a:rPr lang="en-US" sz="1100" dirty="0">
                          <a:effectLst/>
                        </a:rPr>
                        <a:t>70%</a:t>
                      </a:r>
                      <a:endParaRPr lang="en-US" sz="1100" dirty="0">
                        <a:effectLst/>
                        <a:latin typeface="Calibri"/>
                        <a:ea typeface="Calibri"/>
                        <a:cs typeface="Times New Roman"/>
                      </a:endParaRPr>
                    </a:p>
                  </a:txBody>
                  <a:tcPr marL="65401" marR="65401" marT="0" marB="0" anchor="b"/>
                </a:tc>
                <a:tc hMerge="1">
                  <a:txBody>
                    <a:bodyPr/>
                    <a:lstStyle/>
                    <a:p>
                      <a:endParaRPr lang="en-US"/>
                    </a:p>
                  </a:txBody>
                  <a:tcPr/>
                </a:tc>
                <a:tc gridSpan="2">
                  <a:txBody>
                    <a:bodyPr/>
                    <a:lstStyle/>
                    <a:p>
                      <a:pPr marL="0" marR="0" algn="ctr">
                        <a:lnSpc>
                          <a:spcPct val="115000"/>
                        </a:lnSpc>
                        <a:spcBef>
                          <a:spcPts val="0"/>
                        </a:spcBef>
                        <a:spcAft>
                          <a:spcPts val="1000"/>
                        </a:spcAft>
                      </a:pPr>
                      <a:r>
                        <a:rPr lang="en-US" sz="1100" dirty="0">
                          <a:effectLst/>
                        </a:rPr>
                        <a:t>80%</a:t>
                      </a:r>
                      <a:endParaRPr lang="en-US" sz="1100" dirty="0">
                        <a:effectLst/>
                        <a:latin typeface="Calibri"/>
                        <a:ea typeface="Calibri"/>
                        <a:cs typeface="Times New Roman"/>
                      </a:endParaRPr>
                    </a:p>
                  </a:txBody>
                  <a:tcPr marL="65401" marR="65401" marT="0" marB="0" anchor="b"/>
                </a:tc>
                <a:tc hMerge="1">
                  <a:txBody>
                    <a:bodyPr/>
                    <a:lstStyle/>
                    <a:p>
                      <a:endParaRPr lang="en-US"/>
                    </a:p>
                  </a:txBody>
                  <a:tcPr/>
                </a:tc>
                <a:tc gridSpan="2">
                  <a:txBody>
                    <a:bodyPr/>
                    <a:lstStyle/>
                    <a:p>
                      <a:pPr marL="0" marR="0" algn="ctr">
                        <a:lnSpc>
                          <a:spcPct val="115000"/>
                        </a:lnSpc>
                        <a:spcBef>
                          <a:spcPts val="0"/>
                        </a:spcBef>
                        <a:spcAft>
                          <a:spcPts val="1000"/>
                        </a:spcAft>
                      </a:pPr>
                      <a:r>
                        <a:rPr lang="en-US" sz="1100" dirty="0">
                          <a:effectLst/>
                        </a:rPr>
                        <a:t>90%</a:t>
                      </a:r>
                      <a:endParaRPr lang="en-US" sz="1100" dirty="0">
                        <a:effectLst/>
                        <a:latin typeface="Calibri"/>
                        <a:ea typeface="Calibri"/>
                        <a:cs typeface="Times New Roman"/>
                      </a:endParaRPr>
                    </a:p>
                  </a:txBody>
                  <a:tcPr marL="65401" marR="65401" marT="0" marB="0" anchor="b"/>
                </a:tc>
                <a:tc hMerge="1">
                  <a:txBody>
                    <a:bodyPr/>
                    <a:lstStyle/>
                    <a:p>
                      <a:endParaRPr lang="en-US"/>
                    </a:p>
                  </a:txBody>
                  <a:tcPr/>
                </a:tc>
                <a:tc gridSpan="2">
                  <a:txBody>
                    <a:bodyPr/>
                    <a:lstStyle/>
                    <a:p>
                      <a:pPr marL="0" marR="0" algn="ctr">
                        <a:lnSpc>
                          <a:spcPct val="115000"/>
                        </a:lnSpc>
                        <a:spcBef>
                          <a:spcPts val="0"/>
                        </a:spcBef>
                        <a:spcAft>
                          <a:spcPts val="1000"/>
                        </a:spcAft>
                      </a:pPr>
                      <a:r>
                        <a:rPr lang="en-US" sz="1100" dirty="0">
                          <a:effectLst/>
                        </a:rPr>
                        <a:t>100%</a:t>
                      </a:r>
                      <a:endParaRPr lang="en-US" sz="1100" dirty="0">
                        <a:effectLst/>
                        <a:latin typeface="Calibri"/>
                        <a:ea typeface="Calibri"/>
                        <a:cs typeface="Times New Roman"/>
                      </a:endParaRPr>
                    </a:p>
                  </a:txBody>
                  <a:tcPr marL="65401" marR="65401" marT="0" marB="0" anchor="b"/>
                </a:tc>
                <a:tc hMerge="1">
                  <a:txBody>
                    <a:bodyPr/>
                    <a:lstStyle/>
                    <a:p>
                      <a:endParaRPr lang="en-US"/>
                    </a:p>
                  </a:txBody>
                  <a:tcPr/>
                </a:tc>
              </a:tr>
              <a:tr h="422239">
                <a:tc>
                  <a:txBody>
                    <a:bodyPr/>
                    <a:lstStyle/>
                    <a:p>
                      <a:pPr marL="0" marR="0" algn="ctr">
                        <a:lnSpc>
                          <a:spcPct val="115000"/>
                        </a:lnSpc>
                        <a:spcBef>
                          <a:spcPts val="0"/>
                        </a:spcBef>
                        <a:spcAft>
                          <a:spcPts val="1000"/>
                        </a:spcAft>
                      </a:pPr>
                      <a:r>
                        <a:rPr lang="en-US" sz="1100" dirty="0">
                          <a:effectLst/>
                        </a:rPr>
                        <a:t>DBH</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#/ac</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BA</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#/ac</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BA</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#/ac</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BA</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#/ac</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BA</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#/ac</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BA</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#/ac</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BA</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#/ac</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BA</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#/ac</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BA</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#/ac</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BA</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#/ac</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BA</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#/ac</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BA</a:t>
                      </a:r>
                      <a:endParaRPr lang="en-US" sz="1100" dirty="0">
                        <a:effectLst/>
                        <a:latin typeface="Calibri"/>
                        <a:ea typeface="Calibri"/>
                        <a:cs typeface="Times New Roman"/>
                      </a:endParaRPr>
                    </a:p>
                  </a:txBody>
                  <a:tcPr marL="65401" marR="65401" marT="0" marB="0" anchor="b"/>
                </a:tc>
              </a:tr>
              <a:tr h="211119">
                <a:tc>
                  <a:txBody>
                    <a:bodyPr/>
                    <a:lstStyle/>
                    <a:p>
                      <a:pPr marL="0" marR="0" algn="ctr">
                        <a:lnSpc>
                          <a:spcPct val="115000"/>
                        </a:lnSpc>
                        <a:spcBef>
                          <a:spcPts val="0"/>
                        </a:spcBef>
                        <a:spcAft>
                          <a:spcPts val="1000"/>
                        </a:spcAft>
                      </a:pPr>
                      <a:r>
                        <a:rPr lang="en-US" sz="1100" dirty="0">
                          <a:effectLst/>
                        </a:rPr>
                        <a:t>10</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30</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16</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59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74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40</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89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119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65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148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81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178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97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208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113</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237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129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267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146</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297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162</a:t>
                      </a:r>
                      <a:endParaRPr lang="en-US" sz="1100" dirty="0">
                        <a:effectLst/>
                        <a:latin typeface="Calibri"/>
                        <a:ea typeface="Calibri"/>
                        <a:cs typeface="Times New Roman"/>
                      </a:endParaRPr>
                    </a:p>
                  </a:txBody>
                  <a:tcPr marL="65401" marR="65401" marT="0" marB="0" anchor="b"/>
                </a:tc>
              </a:tr>
              <a:tr h="211119">
                <a:tc>
                  <a:txBody>
                    <a:bodyPr/>
                    <a:lstStyle/>
                    <a:p>
                      <a:pPr marL="0" marR="0" algn="ctr">
                        <a:lnSpc>
                          <a:spcPct val="115000"/>
                        </a:lnSpc>
                        <a:spcBef>
                          <a:spcPts val="0"/>
                        </a:spcBef>
                        <a:spcAft>
                          <a:spcPts val="1000"/>
                        </a:spcAft>
                      </a:pPr>
                      <a:r>
                        <a:rPr lang="en-US" sz="1100" dirty="0">
                          <a:effectLst/>
                        </a:rPr>
                        <a:t>12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33</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57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71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56</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85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67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99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78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113</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89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127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100</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142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111</a:t>
                      </a:r>
                      <a:endParaRPr lang="en-US" sz="1100" dirty="0">
                        <a:effectLst/>
                        <a:latin typeface="Calibri"/>
                        <a:ea typeface="Calibri"/>
                        <a:cs typeface="Times New Roman"/>
                      </a:endParaRPr>
                    </a:p>
                  </a:txBody>
                  <a:tcPr marL="65401" marR="65401" marT="0" marB="0" anchor="b"/>
                </a:tc>
              </a:tr>
              <a:tr h="211119">
                <a:tc>
                  <a:txBody>
                    <a:bodyPr/>
                    <a:lstStyle/>
                    <a:p>
                      <a:pPr marL="0" marR="0" algn="ctr">
                        <a:lnSpc>
                          <a:spcPct val="115000"/>
                        </a:lnSpc>
                        <a:spcBef>
                          <a:spcPts val="0"/>
                        </a:spcBef>
                        <a:spcAft>
                          <a:spcPts val="1000"/>
                        </a:spcAft>
                      </a:pPr>
                      <a:r>
                        <a:rPr lang="en-US" sz="1100" dirty="0">
                          <a:effectLst/>
                        </a:rPr>
                        <a:t>14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10</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26</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33</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51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55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62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66</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72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77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82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88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92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99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103</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110</a:t>
                      </a:r>
                      <a:endParaRPr lang="en-US" sz="1100" dirty="0">
                        <a:effectLst/>
                        <a:latin typeface="Calibri"/>
                        <a:ea typeface="Calibri"/>
                        <a:cs typeface="Times New Roman"/>
                      </a:endParaRPr>
                    </a:p>
                  </a:txBody>
                  <a:tcPr marL="65401" marR="65401" marT="0" marB="0" anchor="b"/>
                </a:tc>
              </a:tr>
              <a:tr h="211119">
                <a:tc>
                  <a:txBody>
                    <a:bodyPr/>
                    <a:lstStyle/>
                    <a:p>
                      <a:pPr marL="0" marR="0" algn="ctr">
                        <a:lnSpc>
                          <a:spcPct val="115000"/>
                        </a:lnSpc>
                        <a:spcBef>
                          <a:spcPts val="0"/>
                        </a:spcBef>
                        <a:spcAft>
                          <a:spcPts val="1000"/>
                        </a:spcAft>
                      </a:pPr>
                      <a:r>
                        <a:rPr lang="en-US" sz="1100" dirty="0">
                          <a:effectLst/>
                        </a:rPr>
                        <a:t>16</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30</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26</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36</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solidFill>
                            <a:srgbClr val="FF0000"/>
                          </a:solidFill>
                          <a:effectLst/>
                        </a:rPr>
                        <a:t>44</a:t>
                      </a:r>
                      <a:endParaRPr lang="en-US" sz="1100" dirty="0">
                        <a:solidFill>
                          <a:srgbClr val="FF0000"/>
                        </a:solidFill>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solidFill>
                            <a:srgbClr val="FF0000"/>
                          </a:solidFill>
                          <a:effectLst/>
                        </a:rPr>
                        <a:t>61</a:t>
                      </a:r>
                      <a:endParaRPr lang="en-US" sz="1100" dirty="0">
                        <a:solidFill>
                          <a:srgbClr val="FF0000"/>
                        </a:solidFill>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52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73</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61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85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70</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97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78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109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87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122</a:t>
                      </a:r>
                      <a:endParaRPr lang="en-US" sz="1100" dirty="0">
                        <a:effectLst/>
                        <a:latin typeface="Calibri"/>
                        <a:ea typeface="Calibri"/>
                        <a:cs typeface="Times New Roman"/>
                      </a:endParaRPr>
                    </a:p>
                  </a:txBody>
                  <a:tcPr marL="65401" marR="65401" marT="0" marB="0" anchor="b"/>
                </a:tc>
              </a:tr>
              <a:tr h="211119">
                <a:tc>
                  <a:txBody>
                    <a:bodyPr/>
                    <a:lstStyle/>
                    <a:p>
                      <a:pPr marL="0" marR="0" algn="ctr">
                        <a:lnSpc>
                          <a:spcPct val="115000"/>
                        </a:lnSpc>
                        <a:spcBef>
                          <a:spcPts val="0"/>
                        </a:spcBef>
                        <a:spcAft>
                          <a:spcPts val="1000"/>
                        </a:spcAft>
                      </a:pPr>
                      <a:r>
                        <a:rPr lang="en-US" sz="1100" dirty="0">
                          <a:effectLst/>
                        </a:rPr>
                        <a:t>18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62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74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86</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56</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99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63</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111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70</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123</a:t>
                      </a:r>
                      <a:endParaRPr lang="en-US" sz="1100" dirty="0">
                        <a:effectLst/>
                        <a:latin typeface="Calibri"/>
                        <a:ea typeface="Calibri"/>
                        <a:cs typeface="Times New Roman"/>
                      </a:endParaRPr>
                    </a:p>
                  </a:txBody>
                  <a:tcPr marL="65401" marR="65401" marT="0" marB="0" anchor="b"/>
                </a:tc>
              </a:tr>
              <a:tr h="211119">
                <a:tc>
                  <a:txBody>
                    <a:bodyPr/>
                    <a:lstStyle/>
                    <a:p>
                      <a:pPr marL="0" marR="0" algn="ctr">
                        <a:lnSpc>
                          <a:spcPct val="115000"/>
                        </a:lnSpc>
                        <a:spcBef>
                          <a:spcPts val="0"/>
                        </a:spcBef>
                        <a:spcAft>
                          <a:spcPts val="1000"/>
                        </a:spcAft>
                      </a:pPr>
                      <a:r>
                        <a:rPr lang="en-US" sz="1100" dirty="0">
                          <a:effectLst/>
                        </a:rPr>
                        <a:t>20</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30</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20</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59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74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89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104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55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119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61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134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68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149</a:t>
                      </a:r>
                      <a:endParaRPr lang="en-US" sz="1100" dirty="0">
                        <a:effectLst/>
                        <a:latin typeface="Calibri"/>
                        <a:ea typeface="Calibri"/>
                        <a:cs typeface="Times New Roman"/>
                      </a:endParaRPr>
                    </a:p>
                  </a:txBody>
                  <a:tcPr marL="65401" marR="65401" marT="0" marB="0" anchor="b"/>
                </a:tc>
              </a:tr>
              <a:tr h="211119">
                <a:tc>
                  <a:txBody>
                    <a:bodyPr/>
                    <a:lstStyle/>
                    <a:p>
                      <a:pPr marL="0" marR="0" algn="ctr">
                        <a:lnSpc>
                          <a:spcPct val="115000"/>
                        </a:lnSpc>
                        <a:spcBef>
                          <a:spcPts val="0"/>
                        </a:spcBef>
                        <a:spcAft>
                          <a:spcPts val="1000"/>
                        </a:spcAft>
                      </a:pPr>
                      <a:r>
                        <a:rPr lang="en-US" sz="1100" dirty="0">
                          <a:effectLst/>
                        </a:rPr>
                        <a:t>22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6</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13</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16</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51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26</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68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84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101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118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51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135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58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152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64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169</a:t>
                      </a:r>
                      <a:endParaRPr lang="en-US" sz="1100" dirty="0">
                        <a:effectLst/>
                        <a:latin typeface="Calibri"/>
                        <a:ea typeface="Calibri"/>
                        <a:cs typeface="Times New Roman"/>
                      </a:endParaRPr>
                    </a:p>
                  </a:txBody>
                  <a:tcPr marL="65401" marR="65401" marT="0" marB="0" anchor="b"/>
                </a:tc>
              </a:tr>
              <a:tr h="211119">
                <a:tc>
                  <a:txBody>
                    <a:bodyPr/>
                    <a:lstStyle/>
                    <a:p>
                      <a:pPr marL="0" marR="0" algn="ctr">
                        <a:lnSpc>
                          <a:spcPct val="115000"/>
                        </a:lnSpc>
                        <a:spcBef>
                          <a:spcPts val="0"/>
                        </a:spcBef>
                        <a:spcAft>
                          <a:spcPts val="1000"/>
                        </a:spcAft>
                      </a:pPr>
                      <a:r>
                        <a:rPr lang="en-US" sz="1100" dirty="0">
                          <a:effectLst/>
                        </a:rPr>
                        <a:t>24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14</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13</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18</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57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22</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71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27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85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31</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99</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36</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113</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40</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127</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45</a:t>
                      </a:r>
                      <a:endParaRPr lang="en-US" sz="1100" dirty="0">
                        <a:effectLst/>
                        <a:latin typeface="Calibri"/>
                        <a:ea typeface="Calibri"/>
                        <a:cs typeface="Times New Roman"/>
                      </a:endParaRPr>
                    </a:p>
                  </a:txBody>
                  <a:tcPr marL="65401" marR="65401" marT="0" marB="0" anchor="b"/>
                </a:tc>
                <a:tc>
                  <a:txBody>
                    <a:bodyPr/>
                    <a:lstStyle/>
                    <a:p>
                      <a:pPr marL="0" marR="0" algn="ctr">
                        <a:lnSpc>
                          <a:spcPct val="115000"/>
                        </a:lnSpc>
                        <a:spcBef>
                          <a:spcPts val="0"/>
                        </a:spcBef>
                        <a:spcAft>
                          <a:spcPts val="1000"/>
                        </a:spcAft>
                      </a:pPr>
                      <a:r>
                        <a:rPr lang="en-US" sz="1100" dirty="0">
                          <a:effectLst/>
                        </a:rPr>
                        <a:t>141</a:t>
                      </a:r>
                      <a:endParaRPr lang="en-US" sz="1100" dirty="0">
                        <a:effectLst/>
                        <a:latin typeface="Calibri"/>
                        <a:ea typeface="Calibri"/>
                        <a:cs typeface="Times New Roman"/>
                      </a:endParaRPr>
                    </a:p>
                  </a:txBody>
                  <a:tcPr marL="65401" marR="65401" marT="0" marB="0" anchor="b"/>
                </a:tc>
              </a:tr>
            </a:tbl>
          </a:graphicData>
        </a:graphic>
      </p:graphicFrame>
      <p:grpSp>
        <p:nvGrpSpPr>
          <p:cNvPr id="5" name="Group 4"/>
          <p:cNvGrpSpPr/>
          <p:nvPr/>
        </p:nvGrpSpPr>
        <p:grpSpPr>
          <a:xfrm>
            <a:off x="4264397" y="5575664"/>
            <a:ext cx="3113085" cy="576754"/>
            <a:chOff x="-95427" y="-230105"/>
            <a:chExt cx="3296493" cy="312759"/>
          </a:xfrm>
          <a:noFill/>
        </p:grpSpPr>
        <p:sp>
          <p:nvSpPr>
            <p:cNvPr id="7" name="Text Box 2"/>
            <p:cNvSpPr txBox="1">
              <a:spLocks noChangeArrowheads="1"/>
            </p:cNvSpPr>
            <p:nvPr/>
          </p:nvSpPr>
          <p:spPr bwMode="auto">
            <a:xfrm>
              <a:off x="-95427" y="-193581"/>
              <a:ext cx="3296493" cy="276235"/>
            </a:xfrm>
            <a:prstGeom prst="rect">
              <a:avLst/>
            </a:prstGeom>
            <a:grp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400" dirty="0" smtClean="0">
                  <a:solidFill>
                    <a:schemeClr val="bg1"/>
                  </a:solidFill>
                  <a:effectLst/>
                  <a:latin typeface="Calibri"/>
                  <a:ea typeface="Calibri"/>
                  <a:cs typeface="Times New Roman"/>
                </a:rPr>
                <a:t>Range </a:t>
              </a:r>
              <a:r>
                <a:rPr lang="en-US" sz="1400" dirty="0">
                  <a:solidFill>
                    <a:schemeClr val="bg1"/>
                  </a:solidFill>
                  <a:effectLst/>
                  <a:latin typeface="Calibri"/>
                  <a:ea typeface="Calibri"/>
                  <a:cs typeface="Times New Roman"/>
                </a:rPr>
                <a:t>for </a:t>
              </a:r>
              <a:r>
                <a:rPr lang="en-US" sz="1400" dirty="0" smtClean="0">
                  <a:solidFill>
                    <a:schemeClr val="bg1"/>
                  </a:solidFill>
                  <a:effectLst/>
                  <a:latin typeface="Calibri"/>
                  <a:ea typeface="Calibri"/>
                  <a:cs typeface="Times New Roman"/>
                </a:rPr>
                <a:t>SLP-Dry Mesic Oak </a:t>
              </a:r>
              <a:r>
                <a:rPr lang="en-US" sz="1400" dirty="0">
                  <a:solidFill>
                    <a:schemeClr val="bg1"/>
                  </a:solidFill>
                  <a:effectLst/>
                  <a:latin typeface="Calibri"/>
                  <a:ea typeface="Calibri"/>
                  <a:cs typeface="Times New Roman"/>
                </a:rPr>
                <a:t>Woodland</a:t>
              </a:r>
            </a:p>
            <a:p>
              <a:pPr marL="0" marR="0" algn="ctr">
                <a:spcBef>
                  <a:spcPts val="0"/>
                </a:spcBef>
                <a:spcAft>
                  <a:spcPts val="0"/>
                </a:spcAft>
              </a:pPr>
              <a:r>
                <a:rPr lang="en-US" sz="1400" dirty="0">
                  <a:solidFill>
                    <a:schemeClr val="bg1"/>
                  </a:solidFill>
                  <a:effectLst/>
                  <a:latin typeface="Calibri"/>
                  <a:ea typeface="Calibri"/>
                  <a:cs typeface="Times New Roman"/>
                </a:rPr>
                <a:t>(for 16” average stand DBH)</a:t>
              </a:r>
            </a:p>
            <a:p>
              <a:pPr marL="0" marR="0" algn="ctr">
                <a:lnSpc>
                  <a:spcPct val="115000"/>
                </a:lnSpc>
                <a:spcBef>
                  <a:spcPts val="0"/>
                </a:spcBef>
                <a:spcAft>
                  <a:spcPts val="1000"/>
                </a:spcAft>
              </a:pPr>
              <a:r>
                <a:rPr lang="en-US" sz="1100" dirty="0">
                  <a:effectLst/>
                  <a:latin typeface="Calibri"/>
                  <a:ea typeface="Calibri"/>
                  <a:cs typeface="Times New Roman"/>
                </a:rPr>
                <a:t> </a:t>
              </a:r>
            </a:p>
          </p:txBody>
        </p:sp>
        <p:cxnSp>
          <p:nvCxnSpPr>
            <p:cNvPr id="8" name="Straight Arrow Connector 7"/>
            <p:cNvCxnSpPr/>
            <p:nvPr/>
          </p:nvCxnSpPr>
          <p:spPr>
            <a:xfrm>
              <a:off x="47378" y="-230105"/>
              <a:ext cx="2712720" cy="0"/>
            </a:xfrm>
            <a:prstGeom prst="straightConnector1">
              <a:avLst/>
            </a:prstGeom>
            <a:grpFill/>
            <a:ln w="317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827632" y="4152789"/>
            <a:ext cx="3295650" cy="787921"/>
            <a:chOff x="0" y="0"/>
            <a:chExt cx="3296493" cy="788107"/>
          </a:xfrm>
          <a:noFill/>
        </p:grpSpPr>
        <p:cxnSp>
          <p:nvCxnSpPr>
            <p:cNvPr id="10" name="Straight Arrow Connector 9"/>
            <p:cNvCxnSpPr/>
            <p:nvPr/>
          </p:nvCxnSpPr>
          <p:spPr>
            <a:xfrm>
              <a:off x="281354" y="0"/>
              <a:ext cx="2712720" cy="0"/>
            </a:xfrm>
            <a:prstGeom prst="straightConnector1">
              <a:avLst/>
            </a:prstGeom>
            <a:grpFill/>
            <a:ln w="317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 Box 2"/>
            <p:cNvSpPr txBox="1">
              <a:spLocks noChangeArrowheads="1"/>
            </p:cNvSpPr>
            <p:nvPr/>
          </p:nvSpPr>
          <p:spPr bwMode="auto">
            <a:xfrm>
              <a:off x="0" y="70048"/>
              <a:ext cx="3296493" cy="718059"/>
            </a:xfrm>
            <a:prstGeom prst="rect">
              <a:avLst/>
            </a:prstGeom>
            <a:grpFill/>
            <a:ln w="9525">
              <a:no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1400" dirty="0" smtClean="0">
                  <a:solidFill>
                    <a:schemeClr val="bg1"/>
                  </a:solidFill>
                  <a:effectLst/>
                  <a:latin typeface="Calibri"/>
                  <a:ea typeface="Calibri"/>
                  <a:cs typeface="Times New Roman"/>
                </a:rPr>
                <a:t>Range </a:t>
              </a:r>
              <a:r>
                <a:rPr lang="en-US" sz="1400" dirty="0">
                  <a:solidFill>
                    <a:schemeClr val="bg1"/>
                  </a:solidFill>
                  <a:effectLst/>
                  <a:latin typeface="Calibri"/>
                  <a:ea typeface="Calibri"/>
                  <a:cs typeface="Times New Roman"/>
                </a:rPr>
                <a:t>for Pine-Bluestem Woodland </a:t>
              </a:r>
            </a:p>
            <a:p>
              <a:pPr marL="0" marR="0" algn="ctr">
                <a:spcBef>
                  <a:spcPts val="0"/>
                </a:spcBef>
                <a:spcAft>
                  <a:spcPts val="0"/>
                </a:spcAft>
              </a:pPr>
              <a:r>
                <a:rPr lang="en-US" sz="1400" dirty="0">
                  <a:solidFill>
                    <a:schemeClr val="bg1"/>
                  </a:solidFill>
                  <a:effectLst/>
                  <a:latin typeface="Calibri"/>
                  <a:ea typeface="Calibri"/>
                  <a:cs typeface="Times New Roman"/>
                </a:rPr>
                <a:t>(for 16” average stand DBH</a:t>
              </a:r>
              <a:r>
                <a:rPr lang="en-US" sz="1100" dirty="0">
                  <a:solidFill>
                    <a:schemeClr val="bg1"/>
                  </a:solidFill>
                  <a:effectLst/>
                  <a:latin typeface="Calibri"/>
                  <a:ea typeface="Calibri"/>
                  <a:cs typeface="Times New Roman"/>
                </a:rPr>
                <a:t>)</a:t>
              </a:r>
            </a:p>
            <a:p>
              <a:pPr marL="0" marR="0" algn="ctr">
                <a:lnSpc>
                  <a:spcPct val="115000"/>
                </a:lnSpc>
                <a:spcBef>
                  <a:spcPts val="0"/>
                </a:spcBef>
                <a:spcAft>
                  <a:spcPts val="1000"/>
                </a:spcAft>
              </a:pPr>
              <a:r>
                <a:rPr lang="en-US" sz="1100" dirty="0">
                  <a:solidFill>
                    <a:schemeClr val="bg1"/>
                  </a:solidFill>
                  <a:effectLst/>
                  <a:latin typeface="Calibri"/>
                  <a:ea typeface="Calibri"/>
                  <a:cs typeface="Times New Roman"/>
                </a:rPr>
                <a:t> </a:t>
              </a:r>
            </a:p>
          </p:txBody>
        </p:sp>
      </p:grpSp>
      <p:cxnSp>
        <p:nvCxnSpPr>
          <p:cNvPr id="12" name="Straight Arrow Connector 11"/>
          <p:cNvCxnSpPr/>
          <p:nvPr/>
        </p:nvCxnSpPr>
        <p:spPr>
          <a:xfrm>
            <a:off x="3264482" y="4953000"/>
            <a:ext cx="1838325" cy="0"/>
          </a:xfrm>
          <a:prstGeom prst="straightConnector1">
            <a:avLst/>
          </a:prstGeom>
          <a:ln w="317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 Box 2"/>
          <p:cNvSpPr txBox="1">
            <a:spLocks noChangeArrowheads="1"/>
          </p:cNvSpPr>
          <p:nvPr/>
        </p:nvSpPr>
        <p:spPr bwMode="auto">
          <a:xfrm>
            <a:off x="2837464" y="4946249"/>
            <a:ext cx="3295650" cy="561975"/>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400" dirty="0">
                <a:solidFill>
                  <a:schemeClr val="bg1"/>
                </a:solidFill>
                <a:latin typeface="Calibri"/>
                <a:ea typeface="Calibri"/>
                <a:cs typeface="Times New Roman"/>
              </a:rPr>
              <a:t>Range</a:t>
            </a:r>
            <a:r>
              <a:rPr lang="en-US" sz="1400" dirty="0" smtClean="0">
                <a:solidFill>
                  <a:schemeClr val="bg1"/>
                </a:solidFill>
                <a:effectLst/>
                <a:latin typeface="Calibri"/>
                <a:ea typeface="Calibri"/>
                <a:cs typeface="Times New Roman"/>
              </a:rPr>
              <a:t> </a:t>
            </a:r>
            <a:r>
              <a:rPr lang="en-US" sz="1400" dirty="0">
                <a:solidFill>
                  <a:schemeClr val="bg1"/>
                </a:solidFill>
                <a:effectLst/>
                <a:latin typeface="Calibri"/>
                <a:ea typeface="Calibri"/>
                <a:cs typeface="Times New Roman"/>
              </a:rPr>
              <a:t>for </a:t>
            </a:r>
            <a:r>
              <a:rPr lang="en-US" sz="1400" dirty="0" smtClean="0">
                <a:solidFill>
                  <a:schemeClr val="bg1"/>
                </a:solidFill>
                <a:effectLst/>
                <a:latin typeface="Calibri"/>
                <a:ea typeface="Calibri"/>
                <a:cs typeface="Times New Roman"/>
              </a:rPr>
              <a:t> SLP-Dry Oak </a:t>
            </a:r>
            <a:r>
              <a:rPr lang="en-US" sz="1400" dirty="0">
                <a:solidFill>
                  <a:schemeClr val="bg1"/>
                </a:solidFill>
                <a:effectLst/>
                <a:latin typeface="Calibri"/>
                <a:ea typeface="Calibri"/>
                <a:cs typeface="Times New Roman"/>
              </a:rPr>
              <a:t>Woodland</a:t>
            </a:r>
          </a:p>
          <a:p>
            <a:pPr marL="0" marR="0" algn="ctr">
              <a:spcBef>
                <a:spcPts val="0"/>
              </a:spcBef>
              <a:spcAft>
                <a:spcPts val="0"/>
              </a:spcAft>
            </a:pPr>
            <a:r>
              <a:rPr lang="en-US" sz="1400" dirty="0">
                <a:solidFill>
                  <a:schemeClr val="bg1"/>
                </a:solidFill>
                <a:effectLst/>
                <a:latin typeface="Calibri"/>
                <a:ea typeface="Calibri"/>
                <a:cs typeface="Times New Roman"/>
              </a:rPr>
              <a:t>(for 16” average stand DBH)</a:t>
            </a:r>
          </a:p>
          <a:p>
            <a:pPr marL="0" marR="0" algn="ctr">
              <a:lnSpc>
                <a:spcPct val="115000"/>
              </a:lnSpc>
              <a:spcBef>
                <a:spcPts val="0"/>
              </a:spcBef>
              <a:spcAft>
                <a:spcPts val="1000"/>
              </a:spcAft>
            </a:pPr>
            <a:r>
              <a:rPr lang="en-US" sz="1100" dirty="0">
                <a:solidFill>
                  <a:schemeClr val="bg1"/>
                </a:solidFill>
                <a:effectLst/>
                <a:latin typeface="Calibri"/>
                <a:ea typeface="Calibri"/>
                <a:cs typeface="Times New Roman"/>
              </a:rPr>
              <a:t> </a:t>
            </a:r>
          </a:p>
          <a:p>
            <a:pPr marL="0" marR="0" algn="ctr">
              <a:lnSpc>
                <a:spcPct val="115000"/>
              </a:lnSpc>
              <a:spcBef>
                <a:spcPts val="0"/>
              </a:spcBef>
              <a:spcAft>
                <a:spcPts val="1000"/>
              </a:spcAft>
            </a:pPr>
            <a:r>
              <a:rPr lang="en-US" sz="1100" dirty="0">
                <a:solidFill>
                  <a:schemeClr val="bg1"/>
                </a:solidFill>
                <a:effectLst/>
                <a:latin typeface="Calibri"/>
                <a:ea typeface="Calibri"/>
                <a:cs typeface="Times New Roman"/>
              </a:rPr>
              <a:t> </a:t>
            </a:r>
          </a:p>
        </p:txBody>
      </p:sp>
      <p:sp>
        <p:nvSpPr>
          <p:cNvPr id="3" name="Rectangle 9"/>
          <p:cNvSpPr>
            <a:spLocks noChangeArrowheads="1"/>
          </p:cNvSpPr>
          <p:nvPr/>
        </p:nvSpPr>
        <p:spPr bwMode="auto">
          <a:xfrm>
            <a:off x="457200" y="27606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514188" rIns="914112" bIns="39992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a:spLocks noChangeArrowheads="1"/>
          </p:cNvSpPr>
          <p:nvPr/>
        </p:nvSpPr>
        <p:spPr bwMode="auto">
          <a:xfrm>
            <a:off x="457200" y="3217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r>
            <a:br>
              <a:rPr kumimoji="0" lang="en-US" alt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4"/>
          <p:cNvSpPr/>
          <p:nvPr/>
        </p:nvSpPr>
        <p:spPr>
          <a:xfrm>
            <a:off x="104567" y="6258788"/>
            <a:ext cx="8741780" cy="600164"/>
          </a:xfrm>
          <a:prstGeom prst="rect">
            <a:avLst/>
          </a:prstGeom>
        </p:spPr>
        <p:txBody>
          <a:bodyPr wrap="square">
            <a:spAutoFit/>
          </a:bodyPr>
          <a:lstStyle/>
          <a:p>
            <a:r>
              <a:rPr lang="en-US" sz="1100" dirty="0" smtClean="0">
                <a:solidFill>
                  <a:schemeClr val="bg1"/>
                </a:solidFill>
              </a:rPr>
              <a:t>Rogers, R. 1983. Guides for Thinning Shortleaf Pine. Pp. 217-225. </a:t>
            </a:r>
            <a:r>
              <a:rPr lang="en-US" sz="1100" dirty="0">
                <a:solidFill>
                  <a:schemeClr val="bg1"/>
                </a:solidFill>
              </a:rPr>
              <a:t>In: Jones, Earle P., [Editor] 1983. Proceedings of the Second Biennial Southern Silvicultural Research Station Conference, Atlanta, Georgia, November 4-5, 1982.  Gen Tech Rep SE-24. Asheville, NC: U.S. Department of Agriculture, Forest Service, Southeastern Forest Experiment Station. 526p</a:t>
            </a:r>
            <a:r>
              <a:rPr lang="en-US" sz="1100" dirty="0" smtClean="0">
                <a:solidFill>
                  <a:schemeClr val="bg1"/>
                </a:solidFill>
              </a:rPr>
              <a:t>.</a:t>
            </a:r>
            <a:endParaRPr lang="en-US" sz="1100" dirty="0">
              <a:solidFill>
                <a:schemeClr val="bg1"/>
              </a:solidFill>
            </a:endParaRPr>
          </a:p>
        </p:txBody>
      </p:sp>
    </p:spTree>
    <p:extLst>
      <p:ext uri="{BB962C8B-B14F-4D97-AF65-F5344CB8AC3E}">
        <p14:creationId xmlns:p14="http://schemas.microsoft.com/office/powerpoint/2010/main" val="2319687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932156" y="274638"/>
            <a:ext cx="7239000" cy="792162"/>
          </a:xfrm>
        </p:spPr>
        <p:txBody>
          <a:bodyPr>
            <a:normAutofit/>
          </a:bodyPr>
          <a:lstStyle/>
          <a:p>
            <a:r>
              <a:rPr lang="en-US" sz="3200" dirty="0" smtClean="0">
                <a:solidFill>
                  <a:srgbClr val="FAC090"/>
                </a:solidFill>
                <a:latin typeface="+mn-lt"/>
              </a:rPr>
              <a:t>Overview of Range of Varia</a:t>
            </a:r>
            <a:r>
              <a:rPr lang="en-US" sz="3200" dirty="0" smtClean="0">
                <a:solidFill>
                  <a:srgbClr val="FAC090"/>
                </a:solidFill>
              </a:rPr>
              <a:t>bles</a:t>
            </a:r>
            <a:endParaRPr lang="en-US" sz="3200" dirty="0">
              <a:solidFill>
                <a:srgbClr val="FAC09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489492281"/>
              </p:ext>
            </p:extLst>
          </p:nvPr>
        </p:nvGraphicFramePr>
        <p:xfrm>
          <a:off x="685800" y="1295400"/>
          <a:ext cx="7543800" cy="3919727"/>
        </p:xfrm>
        <a:graphic>
          <a:graphicData uri="http://schemas.openxmlformats.org/drawingml/2006/table">
            <a:tbl>
              <a:tblPr firstRow="1" firstCol="1" bandRow="1">
                <a:tableStyleId>{5C22544A-7EE6-4342-B048-85BDC9FD1C3A}</a:tableStyleId>
              </a:tblPr>
              <a:tblGrid>
                <a:gridCol w="1345842"/>
                <a:gridCol w="1042831"/>
                <a:gridCol w="816557"/>
                <a:gridCol w="835248"/>
                <a:gridCol w="1129407"/>
                <a:gridCol w="1348793"/>
                <a:gridCol w="1025122"/>
              </a:tblGrid>
              <a:tr h="996174">
                <a:tc>
                  <a:txBody>
                    <a:bodyPr/>
                    <a:lstStyle/>
                    <a:p>
                      <a:pPr marL="0" marR="0" algn="ctr">
                        <a:lnSpc>
                          <a:spcPct val="115000"/>
                        </a:lnSpc>
                        <a:spcBef>
                          <a:spcPts val="0"/>
                        </a:spcBef>
                        <a:spcAft>
                          <a:spcPts val="0"/>
                        </a:spcAft>
                      </a:pPr>
                      <a:r>
                        <a:rPr lang="en-US" sz="1400" dirty="0">
                          <a:effectLst/>
                        </a:rPr>
                        <a:t>Community Type</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Canopy Closure (%)</a:t>
                      </a:r>
                      <a:endParaRPr lang="en-US" sz="1400" dirty="0">
                        <a:effectLst/>
                        <a:latin typeface="Calibri"/>
                        <a:ea typeface="Calibri"/>
                        <a:cs typeface="Times New Roman"/>
                      </a:endParaRPr>
                    </a:p>
                  </a:txBody>
                  <a:tcPr marL="68580" marR="68580" marT="0" marB="0" anchor="ctr"/>
                </a:tc>
                <a:tc>
                  <a:txBody>
                    <a:bodyPr/>
                    <a:lstStyle/>
                    <a:p>
                      <a:pPr marL="0" marR="0" indent="55880" algn="ctr">
                        <a:lnSpc>
                          <a:spcPct val="115000"/>
                        </a:lnSpc>
                        <a:spcBef>
                          <a:spcPts val="0"/>
                        </a:spcBef>
                        <a:spcAft>
                          <a:spcPts val="0"/>
                        </a:spcAft>
                      </a:pPr>
                      <a:r>
                        <a:rPr lang="en-US" sz="1400" dirty="0">
                          <a:effectLst/>
                        </a:rPr>
                        <a:t>Basal Area* (ft</a:t>
                      </a:r>
                      <a:r>
                        <a:rPr lang="en-US" sz="1400" baseline="30000" dirty="0">
                          <a:effectLst/>
                        </a:rPr>
                        <a:t>2</a:t>
                      </a:r>
                      <a:r>
                        <a:rPr lang="en-US" sz="1400" dirty="0">
                          <a:effectLst/>
                        </a:rPr>
                        <a:t>/ac)</a:t>
                      </a:r>
                      <a:endParaRPr lang="en-US" sz="1400" dirty="0">
                        <a:effectLst/>
                        <a:latin typeface="Calibri"/>
                        <a:ea typeface="Calibri"/>
                        <a:cs typeface="Times New Roman"/>
                      </a:endParaRPr>
                    </a:p>
                  </a:txBody>
                  <a:tcPr marL="68580" marR="68580" marT="0" marB="0" anchor="ctr"/>
                </a:tc>
                <a:tc>
                  <a:txBody>
                    <a:bodyPr/>
                    <a:lstStyle/>
                    <a:p>
                      <a:pPr marL="0" marR="0" indent="55880" algn="ctr">
                        <a:lnSpc>
                          <a:spcPct val="115000"/>
                        </a:lnSpc>
                        <a:spcBef>
                          <a:spcPts val="0"/>
                        </a:spcBef>
                        <a:spcAft>
                          <a:spcPts val="0"/>
                        </a:spcAft>
                      </a:pPr>
                      <a:r>
                        <a:rPr lang="en-US" sz="1400" dirty="0">
                          <a:effectLst/>
                        </a:rPr>
                        <a:t>Trees Per Acre*</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Midstory Density (%)</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Understory Cover</a:t>
                      </a:r>
                    </a:p>
                    <a:p>
                      <a:pPr marL="0" marR="0" algn="ctr">
                        <a:lnSpc>
                          <a:spcPct val="115000"/>
                        </a:lnSpc>
                        <a:spcBef>
                          <a:spcPts val="0"/>
                        </a:spcBef>
                        <a:spcAft>
                          <a:spcPts val="0"/>
                        </a:spcAft>
                      </a:pPr>
                      <a:r>
                        <a:rPr lang="en-US" sz="1400" dirty="0">
                          <a:effectLst/>
                        </a:rPr>
                        <a:t>(%)</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Ground Layer Cover (%)</a:t>
                      </a:r>
                      <a:endParaRPr lang="en-US" sz="1400" dirty="0">
                        <a:effectLst/>
                        <a:latin typeface="Calibri"/>
                        <a:ea typeface="Calibri"/>
                        <a:cs typeface="Times New Roman"/>
                      </a:endParaRPr>
                    </a:p>
                  </a:txBody>
                  <a:tcPr marL="68580" marR="68580" marT="0" marB="0" anchor="ctr"/>
                </a:tc>
              </a:tr>
              <a:tr h="747130">
                <a:tc>
                  <a:txBody>
                    <a:bodyPr/>
                    <a:lstStyle/>
                    <a:p>
                      <a:pPr marL="0" marR="0">
                        <a:lnSpc>
                          <a:spcPct val="115000"/>
                        </a:lnSpc>
                        <a:spcBef>
                          <a:spcPts val="0"/>
                        </a:spcBef>
                        <a:spcAft>
                          <a:spcPts val="0"/>
                        </a:spcAft>
                      </a:pPr>
                      <a:r>
                        <a:rPr lang="en-US" sz="1400" dirty="0">
                          <a:effectLst/>
                        </a:rPr>
                        <a:t>Shortleaf Pine-Bluestem</a:t>
                      </a:r>
                      <a:endParaRPr lang="en-US" sz="1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a:effectLst/>
                        </a:rPr>
                        <a:t>30-60</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35-70 </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26-52</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&lt;10</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&lt;10</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80-100</a:t>
                      </a:r>
                      <a:endParaRPr lang="en-US" sz="1400" dirty="0">
                        <a:effectLst/>
                        <a:latin typeface="Calibri"/>
                        <a:ea typeface="Calibri"/>
                        <a:cs typeface="Times New Roman"/>
                      </a:endParaRPr>
                    </a:p>
                  </a:txBody>
                  <a:tcPr marL="68580" marR="68580" marT="0" marB="0" anchor="ctr"/>
                </a:tc>
              </a:tr>
              <a:tr h="996174">
                <a:tc>
                  <a:txBody>
                    <a:bodyPr/>
                    <a:lstStyle/>
                    <a:p>
                      <a:pPr marL="0" marR="0">
                        <a:lnSpc>
                          <a:spcPct val="115000"/>
                        </a:lnSpc>
                        <a:spcBef>
                          <a:spcPts val="0"/>
                        </a:spcBef>
                        <a:spcAft>
                          <a:spcPts val="0"/>
                        </a:spcAft>
                      </a:pPr>
                      <a:r>
                        <a:rPr lang="en-US" sz="1400" dirty="0" smtClean="0">
                          <a:effectLst/>
                        </a:rPr>
                        <a:t>Shortleaf Pine-Dry Mesic Oak </a:t>
                      </a:r>
                      <a:r>
                        <a:rPr lang="en-US" sz="1400" dirty="0">
                          <a:effectLst/>
                        </a:rPr>
                        <a:t>Woodland</a:t>
                      </a:r>
                      <a:endParaRPr lang="en-US" sz="1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a:effectLst/>
                        </a:rPr>
                        <a:t>50-80</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60-95</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44-70</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&lt;30</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&lt;30</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50-80</a:t>
                      </a:r>
                      <a:endParaRPr lang="en-US" sz="1400" dirty="0">
                        <a:effectLst/>
                        <a:latin typeface="Calibri"/>
                        <a:ea typeface="Calibri"/>
                        <a:cs typeface="Times New Roman"/>
                      </a:endParaRPr>
                    </a:p>
                  </a:txBody>
                  <a:tcPr marL="68580" marR="68580" marT="0" marB="0" anchor="ctr"/>
                </a:tc>
              </a:tr>
              <a:tr h="747130">
                <a:tc>
                  <a:txBody>
                    <a:bodyPr/>
                    <a:lstStyle/>
                    <a:p>
                      <a:pPr marL="0" marR="0">
                        <a:lnSpc>
                          <a:spcPct val="115000"/>
                        </a:lnSpc>
                        <a:spcBef>
                          <a:spcPts val="0"/>
                        </a:spcBef>
                        <a:spcAft>
                          <a:spcPts val="0"/>
                        </a:spcAft>
                      </a:pPr>
                      <a:r>
                        <a:rPr lang="en-US" sz="1400" dirty="0" smtClean="0">
                          <a:effectLst/>
                        </a:rPr>
                        <a:t>Shortleaf Pine-Dry Oak</a:t>
                      </a:r>
                      <a:endParaRPr lang="en-US" sz="1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dirty="0">
                          <a:effectLst/>
                        </a:rPr>
                        <a:t>30-50</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35-60</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26-44</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15</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20-80 North</a:t>
                      </a:r>
                    </a:p>
                    <a:p>
                      <a:pPr marL="0" marR="0" algn="ctr">
                        <a:lnSpc>
                          <a:spcPct val="115000"/>
                        </a:lnSpc>
                        <a:spcBef>
                          <a:spcPts val="0"/>
                        </a:spcBef>
                        <a:spcAft>
                          <a:spcPts val="0"/>
                        </a:spcAft>
                      </a:pPr>
                      <a:r>
                        <a:rPr lang="en-US" sz="1400" dirty="0">
                          <a:effectLst/>
                        </a:rPr>
                        <a:t>&lt;30 South</a:t>
                      </a:r>
                      <a:endParaRPr lang="en-US" sz="14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dirty="0">
                          <a:effectLst/>
                        </a:rPr>
                        <a:t>40-60</a:t>
                      </a:r>
                      <a:endParaRPr lang="en-US" sz="1400" dirty="0">
                        <a:effectLst/>
                        <a:latin typeface="Calibri"/>
                        <a:ea typeface="Calibri"/>
                        <a:cs typeface="Times New Roman"/>
                      </a:endParaRPr>
                    </a:p>
                  </a:txBody>
                  <a:tcPr marL="68580" marR="68580" marT="0" marB="0" anchor="ctr"/>
                </a:tc>
              </a:tr>
              <a:tr h="433119">
                <a:tc gridSpan="7">
                  <a:txBody>
                    <a:bodyPr/>
                    <a:lstStyle/>
                    <a:p>
                      <a:pPr marL="0" marR="0">
                        <a:spcBef>
                          <a:spcPts val="0"/>
                        </a:spcBef>
                        <a:spcAft>
                          <a:spcPts val="0"/>
                        </a:spcAft>
                      </a:pPr>
                      <a:r>
                        <a:rPr lang="en-US" sz="1400" dirty="0">
                          <a:effectLst/>
                        </a:rPr>
                        <a:t>*Calculated Based on an average DBH of 16”, will vary with average stand DBH see table 1 A </a:t>
                      </a:r>
                      <a:endParaRPr lang="en-US" sz="1400" dirty="0">
                        <a:effectLst/>
                        <a:latin typeface="Times New Roman"/>
                        <a:ea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2" name="Rectangle 1"/>
          <p:cNvSpPr/>
          <p:nvPr/>
        </p:nvSpPr>
        <p:spPr>
          <a:xfrm>
            <a:off x="914400" y="5395687"/>
            <a:ext cx="7086600" cy="1477328"/>
          </a:xfrm>
          <a:prstGeom prst="rect">
            <a:avLst/>
          </a:prstGeom>
        </p:spPr>
        <p:txBody>
          <a:bodyPr wrap="square">
            <a:spAutoFit/>
          </a:bodyPr>
          <a:lstStyle/>
          <a:p>
            <a:pPr eaLnBrk="1" hangingPunct="1"/>
            <a:r>
              <a:rPr lang="en-US" i="1" dirty="0">
                <a:solidFill>
                  <a:schemeClr val="bg1"/>
                </a:solidFill>
              </a:rPr>
              <a:t>Desired age and structural characteristics for canopy, mid- and under-story seral stages, and ground flora:</a:t>
            </a:r>
          </a:p>
          <a:p>
            <a:pPr eaLnBrk="1" hangingPunct="1"/>
            <a:endParaRPr lang="en-US" i="1" dirty="0">
              <a:solidFill>
                <a:schemeClr val="bg1"/>
              </a:solidFill>
            </a:endParaRPr>
          </a:p>
          <a:p>
            <a:pPr eaLnBrk="1" hangingPunct="1"/>
            <a:r>
              <a:rPr lang="en-US" i="1" dirty="0">
                <a:solidFill>
                  <a:schemeClr val="bg1"/>
                </a:solidFill>
              </a:rPr>
              <a:t>Disturbance Regimes (</a:t>
            </a:r>
            <a:r>
              <a:rPr lang="en-US" dirty="0">
                <a:solidFill>
                  <a:schemeClr val="bg1"/>
                </a:solidFill>
              </a:rPr>
              <a:t>Consider frequency, intensity, and seasonality)</a:t>
            </a:r>
          </a:p>
        </p:txBody>
      </p:sp>
    </p:spTree>
    <p:extLst>
      <p:ext uri="{BB962C8B-B14F-4D97-AF65-F5344CB8AC3E}">
        <p14:creationId xmlns:p14="http://schemas.microsoft.com/office/powerpoint/2010/main" val="10081484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amp;r_maturestand"/>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54537"/>
            <a:ext cx="9182100" cy="69125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81200" y="3116759"/>
            <a:ext cx="5196348" cy="769441"/>
          </a:xfrm>
          <a:prstGeom prst="rect">
            <a:avLst/>
          </a:prstGeom>
          <a:noFill/>
        </p:spPr>
        <p:txBody>
          <a:bodyPr wrap="square" rtlCol="0">
            <a:spAutoFit/>
          </a:bodyPr>
          <a:lstStyle/>
          <a:p>
            <a:r>
              <a:rPr lang="en-US" sz="4400" b="1" dirty="0" smtClean="0">
                <a:solidFill>
                  <a:schemeClr val="bg1"/>
                </a:solidFill>
              </a:rPr>
              <a:t>Effects of Restoration</a:t>
            </a:r>
            <a:endParaRPr lang="en-US" sz="4400" b="1" dirty="0">
              <a:solidFill>
                <a:schemeClr val="bg1"/>
              </a:solidFill>
            </a:endParaRPr>
          </a:p>
        </p:txBody>
      </p:sp>
    </p:spTree>
    <p:extLst>
      <p:ext uri="{BB962C8B-B14F-4D97-AF65-F5344CB8AC3E}">
        <p14:creationId xmlns:p14="http://schemas.microsoft.com/office/powerpoint/2010/main" val="3465940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806" y="304800"/>
            <a:ext cx="4991447"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477" b="6968"/>
          <a:stretch/>
        </p:blipFill>
        <p:spPr bwMode="auto">
          <a:xfrm>
            <a:off x="365464" y="834501"/>
            <a:ext cx="3940175" cy="524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200" y="76200"/>
            <a:ext cx="3733800" cy="584775"/>
          </a:xfrm>
          <a:prstGeom prst="rect">
            <a:avLst/>
          </a:prstGeom>
          <a:noFill/>
        </p:spPr>
        <p:txBody>
          <a:bodyPr wrap="square" rtlCol="0">
            <a:spAutoFit/>
          </a:bodyPr>
          <a:lstStyle/>
          <a:p>
            <a:r>
              <a:rPr lang="en-US" sz="3200" dirty="0" smtClean="0">
                <a:solidFill>
                  <a:schemeClr val="bg1"/>
                </a:solidFill>
              </a:rPr>
              <a:t>Effects of Restoration</a:t>
            </a:r>
            <a:endParaRPr lang="en-US" sz="3200" dirty="0">
              <a:solidFill>
                <a:schemeClr val="bg1"/>
              </a:solidFill>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014" b="2985"/>
          <a:stretch/>
        </p:blipFill>
        <p:spPr>
          <a:xfrm>
            <a:off x="3575840" y="3293616"/>
            <a:ext cx="4766734" cy="3294396"/>
          </a:xfrm>
          <a:prstGeom prst="rect">
            <a:avLst/>
          </a:prstGeom>
        </p:spPr>
      </p:pic>
    </p:spTree>
    <p:extLst>
      <p:ext uri="{BB962C8B-B14F-4D97-AF65-F5344CB8AC3E}">
        <p14:creationId xmlns:p14="http://schemas.microsoft.com/office/powerpoint/2010/main" val="12938835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ir N_S Slopes"/>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contrast="-20000"/>
                    </a14:imgEffect>
                  </a14:imgLayer>
                </a14:imgProps>
              </a:ext>
              <a:ext uri="{28A0092B-C50C-407E-A947-70E740481C1C}">
                <a14:useLocalDpi xmlns:a14="http://schemas.microsoft.com/office/drawing/2010/main" val="0"/>
              </a:ext>
            </a:extLst>
          </a:blip>
          <a:srcRect b="2311"/>
          <a:stretch/>
        </p:blipFill>
        <p:spPr>
          <a:xfrm>
            <a:off x="819" y="0"/>
            <a:ext cx="9219381"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Left Arrow 2"/>
          <p:cNvSpPr/>
          <p:nvPr/>
        </p:nvSpPr>
        <p:spPr>
          <a:xfrm>
            <a:off x="984956" y="533400"/>
            <a:ext cx="685800" cy="190500"/>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4" name="TextBox 3"/>
          <p:cNvSpPr txBox="1"/>
          <p:nvPr/>
        </p:nvSpPr>
        <p:spPr>
          <a:xfrm>
            <a:off x="545688" y="393743"/>
            <a:ext cx="386644" cy="461665"/>
          </a:xfrm>
          <a:prstGeom prst="rect">
            <a:avLst/>
          </a:prstGeom>
          <a:noFill/>
        </p:spPr>
        <p:txBody>
          <a:bodyPr wrap="none" rtlCol="0">
            <a:spAutoFit/>
          </a:bodyPr>
          <a:lstStyle/>
          <a:p>
            <a:r>
              <a:rPr lang="en-US" sz="2400" b="1" dirty="0"/>
              <a:t>N</a:t>
            </a:r>
          </a:p>
        </p:txBody>
      </p:sp>
    </p:spTree>
    <p:extLst>
      <p:ext uri="{BB962C8B-B14F-4D97-AF65-F5344CB8AC3E}">
        <p14:creationId xmlns:p14="http://schemas.microsoft.com/office/powerpoint/2010/main" val="29073197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3181"/>
            <a:ext cx="2655831" cy="352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8724" name="Object 4"/>
          <p:cNvGraphicFramePr>
            <a:graphicFrameLocks noChangeAspect="1"/>
          </p:cNvGraphicFramePr>
          <p:nvPr>
            <p:extLst>
              <p:ext uri="{D42A27DB-BD31-4B8C-83A1-F6EECF244321}">
                <p14:modId xmlns:p14="http://schemas.microsoft.com/office/powerpoint/2010/main" val="552812562"/>
              </p:ext>
            </p:extLst>
          </p:nvPr>
        </p:nvGraphicFramePr>
        <p:xfrm>
          <a:off x="1905000" y="2046855"/>
          <a:ext cx="7105650" cy="4633294"/>
        </p:xfrm>
        <a:graphic>
          <a:graphicData uri="http://schemas.openxmlformats.org/presentationml/2006/ole">
            <mc:AlternateContent xmlns:mc="http://schemas.openxmlformats.org/markup-compatibility/2006">
              <mc:Choice xmlns:v="urn:schemas-microsoft-com:vml" Requires="v">
                <p:oleObj spid="_x0000_s1076" name="Chart" r:id="rId5" imgW="5667375" imgH="3695700" progId="Excel.Chart.8">
                  <p:embed/>
                </p:oleObj>
              </mc:Choice>
              <mc:Fallback>
                <p:oleObj name="Chart" r:id="rId5" imgW="5667375" imgH="36957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046855"/>
                        <a:ext cx="7105650" cy="4633294"/>
                      </a:xfrm>
                      <a:prstGeom prst="rect">
                        <a:avLst/>
                      </a:prstGeom>
                      <a:noFill/>
                      <a:ln>
                        <a:noFill/>
                      </a:ln>
                      <a:effectLst/>
                      <a:extLst/>
                    </p:spPr>
                  </p:pic>
                </p:oleObj>
              </mc:Fallback>
            </mc:AlternateContent>
          </a:graphicData>
        </a:graphic>
      </p:graphicFrame>
      <p:sp>
        <p:nvSpPr>
          <p:cNvPr id="2" name="Rectangle 1"/>
          <p:cNvSpPr/>
          <p:nvPr/>
        </p:nvSpPr>
        <p:spPr>
          <a:xfrm>
            <a:off x="3505200" y="291405"/>
            <a:ext cx="4572000" cy="1384995"/>
          </a:xfrm>
          <a:prstGeom prst="rect">
            <a:avLst/>
          </a:prstGeom>
        </p:spPr>
        <p:txBody>
          <a:bodyPr>
            <a:spAutoFit/>
          </a:bodyPr>
          <a:lstStyle/>
          <a:p>
            <a:pPr algn="ctr"/>
            <a:r>
              <a:rPr lang="en-US" altLang="en-US" sz="2800" b="1" dirty="0"/>
              <a:t>Shortleaf Pine-Bluestem Restoration – Environmental Effects</a:t>
            </a:r>
            <a:endParaRPr lang="en-US" sz="2800" b="1" dirty="0"/>
          </a:p>
        </p:txBody>
      </p:sp>
    </p:spTree>
    <p:extLst>
      <p:ext uri="{BB962C8B-B14F-4D97-AF65-F5344CB8AC3E}">
        <p14:creationId xmlns:p14="http://schemas.microsoft.com/office/powerpoint/2010/main" val="651738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7" name="Picture 4" descr="onuttalli"/>
          <p:cNvPicPr>
            <a:picLocks noChangeAspect="1" noChangeArrowheads="1"/>
          </p:cNvPicPr>
          <p:nvPr/>
        </p:nvPicPr>
        <p:blipFill rotWithShape="1">
          <a:blip r:embed="rId3">
            <a:extLst>
              <a:ext uri="{28A0092B-C50C-407E-A947-70E740481C1C}">
                <a14:useLocalDpi xmlns:a14="http://schemas.microsoft.com/office/drawing/2010/main" val="0"/>
              </a:ext>
            </a:extLst>
          </a:blip>
          <a:srcRect l="7206" t="20673" r="8786" b="6245"/>
          <a:stretch/>
        </p:blipFill>
        <p:spPr>
          <a:xfrm>
            <a:off x="5029200" y="3186856"/>
            <a:ext cx="2620772" cy="1842344"/>
          </a:xfrm>
          <a:prstGeom prst="rect">
            <a:avLst/>
          </a:prstGeom>
          <a:ln>
            <a:noFill/>
          </a:ln>
          <a:effectLst>
            <a:softEdge rad="112500"/>
          </a:effectLst>
        </p:spPr>
      </p:pic>
      <p:sp>
        <p:nvSpPr>
          <p:cNvPr id="2" name="Rectangle 2"/>
          <p:cNvSpPr txBox="1">
            <a:spLocks noChangeArrowheads="1"/>
          </p:cNvSpPr>
          <p:nvPr/>
        </p:nvSpPr>
        <p:spPr>
          <a:xfrm>
            <a:off x="1447800" y="228600"/>
            <a:ext cx="6172200" cy="1143000"/>
          </a:xfrm>
          <a:prstGeom prst="rect">
            <a:avLst/>
          </a:prstGeom>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smtClean="0"/>
              <a:t>Shortleaf Pine-Bluestem Restoration – Environmental Effects</a:t>
            </a:r>
            <a:endParaRPr lang="en-US" altLang="en-US" sz="2800" dirty="0"/>
          </a:p>
        </p:txBody>
      </p:sp>
      <p:sp>
        <p:nvSpPr>
          <p:cNvPr id="3" name="Rectangle 2"/>
          <p:cNvSpPr/>
          <p:nvPr/>
        </p:nvSpPr>
        <p:spPr>
          <a:xfrm>
            <a:off x="533400" y="1389410"/>
            <a:ext cx="4572000" cy="1089529"/>
          </a:xfrm>
          <a:prstGeom prst="rect">
            <a:avLst/>
          </a:prstGeom>
        </p:spPr>
        <p:txBody>
          <a:bodyPr>
            <a:spAutoFit/>
          </a:bodyPr>
          <a:lstStyle/>
          <a:p>
            <a:pPr>
              <a:lnSpc>
                <a:spcPct val="90000"/>
              </a:lnSpc>
            </a:pPr>
            <a:r>
              <a:rPr lang="en-US" altLang="en-US" u="sng" dirty="0"/>
              <a:t>On butterfly fauna </a:t>
            </a:r>
            <a:r>
              <a:rPr lang="en-US" altLang="en-US" i="1" dirty="0"/>
              <a:t>(Thill et al. 2004</a:t>
            </a:r>
            <a:r>
              <a:rPr lang="en-US" altLang="en-US" i="1" dirty="0" smtClean="0"/>
              <a:t>)</a:t>
            </a:r>
            <a:endParaRPr lang="en-US" altLang="en-US" dirty="0"/>
          </a:p>
          <a:p>
            <a:pPr>
              <a:lnSpc>
                <a:spcPct val="90000"/>
              </a:lnSpc>
            </a:pPr>
            <a:r>
              <a:rPr lang="en-US" altLang="en-US" dirty="0" smtClean="0"/>
              <a:t>- Numbers </a:t>
            </a:r>
            <a:r>
              <a:rPr lang="en-US" altLang="en-US" dirty="0"/>
              <a:t>of adult butterflies </a:t>
            </a:r>
            <a:r>
              <a:rPr lang="en-US" altLang="en-US" dirty="0" smtClean="0"/>
              <a:t>were </a:t>
            </a:r>
            <a:r>
              <a:rPr lang="en-US" altLang="en-US" dirty="0"/>
              <a:t>lowest in the untreated </a:t>
            </a:r>
            <a:r>
              <a:rPr lang="en-US" altLang="en-US" dirty="0" smtClean="0"/>
              <a:t>controls and were </a:t>
            </a:r>
            <a:r>
              <a:rPr lang="en-US" altLang="en-US" dirty="0"/>
              <a:t>highest in treated stands the first year after burning </a:t>
            </a:r>
          </a:p>
        </p:txBody>
      </p:sp>
      <p:sp>
        <p:nvSpPr>
          <p:cNvPr id="4" name="Rectangle 3"/>
          <p:cNvSpPr/>
          <p:nvPr/>
        </p:nvSpPr>
        <p:spPr>
          <a:xfrm>
            <a:off x="533400" y="2438400"/>
            <a:ext cx="4572000" cy="1292662"/>
          </a:xfrm>
          <a:prstGeom prst="rect">
            <a:avLst/>
          </a:prstGeom>
        </p:spPr>
        <p:txBody>
          <a:bodyPr>
            <a:spAutoFit/>
          </a:bodyPr>
          <a:lstStyle/>
          <a:p>
            <a:r>
              <a:rPr lang="en-US" altLang="en-US" u="sng" dirty="0"/>
              <a:t>On bats </a:t>
            </a:r>
            <a:r>
              <a:rPr lang="en-US" altLang="en-US" i="1" dirty="0"/>
              <a:t>(Perry et al. 2007</a:t>
            </a:r>
            <a:r>
              <a:rPr lang="en-US" altLang="en-US" i="1" dirty="0" smtClean="0"/>
              <a:t>)</a:t>
            </a:r>
          </a:p>
          <a:p>
            <a:r>
              <a:rPr lang="en-US" altLang="en-US" sz="2400" dirty="0" smtClean="0"/>
              <a:t>- </a:t>
            </a:r>
            <a:r>
              <a:rPr lang="en-US" altLang="en-US" dirty="0" smtClean="0"/>
              <a:t>Big brown, Evening, Northern long-eared, Eastern red, and Seminole bats preferred to roost in thinned and burned mature stands</a:t>
            </a:r>
            <a:endParaRPr lang="en-US" altLang="en-US" dirty="0"/>
          </a:p>
        </p:txBody>
      </p:sp>
      <p:pic>
        <p:nvPicPr>
          <p:cNvPr id="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844" t="18252" b="21685"/>
          <a:stretch/>
        </p:blipFill>
        <p:spPr bwMode="auto">
          <a:xfrm>
            <a:off x="5181600" y="1363326"/>
            <a:ext cx="2368820" cy="19132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7" descr="RedB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7162800" y="1837269"/>
            <a:ext cx="1981200" cy="25823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7"/>
          <p:cNvSpPr/>
          <p:nvPr/>
        </p:nvSpPr>
        <p:spPr>
          <a:xfrm>
            <a:off x="533400" y="3733800"/>
            <a:ext cx="4572000" cy="923330"/>
          </a:xfrm>
          <a:prstGeom prst="rect">
            <a:avLst/>
          </a:prstGeom>
        </p:spPr>
        <p:txBody>
          <a:bodyPr>
            <a:spAutoFit/>
          </a:bodyPr>
          <a:lstStyle/>
          <a:p>
            <a:r>
              <a:rPr lang="en-US" altLang="en-US" u="sng" dirty="0"/>
              <a:t>On small mammals </a:t>
            </a:r>
            <a:r>
              <a:rPr lang="en-US" altLang="en-US" i="1" dirty="0"/>
              <a:t>(Masters et al. 1998</a:t>
            </a:r>
            <a:r>
              <a:rPr lang="en-US" altLang="en-US" i="1" dirty="0" smtClean="0"/>
              <a:t>)</a:t>
            </a:r>
            <a:endParaRPr lang="en-US" altLang="en-US" i="1" dirty="0"/>
          </a:p>
          <a:p>
            <a:r>
              <a:rPr lang="en-US" altLang="en-US" dirty="0" smtClean="0"/>
              <a:t>- Abundance </a:t>
            </a:r>
            <a:r>
              <a:rPr lang="en-US" altLang="en-US" dirty="0"/>
              <a:t>and diversity increased in restored </a:t>
            </a:r>
            <a:r>
              <a:rPr lang="en-US" altLang="en-US" dirty="0" smtClean="0"/>
              <a:t>stands.</a:t>
            </a:r>
            <a:endParaRPr lang="en-US" altLang="en-US" dirty="0"/>
          </a:p>
        </p:txBody>
      </p:sp>
      <p:sp>
        <p:nvSpPr>
          <p:cNvPr id="9" name="Rectangle 8"/>
          <p:cNvSpPr/>
          <p:nvPr/>
        </p:nvSpPr>
        <p:spPr>
          <a:xfrm>
            <a:off x="533400" y="4673971"/>
            <a:ext cx="4572000" cy="1089529"/>
          </a:xfrm>
          <a:prstGeom prst="rect">
            <a:avLst/>
          </a:prstGeom>
        </p:spPr>
        <p:txBody>
          <a:bodyPr>
            <a:spAutoFit/>
          </a:bodyPr>
          <a:lstStyle/>
          <a:p>
            <a:pPr>
              <a:lnSpc>
                <a:spcPct val="90000"/>
              </a:lnSpc>
            </a:pPr>
            <a:r>
              <a:rPr lang="en-US" altLang="en-US" u="sng" dirty="0"/>
              <a:t>On deer forage </a:t>
            </a:r>
            <a:r>
              <a:rPr lang="en-US" altLang="en-US" i="1" dirty="0"/>
              <a:t>(Masters et al. 1996</a:t>
            </a:r>
            <a:r>
              <a:rPr lang="en-US" altLang="en-US" i="1" dirty="0" smtClean="0"/>
              <a:t>)</a:t>
            </a:r>
            <a:endParaRPr lang="en-US" altLang="en-US" i="1" dirty="0"/>
          </a:p>
          <a:p>
            <a:pPr>
              <a:lnSpc>
                <a:spcPct val="90000"/>
              </a:lnSpc>
            </a:pPr>
            <a:r>
              <a:rPr lang="en-US" altLang="en-US" dirty="0" smtClean="0"/>
              <a:t>- A seven-fold </a:t>
            </a:r>
            <a:r>
              <a:rPr lang="en-US" altLang="en-US" dirty="0"/>
              <a:t>increase in preferred forage in restored stands as compared to untreated </a:t>
            </a:r>
            <a:r>
              <a:rPr lang="en-US" altLang="en-US" dirty="0" smtClean="0"/>
              <a:t>controls.</a:t>
            </a:r>
            <a:endParaRPr lang="en-US" altLang="en-US" dirty="0"/>
          </a:p>
        </p:txBody>
      </p:sp>
      <p:pic>
        <p:nvPicPr>
          <p:cNvPr id="10" name="Picture 4" descr="whitetailedde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5787797" y="4876800"/>
            <a:ext cx="2670403" cy="1828800"/>
          </a:xfrm>
          <a:prstGeom prst="rect">
            <a:avLst/>
          </a:prstGeom>
          <a:ln>
            <a:noFill/>
          </a:ln>
          <a:effectLst>
            <a:softEdge rad="112500"/>
          </a:effectLst>
        </p:spPr>
      </p:pic>
    </p:spTree>
    <p:extLst>
      <p:ext uri="{BB962C8B-B14F-4D97-AF65-F5344CB8AC3E}">
        <p14:creationId xmlns:p14="http://schemas.microsoft.com/office/powerpoint/2010/main" val="19793412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amp;r_maturestand"/>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54537"/>
            <a:ext cx="9182100" cy="69125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94504" y="2743200"/>
            <a:ext cx="6125496" cy="1446550"/>
          </a:xfrm>
          <a:prstGeom prst="rect">
            <a:avLst/>
          </a:prstGeom>
          <a:noFill/>
        </p:spPr>
        <p:txBody>
          <a:bodyPr wrap="square" rtlCol="0">
            <a:spAutoFit/>
          </a:bodyPr>
          <a:lstStyle/>
          <a:p>
            <a:pPr algn="ctr"/>
            <a:r>
              <a:rPr lang="en-US" sz="4400" b="1" dirty="0" smtClean="0">
                <a:solidFill>
                  <a:schemeClr val="bg1"/>
                </a:solidFill>
              </a:rPr>
              <a:t>Outreach to</a:t>
            </a:r>
          </a:p>
          <a:p>
            <a:pPr algn="ctr"/>
            <a:r>
              <a:rPr lang="en-US" sz="4400" b="1" dirty="0" smtClean="0">
                <a:solidFill>
                  <a:schemeClr val="bg1"/>
                </a:solidFill>
              </a:rPr>
              <a:t>Private Landowners</a:t>
            </a:r>
            <a:endParaRPr lang="en-US" sz="4400" b="1" dirty="0">
              <a:solidFill>
                <a:schemeClr val="bg1"/>
              </a:solidFill>
            </a:endParaRPr>
          </a:p>
        </p:txBody>
      </p:sp>
    </p:spTree>
    <p:extLst>
      <p:ext uri="{BB962C8B-B14F-4D97-AF65-F5344CB8AC3E}">
        <p14:creationId xmlns:p14="http://schemas.microsoft.com/office/powerpoint/2010/main" val="28825695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p:txBody>
          <a:bodyPr/>
          <a:lstStyle/>
          <a:p>
            <a:endParaRPr lang="en-US" altLang="en-US" smtClean="0"/>
          </a:p>
        </p:txBody>
      </p:sp>
      <p:sp>
        <p:nvSpPr>
          <p:cNvPr id="20483" name="Subtitle 2"/>
          <p:cNvSpPr>
            <a:spLocks noGrp="1"/>
          </p:cNvSpPr>
          <p:nvPr>
            <p:ph type="subTitle" idx="1"/>
          </p:nvPr>
        </p:nvSpPr>
        <p:spPr/>
        <p:txBody>
          <a:bodyPr/>
          <a:lstStyle/>
          <a:p>
            <a:endParaRPr lang="en-US" altLang="en-US" smtClean="0"/>
          </a:p>
        </p:txBody>
      </p:sp>
      <p:sp>
        <p:nvSpPr>
          <p:cNvPr id="4" name="Rectangle 2"/>
          <p:cNvSpPr txBox="1">
            <a:spLocks noChangeArrowheads="1"/>
          </p:cNvSpPr>
          <p:nvPr/>
        </p:nvSpPr>
        <p:spPr>
          <a:xfrm>
            <a:off x="0" y="0"/>
            <a:ext cx="9144000" cy="6858000"/>
          </a:xfrm>
          <a:prstGeom prst="rect">
            <a:avLst/>
          </a:prstGeom>
          <a:gradFill rotWithShape="1">
            <a:gsLst>
              <a:gs pos="0">
                <a:srgbClr val="217A12">
                  <a:alpha val="75000"/>
                </a:srgbClr>
              </a:gs>
              <a:gs pos="100000">
                <a:srgbClr val="217A12">
                  <a:gamma/>
                  <a:shade val="46275"/>
                  <a:invGamma/>
                </a:srgbClr>
              </a:gs>
            </a:gsLst>
            <a:lin ang="5400000" scaled="1"/>
          </a:gradFill>
          <a:ln w="38100" cap="flat" algn="ctr">
            <a:solidFill>
              <a:schemeClr val="tx1"/>
            </a:solidFill>
          </a:ln>
          <a:effectLst>
            <a:outerShdw dist="35921" dir="2700000" algn="ctr" rotWithShape="0">
              <a:schemeClr val="tx1"/>
            </a:outerShdw>
          </a:effectLst>
        </p:spPr>
        <p:txBody>
          <a:bodyPr anchor="ctr">
            <a:normAutofit/>
          </a:bodyPr>
          <a:lstStyle/>
          <a:p>
            <a:pPr lvl="3" eaLnBrk="1" hangingPunct="1">
              <a:buFont typeface="Arial" pitchFamily="34" charset="0"/>
              <a:buChar char="•"/>
              <a:defRPr/>
            </a:pPr>
            <a:endParaRPr lang="en-US" b="1" dirty="0">
              <a:solidFill>
                <a:srgbClr val="FFFFFF"/>
              </a:solidFill>
              <a:effectLst>
                <a:outerShdw blurRad="38100" dist="38100" dir="2700000" algn="tl">
                  <a:srgbClr val="000000"/>
                </a:outerShdw>
              </a:effectLst>
              <a:latin typeface="Times New Roman"/>
            </a:endParaRPr>
          </a:p>
          <a:p>
            <a:pPr lvl="3" eaLnBrk="1" hangingPunct="1">
              <a:defRPr/>
            </a:pPr>
            <a:endParaRPr lang="en-US" b="1" dirty="0">
              <a:solidFill>
                <a:srgbClr val="FFFFFF"/>
              </a:solidFill>
              <a:effectLst>
                <a:outerShdw blurRad="38100" dist="38100" dir="2700000" algn="tl">
                  <a:srgbClr val="000000"/>
                </a:outerShdw>
              </a:effectLst>
              <a:latin typeface="Times New Roman"/>
            </a:endParaRPr>
          </a:p>
        </p:txBody>
      </p:sp>
      <p:sp>
        <p:nvSpPr>
          <p:cNvPr id="8" name="Rectangle 2"/>
          <p:cNvSpPr txBox="1">
            <a:spLocks noChangeArrowheads="1"/>
          </p:cNvSpPr>
          <p:nvPr/>
        </p:nvSpPr>
        <p:spPr>
          <a:xfrm>
            <a:off x="5715000" y="609600"/>
            <a:ext cx="2667000" cy="914400"/>
          </a:xfrm>
          <a:prstGeom prst="rect">
            <a:avLst/>
          </a:prstGeom>
          <a:gradFill flip="none" rotWithShape="1">
            <a:gsLst>
              <a:gs pos="0">
                <a:srgbClr val="217A12">
                  <a:alpha val="75000"/>
                </a:srgbClr>
              </a:gs>
              <a:gs pos="100000">
                <a:srgbClr val="217A12">
                  <a:gamma/>
                  <a:shade val="46275"/>
                  <a:invGamma/>
                </a:srgbClr>
              </a:gs>
            </a:gsLst>
            <a:path path="circle">
              <a:fillToRect l="100000" t="100000"/>
            </a:path>
            <a:tileRect r="-100000" b="-100000"/>
          </a:gradFill>
          <a:ln w="38100" cap="flat" algn="ctr">
            <a:solidFill>
              <a:schemeClr val="tx1"/>
            </a:solidFill>
          </a:ln>
          <a:effectLst>
            <a:outerShdw dist="35921" dir="2700000" algn="ctr" rotWithShape="0">
              <a:schemeClr val="tx1"/>
            </a:outerShdw>
          </a:effectLst>
        </p:spPr>
        <p:txBody>
          <a:bodyPr anchor="ctr">
            <a:normAutofit/>
          </a:bodyPr>
          <a:lstStyle/>
          <a:p>
            <a:pPr algn="ctr" eaLnBrk="1" hangingPunct="1">
              <a:defRPr/>
            </a:pPr>
            <a:r>
              <a:rPr lang="en-US" b="1" dirty="0">
                <a:solidFill>
                  <a:srgbClr val="FFFF00"/>
                </a:solidFill>
                <a:effectLst>
                  <a:outerShdw blurRad="38100" dist="38100" dir="2700000" algn="tl">
                    <a:srgbClr val="000000"/>
                  </a:outerShdw>
                </a:effectLst>
                <a:latin typeface="Times New Roman"/>
              </a:rPr>
              <a:t>WAWRP  </a:t>
            </a:r>
          </a:p>
        </p:txBody>
      </p:sp>
      <p:sp>
        <p:nvSpPr>
          <p:cNvPr id="20488" name="TextBox 1"/>
          <p:cNvSpPr txBox="1">
            <a:spLocks noChangeArrowheads="1"/>
          </p:cNvSpPr>
          <p:nvPr/>
        </p:nvSpPr>
        <p:spPr bwMode="auto">
          <a:xfrm>
            <a:off x="5181600" y="1724025"/>
            <a:ext cx="3733800" cy="4524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u="sng" dirty="0">
                <a:solidFill>
                  <a:srgbClr val="FFFF00"/>
                </a:solidFill>
              </a:rPr>
              <a:t>FY 2014  FUNDING</a:t>
            </a:r>
            <a:r>
              <a:rPr lang="en-US" altLang="en-US" dirty="0">
                <a:solidFill>
                  <a:srgbClr val="000000"/>
                </a:solidFill>
              </a:rPr>
              <a:t> </a:t>
            </a:r>
          </a:p>
          <a:p>
            <a:pPr algn="ctr" eaLnBrk="1" hangingPunct="1">
              <a:spcBef>
                <a:spcPct val="0"/>
              </a:spcBef>
              <a:buFontTx/>
              <a:buNone/>
            </a:pPr>
            <a:endParaRPr lang="en-US" altLang="en-US" dirty="0">
              <a:solidFill>
                <a:srgbClr val="FFFFFF"/>
              </a:solidFill>
            </a:endParaRPr>
          </a:p>
          <a:p>
            <a:pPr algn="ctr" eaLnBrk="1" hangingPunct="1">
              <a:spcBef>
                <a:spcPct val="0"/>
              </a:spcBef>
              <a:buFontTx/>
              <a:buNone/>
            </a:pPr>
            <a:r>
              <a:rPr lang="en-US" altLang="en-US" dirty="0">
                <a:solidFill>
                  <a:srgbClr val="FFFFFF"/>
                </a:solidFill>
              </a:rPr>
              <a:t>Ouachita and Ozark National Forests</a:t>
            </a:r>
            <a:r>
              <a:rPr lang="en-US" altLang="en-US" dirty="0">
                <a:solidFill>
                  <a:srgbClr val="000000"/>
                </a:solidFill>
              </a:rPr>
              <a:t> </a:t>
            </a:r>
          </a:p>
          <a:p>
            <a:pPr algn="ctr" eaLnBrk="1" hangingPunct="1">
              <a:spcBef>
                <a:spcPct val="0"/>
              </a:spcBef>
              <a:buFontTx/>
              <a:buNone/>
            </a:pPr>
            <a:endParaRPr lang="en-US" altLang="en-US" sz="1600" dirty="0">
              <a:solidFill>
                <a:srgbClr val="000000"/>
              </a:solidFill>
            </a:endParaRPr>
          </a:p>
          <a:p>
            <a:pPr algn="ctr" eaLnBrk="1" hangingPunct="1">
              <a:spcBef>
                <a:spcPct val="0"/>
              </a:spcBef>
              <a:buFontTx/>
              <a:buNone/>
            </a:pPr>
            <a:r>
              <a:rPr lang="en-US" altLang="en-US" dirty="0">
                <a:solidFill>
                  <a:schemeClr val="bg1"/>
                </a:solidFill>
              </a:rPr>
              <a:t>$1.3 million </a:t>
            </a:r>
          </a:p>
          <a:p>
            <a:pPr algn="ctr" eaLnBrk="1" hangingPunct="1">
              <a:spcBef>
                <a:spcPct val="0"/>
              </a:spcBef>
              <a:buFontTx/>
              <a:buNone/>
            </a:pPr>
            <a:endParaRPr lang="en-US" altLang="en-US" dirty="0">
              <a:solidFill>
                <a:srgbClr val="000000"/>
              </a:solidFill>
            </a:endParaRPr>
          </a:p>
          <a:p>
            <a:pPr algn="ctr" eaLnBrk="1" hangingPunct="1">
              <a:spcBef>
                <a:spcPct val="0"/>
              </a:spcBef>
              <a:buFontTx/>
              <a:buNone/>
            </a:pPr>
            <a:r>
              <a:rPr lang="en-US" altLang="en-US" dirty="0">
                <a:solidFill>
                  <a:srgbClr val="FFFFFF"/>
                </a:solidFill>
              </a:rPr>
              <a:t>NRCS</a:t>
            </a:r>
          </a:p>
          <a:p>
            <a:pPr algn="ctr" eaLnBrk="1" hangingPunct="1">
              <a:spcBef>
                <a:spcPct val="0"/>
              </a:spcBef>
              <a:buFontTx/>
              <a:buNone/>
            </a:pPr>
            <a:endParaRPr lang="en-US" altLang="en-US" sz="1600" dirty="0">
              <a:solidFill>
                <a:srgbClr val="000000"/>
              </a:solidFill>
            </a:endParaRPr>
          </a:p>
          <a:p>
            <a:pPr algn="ctr" eaLnBrk="1" hangingPunct="1">
              <a:spcBef>
                <a:spcPct val="0"/>
              </a:spcBef>
              <a:buFontTx/>
              <a:buNone/>
            </a:pPr>
            <a:r>
              <a:rPr lang="en-US" altLang="en-US" dirty="0">
                <a:solidFill>
                  <a:schemeClr val="bg1"/>
                </a:solidFill>
              </a:rPr>
              <a:t>$2.1 million </a:t>
            </a:r>
          </a:p>
        </p:txBody>
      </p:sp>
      <p:pic>
        <p:nvPicPr>
          <p:cNvPr id="2048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228600"/>
            <a:ext cx="4997450" cy="64531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7745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751" t="9463" r="4529" b="8686"/>
          <a:stretch/>
        </p:blipFill>
        <p:spPr>
          <a:xfrm>
            <a:off x="17975" y="176981"/>
            <a:ext cx="9126025" cy="6433504"/>
          </a:xfrm>
          <a:prstGeom prst="rect">
            <a:avLst/>
          </a:prstGeom>
        </p:spPr>
      </p:pic>
      <p:sp>
        <p:nvSpPr>
          <p:cNvPr id="3" name="TextBox 2"/>
          <p:cNvSpPr txBox="1"/>
          <p:nvPr/>
        </p:nvSpPr>
        <p:spPr>
          <a:xfrm>
            <a:off x="1767348" y="1290935"/>
            <a:ext cx="3200400" cy="461665"/>
          </a:xfrm>
          <a:prstGeom prst="rect">
            <a:avLst/>
          </a:prstGeom>
          <a:noFill/>
        </p:spPr>
        <p:txBody>
          <a:bodyPr wrap="square" rtlCol="0">
            <a:spAutoFit/>
          </a:bodyPr>
          <a:lstStyle/>
          <a:p>
            <a:r>
              <a:rPr lang="en-US" sz="2400" dirty="0" smtClean="0"/>
              <a:t>Public lands of AR/MO</a:t>
            </a:r>
            <a:endParaRPr lang="en-US" sz="2800" dirty="0"/>
          </a:p>
        </p:txBody>
      </p:sp>
      <p:sp>
        <p:nvSpPr>
          <p:cNvPr id="5" name="Rectangle 4"/>
          <p:cNvSpPr/>
          <p:nvPr/>
        </p:nvSpPr>
        <p:spPr>
          <a:xfrm>
            <a:off x="1310148" y="1447800"/>
            <a:ext cx="294972" cy="196871"/>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10148" y="1981200"/>
            <a:ext cx="294972" cy="196871"/>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76400" y="1824335"/>
            <a:ext cx="3200400" cy="461665"/>
          </a:xfrm>
          <a:prstGeom prst="rect">
            <a:avLst/>
          </a:prstGeom>
          <a:noFill/>
        </p:spPr>
        <p:txBody>
          <a:bodyPr wrap="square" rtlCol="0">
            <a:spAutoFit/>
          </a:bodyPr>
          <a:lstStyle/>
          <a:p>
            <a:r>
              <a:rPr lang="en-US" sz="2400" dirty="0"/>
              <a:t> </a:t>
            </a:r>
            <a:r>
              <a:rPr lang="en-US" sz="2400" dirty="0" smtClean="0"/>
              <a:t>Shortleaf pine coverage </a:t>
            </a:r>
            <a:endParaRPr lang="en-US" sz="2800" dirty="0"/>
          </a:p>
        </p:txBody>
      </p:sp>
      <p:sp>
        <p:nvSpPr>
          <p:cNvPr id="8" name="TextBox 7"/>
          <p:cNvSpPr txBox="1"/>
          <p:nvPr/>
        </p:nvSpPr>
        <p:spPr>
          <a:xfrm>
            <a:off x="914400" y="176981"/>
            <a:ext cx="3096040" cy="954107"/>
          </a:xfrm>
          <a:prstGeom prst="rect">
            <a:avLst/>
          </a:prstGeom>
          <a:noFill/>
        </p:spPr>
        <p:txBody>
          <a:bodyPr wrap="none" rtlCol="0">
            <a:spAutoFit/>
          </a:bodyPr>
          <a:lstStyle/>
          <a:p>
            <a:r>
              <a:rPr lang="en-US" sz="2800" dirty="0" smtClean="0"/>
              <a:t>Two Chief’s Projects</a:t>
            </a:r>
          </a:p>
          <a:p>
            <a:pPr algn="ctr"/>
            <a:r>
              <a:rPr lang="en-US" sz="2800" dirty="0" smtClean="0"/>
              <a:t>2015</a:t>
            </a:r>
            <a:endParaRPr lang="en-US" sz="2800" dirty="0"/>
          </a:p>
        </p:txBody>
      </p:sp>
      <p:sp>
        <p:nvSpPr>
          <p:cNvPr id="9" name="TextBox 8"/>
          <p:cNvSpPr txBox="1"/>
          <p:nvPr/>
        </p:nvSpPr>
        <p:spPr>
          <a:xfrm>
            <a:off x="1782096" y="2362200"/>
            <a:ext cx="3098925" cy="461665"/>
          </a:xfrm>
          <a:prstGeom prst="rect">
            <a:avLst/>
          </a:prstGeom>
          <a:noFill/>
        </p:spPr>
        <p:txBody>
          <a:bodyPr wrap="none" rtlCol="0">
            <a:spAutoFit/>
          </a:bodyPr>
          <a:lstStyle/>
          <a:p>
            <a:r>
              <a:rPr lang="en-US" sz="2400" dirty="0" smtClean="0"/>
              <a:t>Priority Buffers for PLs </a:t>
            </a:r>
            <a:endParaRPr lang="en-US" sz="2400" dirty="0"/>
          </a:p>
        </p:txBody>
      </p:sp>
      <p:sp>
        <p:nvSpPr>
          <p:cNvPr id="10" name="Rectangle 9"/>
          <p:cNvSpPr/>
          <p:nvPr/>
        </p:nvSpPr>
        <p:spPr>
          <a:xfrm>
            <a:off x="1315068" y="2470129"/>
            <a:ext cx="294972" cy="1968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682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you aerial ignition_March 04_And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82644" y="754559"/>
            <a:ext cx="2800831" cy="769441"/>
          </a:xfrm>
          <a:prstGeom prst="rect">
            <a:avLst/>
          </a:prstGeom>
          <a:noFill/>
        </p:spPr>
        <p:txBody>
          <a:bodyPr wrap="none" rtlCol="0">
            <a:spAutoFit/>
          </a:bodyPr>
          <a:lstStyle/>
          <a:p>
            <a:r>
              <a:rPr lang="en-US" sz="4400" b="1" dirty="0" smtClean="0">
                <a:solidFill>
                  <a:schemeClr val="bg1"/>
                </a:solidFill>
              </a:rPr>
              <a:t>Questions?</a:t>
            </a:r>
            <a:endParaRPr lang="en-US" sz="4400" b="1" dirty="0">
              <a:solidFill>
                <a:schemeClr val="bg1"/>
              </a:solidFill>
            </a:endParaRPr>
          </a:p>
        </p:txBody>
      </p:sp>
    </p:spTree>
    <p:extLst>
      <p:ext uri="{BB962C8B-B14F-4D97-AF65-F5344CB8AC3E}">
        <p14:creationId xmlns:p14="http://schemas.microsoft.com/office/powerpoint/2010/main" val="3136501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407112" y="29592"/>
            <a:ext cx="6300787" cy="1112837"/>
          </a:xfrm>
          <a:noFill/>
        </p:spPr>
        <p:txBody>
          <a:bodyPr/>
          <a:lstStyle/>
          <a:p>
            <a:pPr eaLnBrk="1" hangingPunct="1"/>
            <a:r>
              <a:rPr lang="en-US" altLang="en-US" dirty="0" smtClean="0">
                <a:solidFill>
                  <a:schemeClr val="bg1"/>
                </a:solidFill>
              </a:rPr>
              <a:t>Woodland Systems</a:t>
            </a:r>
          </a:p>
        </p:txBody>
      </p:sp>
      <p:sp>
        <p:nvSpPr>
          <p:cNvPr id="24579" name="Rectangle 3"/>
          <p:cNvSpPr>
            <a:spLocks noGrp="1" noChangeArrowheads="1"/>
          </p:cNvSpPr>
          <p:nvPr>
            <p:ph type="body" idx="1"/>
          </p:nvPr>
        </p:nvSpPr>
        <p:spPr>
          <a:xfrm>
            <a:off x="533400" y="1447800"/>
            <a:ext cx="8229600" cy="4830763"/>
          </a:xfrm>
        </p:spPr>
        <p:txBody>
          <a:bodyPr>
            <a:normAutofit fontScale="92500"/>
          </a:bodyPr>
          <a:lstStyle/>
          <a:p>
            <a:pPr eaLnBrk="1" hangingPunct="1"/>
            <a:r>
              <a:rPr lang="en-US" altLang="en-US" dirty="0" smtClean="0">
                <a:solidFill>
                  <a:schemeClr val="bg1"/>
                </a:solidFill>
              </a:rPr>
              <a:t>Are fire-maintained forested communities</a:t>
            </a:r>
          </a:p>
          <a:p>
            <a:pPr eaLnBrk="1" hangingPunct="1"/>
            <a:r>
              <a:rPr lang="en-US" altLang="en-US" dirty="0" smtClean="0">
                <a:solidFill>
                  <a:schemeClr val="bg1"/>
                </a:solidFill>
              </a:rPr>
              <a:t>Have an open canopy of trees</a:t>
            </a:r>
          </a:p>
          <a:p>
            <a:pPr eaLnBrk="1" hangingPunct="1"/>
            <a:r>
              <a:rPr lang="en-US" altLang="en-US" dirty="0" smtClean="0">
                <a:solidFill>
                  <a:schemeClr val="bg1"/>
                </a:solidFill>
              </a:rPr>
              <a:t>Groundcover of grasses, forbs, legumes, sedges </a:t>
            </a:r>
          </a:p>
          <a:p>
            <a:pPr eaLnBrk="1" hangingPunct="1"/>
            <a:r>
              <a:rPr lang="en-US" altLang="en-US" dirty="0" smtClean="0">
                <a:solidFill>
                  <a:schemeClr val="bg1"/>
                </a:solidFill>
              </a:rPr>
              <a:t>Lack a woody </a:t>
            </a:r>
            <a:r>
              <a:rPr lang="en-US" altLang="en-US" dirty="0" err="1" smtClean="0">
                <a:solidFill>
                  <a:schemeClr val="bg1"/>
                </a:solidFill>
              </a:rPr>
              <a:t>midstory</a:t>
            </a:r>
            <a:r>
              <a:rPr lang="en-US" altLang="en-US" dirty="0" smtClean="0">
                <a:solidFill>
                  <a:schemeClr val="bg1"/>
                </a:solidFill>
              </a:rPr>
              <a:t> and understory</a:t>
            </a:r>
          </a:p>
          <a:p>
            <a:r>
              <a:rPr lang="en-US" altLang="en-US" dirty="0">
                <a:solidFill>
                  <a:schemeClr val="bg1"/>
                </a:solidFill>
              </a:rPr>
              <a:t>Were once common in the I</a:t>
            </a:r>
            <a:r>
              <a:rPr lang="en-US" altLang="en-US" dirty="0" smtClean="0">
                <a:solidFill>
                  <a:schemeClr val="bg1"/>
                </a:solidFill>
              </a:rPr>
              <a:t>nterior Highlands</a:t>
            </a:r>
          </a:p>
          <a:p>
            <a:r>
              <a:rPr lang="en-US" altLang="en-US" dirty="0" smtClean="0">
                <a:solidFill>
                  <a:schemeClr val="bg1"/>
                </a:solidFill>
              </a:rPr>
              <a:t>Three SLP types in IH:</a:t>
            </a:r>
          </a:p>
          <a:p>
            <a:pPr lvl="2"/>
            <a:r>
              <a:rPr lang="en-US" altLang="en-US" sz="2600" dirty="0" smtClean="0">
                <a:solidFill>
                  <a:schemeClr val="bg1"/>
                </a:solidFill>
              </a:rPr>
              <a:t> Shortleaf Pine - Bluestem</a:t>
            </a:r>
          </a:p>
          <a:p>
            <a:pPr lvl="2"/>
            <a:r>
              <a:rPr lang="en-US" altLang="en-US" sz="2600" dirty="0">
                <a:solidFill>
                  <a:schemeClr val="bg1"/>
                </a:solidFill>
              </a:rPr>
              <a:t> </a:t>
            </a:r>
            <a:r>
              <a:rPr lang="en-US" altLang="en-US" sz="2600" dirty="0" smtClean="0">
                <a:solidFill>
                  <a:schemeClr val="bg1"/>
                </a:solidFill>
              </a:rPr>
              <a:t>Shortleaf Pine - Dry Mesic Oak</a:t>
            </a:r>
          </a:p>
          <a:p>
            <a:pPr lvl="2"/>
            <a:r>
              <a:rPr lang="en-US" altLang="en-US" sz="2600" dirty="0">
                <a:solidFill>
                  <a:schemeClr val="bg1"/>
                </a:solidFill>
              </a:rPr>
              <a:t> </a:t>
            </a:r>
            <a:r>
              <a:rPr lang="en-US" altLang="en-US" sz="2600" dirty="0" smtClean="0">
                <a:solidFill>
                  <a:schemeClr val="bg1"/>
                </a:solidFill>
              </a:rPr>
              <a:t>Shortleaf Pine – Dry Oak</a:t>
            </a:r>
          </a:p>
          <a:p>
            <a:pPr marL="0" indent="0" eaLnBrk="1" hangingPunct="1">
              <a:buNone/>
            </a:pPr>
            <a:endParaRPr lang="en-US" altLang="en-US" dirty="0" smtClean="0">
              <a:solidFill>
                <a:schemeClr val="bg1"/>
              </a:solidFill>
            </a:endParaRPr>
          </a:p>
        </p:txBody>
      </p:sp>
    </p:spTree>
    <p:extLst>
      <p:ext uri="{BB962C8B-B14F-4D97-AF65-F5344CB8AC3E}">
        <p14:creationId xmlns:p14="http://schemas.microsoft.com/office/powerpoint/2010/main" val="1207364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57200" y="685800"/>
            <a:ext cx="8077200" cy="4401205"/>
          </a:xfrm>
          <a:prstGeom prst="rect">
            <a:avLst/>
          </a:prstGeom>
        </p:spPr>
        <p:txBody>
          <a:bodyPr wrap="square">
            <a:spAutoFit/>
          </a:bodyPr>
          <a:lstStyle/>
          <a:p>
            <a:pPr>
              <a:spcBef>
                <a:spcPct val="50000"/>
              </a:spcBef>
            </a:pPr>
            <a:r>
              <a:rPr lang="en-US" b="1" dirty="0" smtClean="0">
                <a:solidFill>
                  <a:srgbClr val="FFFF00"/>
                </a:solidFill>
                <a:latin typeface="Times New Roman" pitchFamily="18" charset="0"/>
              </a:rPr>
              <a:t>	</a:t>
            </a:r>
            <a:r>
              <a:rPr lang="en-US" sz="2800" dirty="0" smtClean="0">
                <a:latin typeface="Times New Roman" pitchFamily="18" charset="0"/>
              </a:rPr>
              <a:t>                </a:t>
            </a:r>
            <a:r>
              <a:rPr lang="en-US" sz="2800" u="sng" dirty="0" smtClean="0">
                <a:solidFill>
                  <a:srgbClr val="FFFF00"/>
                </a:solidFill>
                <a:latin typeface="Times New Roman" pitchFamily="18" charset="0"/>
              </a:rPr>
              <a:t>Canopy</a:t>
            </a:r>
            <a:r>
              <a:rPr lang="en-US" sz="2800" dirty="0" smtClean="0">
                <a:solidFill>
                  <a:srgbClr val="FFFF00"/>
                </a:solidFill>
                <a:latin typeface="Times New Roman" pitchFamily="18" charset="0"/>
              </a:rPr>
              <a:t>		 </a:t>
            </a:r>
            <a:r>
              <a:rPr lang="en-US" sz="2800" u="sng" dirty="0" smtClean="0">
                <a:solidFill>
                  <a:srgbClr val="FFFF00"/>
                </a:solidFill>
                <a:latin typeface="Times New Roman" pitchFamily="18" charset="0"/>
              </a:rPr>
              <a:t>BA*</a:t>
            </a:r>
            <a:r>
              <a:rPr lang="en-US" sz="2800" dirty="0" smtClean="0">
                <a:solidFill>
                  <a:srgbClr val="FFFF00"/>
                </a:solidFill>
                <a:latin typeface="Times New Roman" pitchFamily="18" charset="0"/>
              </a:rPr>
              <a:t>		</a:t>
            </a:r>
            <a:r>
              <a:rPr lang="en-US" sz="2800" u="sng" dirty="0" smtClean="0">
                <a:solidFill>
                  <a:srgbClr val="FFFF00"/>
                </a:solidFill>
                <a:latin typeface="Times New Roman" pitchFamily="18" charset="0"/>
              </a:rPr>
              <a:t>Ave DBH</a:t>
            </a:r>
            <a:endParaRPr lang="en-US" sz="2800" dirty="0" smtClean="0">
              <a:solidFill>
                <a:srgbClr val="FFFF00"/>
              </a:solidFill>
              <a:latin typeface="Times New Roman" pitchFamily="18" charset="0"/>
            </a:endParaRPr>
          </a:p>
          <a:p>
            <a:pPr>
              <a:spcBef>
                <a:spcPct val="50000"/>
              </a:spcBef>
            </a:pPr>
            <a:endParaRPr lang="en-US" sz="2800" dirty="0" smtClean="0">
              <a:solidFill>
                <a:srgbClr val="FFFF00"/>
              </a:solidFill>
              <a:latin typeface="Times New Roman" pitchFamily="18" charset="0"/>
            </a:endParaRPr>
          </a:p>
          <a:p>
            <a:pPr>
              <a:spcBef>
                <a:spcPct val="50000"/>
              </a:spcBef>
            </a:pPr>
            <a:r>
              <a:rPr lang="en-US" sz="2800" dirty="0" smtClean="0">
                <a:solidFill>
                  <a:srgbClr val="FFFF00"/>
                </a:solidFill>
                <a:latin typeface="Times New Roman" pitchFamily="18" charset="0"/>
              </a:rPr>
              <a:t>Savanna:	       &lt; 30%		10-40		     &gt; 14” </a:t>
            </a:r>
          </a:p>
          <a:p>
            <a:pPr>
              <a:spcBef>
                <a:spcPct val="50000"/>
              </a:spcBef>
            </a:pPr>
            <a:endParaRPr lang="en-US" sz="2800" dirty="0" smtClean="0">
              <a:solidFill>
                <a:srgbClr val="FFFF00"/>
              </a:solidFill>
              <a:latin typeface="Times New Roman" pitchFamily="18" charset="0"/>
            </a:endParaRPr>
          </a:p>
          <a:p>
            <a:pPr>
              <a:spcBef>
                <a:spcPct val="50000"/>
              </a:spcBef>
            </a:pPr>
            <a:r>
              <a:rPr lang="en-US" sz="2800" dirty="0" smtClean="0">
                <a:solidFill>
                  <a:srgbClr val="FFFF00"/>
                </a:solidFill>
                <a:latin typeface="Times New Roman" pitchFamily="18" charset="0"/>
              </a:rPr>
              <a:t>Woodlands:      40-70%		50-70		      &gt; 8”</a:t>
            </a:r>
          </a:p>
          <a:p>
            <a:pPr>
              <a:spcBef>
                <a:spcPct val="50000"/>
              </a:spcBef>
            </a:pPr>
            <a:endParaRPr lang="en-US" sz="2800" dirty="0" smtClean="0">
              <a:solidFill>
                <a:srgbClr val="FFFF00"/>
              </a:solidFill>
              <a:latin typeface="Times New Roman" pitchFamily="18" charset="0"/>
            </a:endParaRPr>
          </a:p>
          <a:p>
            <a:pPr>
              <a:spcBef>
                <a:spcPct val="50000"/>
              </a:spcBef>
            </a:pPr>
            <a:r>
              <a:rPr lang="en-US" sz="2800" dirty="0" smtClean="0">
                <a:solidFill>
                  <a:srgbClr val="FFFF00"/>
                </a:solidFill>
                <a:latin typeface="Times New Roman" pitchFamily="18" charset="0"/>
              </a:rPr>
              <a:t>Forests:	       &gt; 70% 		 &gt; 70		       NA</a:t>
            </a:r>
            <a:endParaRPr lang="en-US" sz="2800" dirty="0">
              <a:solidFill>
                <a:srgbClr val="FFFF00"/>
              </a:solidFill>
              <a:latin typeface="Times New Roman" pitchFamily="18" charset="0"/>
            </a:endParaRPr>
          </a:p>
        </p:txBody>
      </p:sp>
      <p:sp>
        <p:nvSpPr>
          <p:cNvPr id="3" name="TextBox 2"/>
          <p:cNvSpPr txBox="1"/>
          <p:nvPr/>
        </p:nvSpPr>
        <p:spPr>
          <a:xfrm>
            <a:off x="1076417" y="5548284"/>
            <a:ext cx="6934200" cy="646331"/>
          </a:xfrm>
          <a:prstGeom prst="rect">
            <a:avLst/>
          </a:prstGeom>
          <a:noFill/>
        </p:spPr>
        <p:txBody>
          <a:bodyPr wrap="square" rtlCol="0">
            <a:spAutoFit/>
          </a:bodyPr>
          <a:lstStyle/>
          <a:p>
            <a:pPr algn="ctr"/>
            <a:r>
              <a:rPr lang="en-US" b="1" dirty="0" smtClean="0">
                <a:solidFill>
                  <a:schemeClr val="bg1"/>
                </a:solidFill>
                <a:latin typeface="Times New Roman" pitchFamily="18" charset="0"/>
                <a:cs typeface="Times New Roman" pitchFamily="18" charset="0"/>
              </a:rPr>
              <a:t>* dependent upon average DBH and crown types of  </a:t>
            </a:r>
            <a:r>
              <a:rPr lang="en-US" b="1" dirty="0" err="1" smtClean="0">
                <a:solidFill>
                  <a:schemeClr val="bg1"/>
                </a:solidFill>
                <a:latin typeface="Times New Roman" pitchFamily="18" charset="0"/>
                <a:cs typeface="Times New Roman" pitchFamily="18" charset="0"/>
              </a:rPr>
              <a:t>overstory</a:t>
            </a:r>
            <a:r>
              <a:rPr lang="en-US" b="1" dirty="0" smtClean="0">
                <a:solidFill>
                  <a:schemeClr val="bg1"/>
                </a:solidFill>
                <a:latin typeface="Times New Roman" pitchFamily="18" charset="0"/>
                <a:cs typeface="Times New Roman" pitchFamily="18" charset="0"/>
              </a:rPr>
              <a:t> species, use of Gingrich-type table required.</a:t>
            </a:r>
            <a:endParaRPr lang="en-US"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35948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amp;r_maturestand"/>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54537"/>
            <a:ext cx="9182100" cy="69125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91570" y="2743200"/>
            <a:ext cx="5334153" cy="1446550"/>
          </a:xfrm>
          <a:prstGeom prst="rect">
            <a:avLst/>
          </a:prstGeom>
          <a:noFill/>
        </p:spPr>
        <p:txBody>
          <a:bodyPr wrap="none" rtlCol="0">
            <a:spAutoFit/>
          </a:bodyPr>
          <a:lstStyle/>
          <a:p>
            <a:pPr algn="ctr"/>
            <a:r>
              <a:rPr lang="en-US" sz="4400" b="1" dirty="0" smtClean="0">
                <a:solidFill>
                  <a:schemeClr val="bg1"/>
                </a:solidFill>
              </a:rPr>
              <a:t>Restoration Sites</a:t>
            </a:r>
          </a:p>
          <a:p>
            <a:pPr algn="ctr"/>
            <a:r>
              <a:rPr lang="en-US" sz="4400" b="1" dirty="0" smtClean="0">
                <a:solidFill>
                  <a:schemeClr val="bg1"/>
                </a:solidFill>
              </a:rPr>
              <a:t> in the Western Range</a:t>
            </a:r>
            <a:endParaRPr lang="en-US" sz="4400" b="1" dirty="0">
              <a:solidFill>
                <a:schemeClr val="bg1"/>
              </a:solidFill>
            </a:endParaRPr>
          </a:p>
        </p:txBody>
      </p:sp>
    </p:spTree>
    <p:extLst>
      <p:ext uri="{BB962C8B-B14F-4D97-AF65-F5344CB8AC3E}">
        <p14:creationId xmlns:p14="http://schemas.microsoft.com/office/powerpoint/2010/main" val="1482963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734" t="9287" r="4778" b="7724"/>
          <a:stretch/>
        </p:blipFill>
        <p:spPr>
          <a:xfrm>
            <a:off x="4762" y="228600"/>
            <a:ext cx="9144891" cy="6400800"/>
          </a:xfrm>
          <a:prstGeom prst="rect">
            <a:avLst/>
          </a:prstGeom>
        </p:spPr>
      </p:pic>
      <p:sp>
        <p:nvSpPr>
          <p:cNvPr id="3" name="Rectangle 2"/>
          <p:cNvSpPr/>
          <p:nvPr/>
        </p:nvSpPr>
        <p:spPr>
          <a:xfrm>
            <a:off x="1076628" y="1524000"/>
            <a:ext cx="294972" cy="196871"/>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71600" y="1378803"/>
            <a:ext cx="3200400" cy="830997"/>
          </a:xfrm>
          <a:prstGeom prst="rect">
            <a:avLst/>
          </a:prstGeom>
          <a:noFill/>
        </p:spPr>
        <p:txBody>
          <a:bodyPr wrap="square" rtlCol="0">
            <a:spAutoFit/>
          </a:bodyPr>
          <a:lstStyle/>
          <a:p>
            <a:pPr algn="ctr"/>
            <a:r>
              <a:rPr lang="en-US" sz="2400" dirty="0" smtClean="0"/>
              <a:t>Shortleaf pine coverage     by density  </a:t>
            </a:r>
            <a:endParaRPr lang="en-US" sz="2800" dirty="0"/>
          </a:p>
        </p:txBody>
      </p:sp>
      <p:sp>
        <p:nvSpPr>
          <p:cNvPr id="5" name="Oval 4"/>
          <p:cNvSpPr/>
          <p:nvPr/>
        </p:nvSpPr>
        <p:spPr>
          <a:xfrm>
            <a:off x="5638800" y="4783392"/>
            <a:ext cx="685800" cy="24580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5"/>
          <p:cNvSpPr txBox="1">
            <a:spLocks noChangeArrowheads="1"/>
          </p:cNvSpPr>
          <p:nvPr/>
        </p:nvSpPr>
        <p:spPr bwMode="auto">
          <a:xfrm>
            <a:off x="914399" y="482025"/>
            <a:ext cx="32004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defRPr sz="3200">
                <a:solidFill>
                  <a:srgbClr val="FFFF00"/>
                </a:solidFill>
                <a:latin typeface="Arial" charset="0"/>
              </a:defRPr>
            </a:lvl1pPr>
            <a:lvl2pPr marL="742950" indent="-285750">
              <a:spcBef>
                <a:spcPct val="20000"/>
              </a:spcBef>
              <a:buChar char="–"/>
              <a:defRPr sz="3200">
                <a:solidFill>
                  <a:srgbClr val="FFFF00"/>
                </a:solidFill>
                <a:latin typeface="Arial" charset="0"/>
              </a:defRPr>
            </a:lvl2pPr>
            <a:lvl3pPr marL="1143000" indent="-228600">
              <a:spcBef>
                <a:spcPct val="20000"/>
              </a:spcBef>
              <a:buChar char="•"/>
              <a:defRPr sz="3200">
                <a:solidFill>
                  <a:srgbClr val="FFFF00"/>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b="1" dirty="0" smtClean="0">
                <a:solidFill>
                  <a:schemeClr val="tx1"/>
                </a:solidFill>
              </a:rPr>
              <a:t>Western Range </a:t>
            </a:r>
            <a:endParaRPr lang="en-US" altLang="en-US" b="1" dirty="0">
              <a:solidFill>
                <a:schemeClr val="tx1"/>
              </a:solidFill>
            </a:endParaRPr>
          </a:p>
        </p:txBody>
      </p:sp>
      <p:sp>
        <p:nvSpPr>
          <p:cNvPr id="8" name="Rectangle 7"/>
          <p:cNvSpPr/>
          <p:nvPr/>
        </p:nvSpPr>
        <p:spPr>
          <a:xfrm>
            <a:off x="1081548" y="2317729"/>
            <a:ext cx="294972" cy="196871"/>
          </a:xfrm>
          <a:prstGeom prst="rect">
            <a:avLst/>
          </a:prstGeom>
          <a:solidFill>
            <a:srgbClr val="FFC0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33052" y="2190587"/>
            <a:ext cx="4151201" cy="461665"/>
          </a:xfrm>
          <a:prstGeom prst="rect">
            <a:avLst/>
          </a:prstGeom>
          <a:noFill/>
        </p:spPr>
        <p:txBody>
          <a:bodyPr wrap="none" rtlCol="0">
            <a:spAutoFit/>
          </a:bodyPr>
          <a:lstStyle/>
          <a:p>
            <a:r>
              <a:rPr lang="en-US" sz="2400" dirty="0" smtClean="0"/>
              <a:t>USFS Pine/Bluestem Landscape</a:t>
            </a:r>
            <a:endParaRPr lang="en-US" sz="2400" dirty="0"/>
          </a:p>
        </p:txBody>
      </p:sp>
    </p:spTree>
    <p:extLst>
      <p:ext uri="{BB962C8B-B14F-4D97-AF65-F5344CB8AC3E}">
        <p14:creationId xmlns:p14="http://schemas.microsoft.com/office/powerpoint/2010/main" val="4148650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r&amp;r_maturestand"/>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9665" y="-78377"/>
            <a:ext cx="9182100" cy="6912537"/>
          </a:xfrm>
          <a:prstGeom prst="rect">
            <a:avLst/>
          </a:prstGeom>
          <a:noFill/>
          <a:extLst>
            <a:ext uri="{909E8E84-426E-40DD-AFC4-6F175D3DCCD1}">
              <a14:hiddenFill xmlns:a14="http://schemas.microsoft.com/office/drawing/2010/main">
                <a:solidFill>
                  <a:srgbClr val="FFFFFF"/>
                </a:solidFill>
              </a14:hiddenFill>
            </a:ext>
          </a:extLst>
        </p:spPr>
      </p:pic>
      <p:sp>
        <p:nvSpPr>
          <p:cNvPr id="52228" name="Rectangle 3"/>
          <p:cNvSpPr>
            <a:spLocks noGrp="1" noChangeArrowheads="1"/>
          </p:cNvSpPr>
          <p:nvPr>
            <p:ph type="body" sz="half" idx="2"/>
          </p:nvPr>
        </p:nvSpPr>
        <p:spPr>
          <a:xfrm>
            <a:off x="941034" y="4800600"/>
            <a:ext cx="7239000" cy="914400"/>
          </a:xfrm>
        </p:spPr>
        <p:txBody>
          <a:bodyPr>
            <a:normAutofit fontScale="85000" lnSpcReduction="10000"/>
          </a:bodyPr>
          <a:lstStyle/>
          <a:p>
            <a:pPr marL="0" indent="0" algn="ctr" eaLnBrk="1" hangingPunct="1">
              <a:buNone/>
            </a:pPr>
            <a:r>
              <a:rPr lang="en-US" altLang="en-US" sz="2600" b="1" dirty="0" smtClean="0">
                <a:solidFill>
                  <a:schemeClr val="bg1"/>
                </a:solidFill>
              </a:rPr>
              <a:t>254,000 acre Management Area on the Ouachita National Forest:  approx. 130,000 acres in stages of restoration.</a:t>
            </a:r>
          </a:p>
        </p:txBody>
      </p:sp>
    </p:spTree>
    <p:extLst>
      <p:ext uri="{BB962C8B-B14F-4D97-AF65-F5344CB8AC3E}">
        <p14:creationId xmlns:p14="http://schemas.microsoft.com/office/powerpoint/2010/main" val="5339974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Documents and Settings\mlblaney\My Documents\My Pictures\andres\middle_fork_DF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600"/>
            <a:ext cx="9144000" cy="706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8733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1875</TotalTime>
  <Words>3483</Words>
  <Application>Microsoft Office PowerPoint</Application>
  <PresentationFormat>On-screen Show (4:3)</PresentationFormat>
  <Paragraphs>576</Paragraphs>
  <Slides>35</Slides>
  <Notes>35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Chart</vt:lpstr>
      <vt:lpstr>PowerPoint Presentation</vt:lpstr>
      <vt:lpstr>PowerPoint Presentation</vt:lpstr>
      <vt:lpstr>PowerPoint Presentation</vt:lpstr>
      <vt:lpstr>Woodland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Restoration Prescription (for mature SLP stands)</vt:lpstr>
      <vt:lpstr>The Restoration Prescription (for mature SLP stands)</vt:lpstr>
      <vt:lpstr>PowerPoint Presentation</vt:lpstr>
      <vt:lpstr>Team Developed Desired Future Conditions for Three Systems:</vt:lpstr>
      <vt:lpstr>Variables addressed in Regard to Desired Future Conditions</vt:lpstr>
      <vt:lpstr>Estimate canopy closure</vt:lpstr>
      <vt:lpstr>Desired future conditions for Shortleaf Pine forests based on available growing space was adapted from Rogers (1983) </vt:lpstr>
      <vt:lpstr>Overview of Range of Variables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Blaney, Martin</dc:creator>
  <cp:lastModifiedBy>Blaney, Martin</cp:lastModifiedBy>
  <cp:revision>119</cp:revision>
  <cp:lastPrinted>2015-09-19T21:24:46Z</cp:lastPrinted>
  <dcterms:created xsi:type="dcterms:W3CDTF">2015-08-05T18:22:19Z</dcterms:created>
  <dcterms:modified xsi:type="dcterms:W3CDTF">2015-09-21T13:09:12Z</dcterms:modified>
</cp:coreProperties>
</file>