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1"/>
    <p:sldMasterId id="2147483667" r:id="rId2"/>
  </p:sldMasterIdLst>
  <p:notesMasterIdLst>
    <p:notesMasterId r:id="rId23"/>
  </p:notesMasterIdLst>
  <p:sldIdLst>
    <p:sldId id="256" r:id="rId3"/>
    <p:sldId id="361" r:id="rId4"/>
    <p:sldId id="317" r:id="rId5"/>
    <p:sldId id="366" r:id="rId6"/>
    <p:sldId id="362" r:id="rId7"/>
    <p:sldId id="415" r:id="rId8"/>
    <p:sldId id="414" r:id="rId9"/>
    <p:sldId id="418" r:id="rId10"/>
    <p:sldId id="364" r:id="rId11"/>
    <p:sldId id="407" r:id="rId12"/>
    <p:sldId id="406" r:id="rId13"/>
    <p:sldId id="416" r:id="rId14"/>
    <p:sldId id="390" r:id="rId15"/>
    <p:sldId id="409" r:id="rId16"/>
    <p:sldId id="412" r:id="rId17"/>
    <p:sldId id="419" r:id="rId18"/>
    <p:sldId id="413" r:id="rId19"/>
    <p:sldId id="368" r:id="rId20"/>
    <p:sldId id="417" r:id="rId21"/>
    <p:sldId id="382" r:id="rId22"/>
  </p:sldIdLst>
  <p:sldSz cx="9144000" cy="6858000" type="screen4x3"/>
  <p:notesSz cx="6950075" cy="9236075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E38E2CD-430F-469C-92DE-C1213B2766BB}">
  <a:tblStyle styleId="{AE38E2CD-430F-469C-92DE-C1213B2766BB}" styleName="Table_0">
    <a:wholeTbl>
      <a:tcStyle>
        <a:tcBdr>
          <a:left>
            <a:ln w="1270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7A1CBFA9-376D-4694-88E6-B022479D1077}" styleName="Table_1">
    <a:wholeTbl>
      <a:tcStyle>
        <a:tcBdr>
          <a:left>
            <a:ln w="1270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612DE37B-B32E-4C22-874D-BA3B1F987A88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FF3F9"/>
          </a:solidFill>
        </a:fill>
      </a:tcStyle>
    </a:wholeTbl>
    <a:band1H>
      <a:tcStyle>
        <a:tcBdr/>
        <a:fill>
          <a:solidFill>
            <a:srgbClr val="DBE5F1"/>
          </a:solidFill>
        </a:fill>
      </a:tcStyle>
    </a:band1H>
    <a:band1V>
      <a:tcStyle>
        <a:tcBdr/>
        <a:fill>
          <a:solidFill>
            <a:srgbClr val="DBE5F1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D9618DBE-0354-4BA0-8893-072959D92F91}" styleName="Table_3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FF3F9"/>
          </a:solidFill>
        </a:fill>
      </a:tcStyle>
    </a:wholeTbl>
    <a:band1H>
      <a:tcStyle>
        <a:tcBdr/>
        <a:fill>
          <a:solidFill>
            <a:srgbClr val="DBE5F1"/>
          </a:solidFill>
        </a:fill>
      </a:tcStyle>
    </a:band1H>
    <a:band1V>
      <a:tcStyle>
        <a:tcBdr/>
        <a:fill>
          <a:solidFill>
            <a:srgbClr val="DBE5F1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BDB0EC59-FD5D-453A-A1B1-0E284E7EE1E9}" styleName="Table_4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FF3F9"/>
          </a:solidFill>
        </a:fill>
      </a:tcStyle>
    </a:wholeTbl>
    <a:band1H>
      <a:tcStyle>
        <a:tcBdr/>
        <a:fill>
          <a:solidFill>
            <a:srgbClr val="DBE5F1"/>
          </a:solidFill>
        </a:fill>
      </a:tcStyle>
    </a:band1H>
    <a:band1V>
      <a:tcStyle>
        <a:tcBdr/>
        <a:fill>
          <a:solidFill>
            <a:srgbClr val="DBE5F1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6F0153AB-7864-433E-A16F-583738576600}" styleName="Table_5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FF3F9"/>
          </a:solidFill>
        </a:fill>
      </a:tcStyle>
    </a:wholeTbl>
    <a:band1H>
      <a:tcStyle>
        <a:tcBdr/>
        <a:fill>
          <a:solidFill>
            <a:srgbClr val="DBE5F1"/>
          </a:solidFill>
        </a:fill>
      </a:tcStyle>
    </a:band1H>
    <a:band1V>
      <a:tcStyle>
        <a:tcBdr/>
        <a:fill>
          <a:solidFill>
            <a:srgbClr val="DBE5F1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2A6A269B-2D54-46BF-80D7-226EDA90137B}" styleName="Table_6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FF3F9"/>
          </a:solidFill>
        </a:fill>
      </a:tcStyle>
    </a:wholeTbl>
    <a:band1H>
      <a:tcStyle>
        <a:tcBdr/>
        <a:fill>
          <a:solidFill>
            <a:srgbClr val="DBE5F1"/>
          </a:solidFill>
        </a:fill>
      </a:tcStyle>
    </a:band1H>
    <a:band1V>
      <a:tcStyle>
        <a:tcBdr/>
        <a:fill>
          <a:solidFill>
            <a:srgbClr val="DBE5F1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8" autoAdjust="0"/>
    <p:restoredTop sz="94476" autoAdjust="0"/>
  </p:normalViewPr>
  <p:slideViewPr>
    <p:cSldViewPr>
      <p:cViewPr varScale="1">
        <p:scale>
          <a:sx n="89" d="100"/>
          <a:sy n="89" d="100"/>
        </p:scale>
        <p:origin x="1277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68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Production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3.0864197530864196E-3"/>
                  <c:y val="1.68357540704597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0864197530864196E-3"/>
                  <c:y val="-1.403016330447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Sheet1!$B$2:$B$6</c:f>
              <c:numCache>
                <c:formatCode>#,##0</c:formatCode>
                <c:ptCount val="5"/>
                <c:pt idx="0">
                  <c:v>2163000</c:v>
                </c:pt>
                <c:pt idx="1">
                  <c:v>3992000</c:v>
                </c:pt>
                <c:pt idx="2">
                  <c:v>3796000</c:v>
                </c:pt>
                <c:pt idx="3">
                  <c:v>2599000</c:v>
                </c:pt>
                <c:pt idx="4">
                  <c:v>4022000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2677000"/>
        <c:axId val="456659384"/>
      </c:barChart>
      <c:catAx>
        <c:axId val="452677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56659384"/>
        <c:crosses val="autoZero"/>
        <c:auto val="1"/>
        <c:lblAlgn val="ctr"/>
        <c:lblOffset val="100"/>
        <c:noMultiLvlLbl val="0"/>
      </c:catAx>
      <c:valAx>
        <c:axId val="456659384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4526770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/>
              <a:t>International</a:t>
            </a:r>
            <a:r>
              <a:rPr lang="en-US" sz="2000" b="1" baseline="0"/>
              <a:t> Forest Company  </a:t>
            </a:r>
          </a:p>
          <a:p>
            <a:pPr>
              <a:defRPr sz="2000"/>
            </a:pPr>
            <a:r>
              <a:rPr lang="en-US" sz="2000" b="1" baseline="0"/>
              <a:t>Historical Container Shortleaf Production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9975181951810979E-2"/>
          <c:y val="0.13957175681744424"/>
          <c:w val="0.89178949836162769"/>
          <c:h val="0.7811823902470946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numRef>
              <c:f>'[Shortleaf production 2008-2015 graph 08-26-15.xlsx]Sheet1'!$A$3:$A$10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cat>
          <c:val>
            <c:numRef>
              <c:f>'[Shortleaf production 2008-2015 graph 08-26-15.xlsx]Sheet1'!$B$3:$B$10</c:f>
              <c:numCache>
                <c:formatCode>#,##0</c:formatCode>
                <c:ptCount val="8"/>
                <c:pt idx="0">
                  <c:v>825000</c:v>
                </c:pt>
                <c:pt idx="1">
                  <c:v>2277100</c:v>
                </c:pt>
                <c:pt idx="2">
                  <c:v>2125000</c:v>
                </c:pt>
                <c:pt idx="3">
                  <c:v>1050000</c:v>
                </c:pt>
                <c:pt idx="4">
                  <c:v>2127000</c:v>
                </c:pt>
                <c:pt idx="5">
                  <c:v>1496000</c:v>
                </c:pt>
                <c:pt idx="6">
                  <c:v>1860000</c:v>
                </c:pt>
                <c:pt idx="7">
                  <c:v>1936800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BAC-418D-9E20-23BC24F816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6660168"/>
        <c:axId val="456660560"/>
      </c:barChart>
      <c:catAx>
        <c:axId val="456660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6660560"/>
        <c:crosses val="autoZero"/>
        <c:auto val="1"/>
        <c:lblAlgn val="ctr"/>
        <c:lblOffset val="100"/>
        <c:noMultiLvlLbl val="0"/>
      </c:catAx>
      <c:valAx>
        <c:axId val="456660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6660168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0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0DAC86-34EB-459D-8522-4A89AE834E7E}" type="doc">
      <dgm:prSet loTypeId="urn:microsoft.com/office/officeart/2005/8/layout/pyramid1" loCatId="pyramid" qsTypeId="urn:microsoft.com/office/officeart/2005/8/quickstyle/3d2" qsCatId="3D" csTypeId="urn:microsoft.com/office/officeart/2005/8/colors/colorful2" csCatId="colorful" phldr="1"/>
      <dgm:spPr/>
    </dgm:pt>
    <dgm:pt modelId="{DF46F4A2-6213-4D05-B089-F102D74AA41C}">
      <dgm:prSet phldrT="[Text]" custT="1"/>
      <dgm:spPr/>
      <dgm:t>
        <a:bodyPr/>
        <a:lstStyle/>
        <a:p>
          <a:endParaRPr lang="en-US" sz="2800" b="1" cap="small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D28CDCA-D10B-4648-8948-B330798453D4}" type="parTrans" cxnId="{15DB7C83-F04F-4FFD-ACE6-9C25F7C3DBE7}">
      <dgm:prSet/>
      <dgm:spPr/>
      <dgm:t>
        <a:bodyPr/>
        <a:lstStyle/>
        <a:p>
          <a:endParaRPr lang="en-US" cap="small" baseline="0"/>
        </a:p>
      </dgm:t>
    </dgm:pt>
    <dgm:pt modelId="{0767C3B8-A686-43D8-8F8E-F39AD375186F}" type="sibTrans" cxnId="{15DB7C83-F04F-4FFD-ACE6-9C25F7C3DBE7}">
      <dgm:prSet/>
      <dgm:spPr/>
      <dgm:t>
        <a:bodyPr/>
        <a:lstStyle/>
        <a:p>
          <a:endParaRPr lang="en-US" cap="small" baseline="0"/>
        </a:p>
      </dgm:t>
    </dgm:pt>
    <dgm:pt modelId="{4446AA9C-2BD8-47AA-8656-0BAE5DEC9EE5}">
      <dgm:prSet phldrT="[Text]" custT="1"/>
      <dgm:spPr/>
      <dgm:t>
        <a:bodyPr/>
        <a:lstStyle/>
        <a:p>
          <a:r>
            <a:rPr lang="en-US" sz="2000" b="1" kern="1200" cap="small" baseline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rPr>
            <a:t>Silviculture</a:t>
          </a:r>
          <a:endParaRPr lang="en-US" sz="2400" b="1" kern="1200" cap="small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  <a:ea typeface="+mj-ea"/>
            <a:cs typeface="+mj-cs"/>
          </a:endParaRPr>
        </a:p>
      </dgm:t>
    </dgm:pt>
    <dgm:pt modelId="{38E8B5C0-F7F4-4823-93CA-B0EAE7C064CD}" type="parTrans" cxnId="{5D9E1804-5C97-4DEF-920B-526410BCDFEE}">
      <dgm:prSet/>
      <dgm:spPr/>
      <dgm:t>
        <a:bodyPr/>
        <a:lstStyle/>
        <a:p>
          <a:endParaRPr lang="en-US" cap="small" baseline="0"/>
        </a:p>
      </dgm:t>
    </dgm:pt>
    <dgm:pt modelId="{1CFB73EE-9FAC-49F1-B4AD-CE704A4ADBB4}" type="sibTrans" cxnId="{5D9E1804-5C97-4DEF-920B-526410BCDFEE}">
      <dgm:prSet/>
      <dgm:spPr/>
      <dgm:t>
        <a:bodyPr/>
        <a:lstStyle/>
        <a:p>
          <a:endParaRPr lang="en-US" cap="small" baseline="0"/>
        </a:p>
      </dgm:t>
    </dgm:pt>
    <dgm:pt modelId="{35644BEC-8663-4ABF-B5B9-FDF6C60D2BCF}">
      <dgm:prSet phldrT="[Text]" custT="1"/>
      <dgm:spPr/>
      <dgm:t>
        <a:bodyPr/>
        <a:lstStyle/>
        <a:p>
          <a:r>
            <a:rPr lang="en-US" sz="2400" b="1" kern="1200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rPr>
            <a:t>Soil</a:t>
          </a:r>
          <a:endParaRPr lang="en-US" sz="2400" b="1" kern="1200" cap="small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  <a:ea typeface="+mj-ea"/>
            <a:cs typeface="+mj-cs"/>
          </a:endParaRPr>
        </a:p>
      </dgm:t>
    </dgm:pt>
    <dgm:pt modelId="{98F0CF3E-0D97-4C3F-BE40-4CC046CA63AC}" type="parTrans" cxnId="{B9C97B82-5B65-4C62-B100-A4895555133E}">
      <dgm:prSet/>
      <dgm:spPr/>
      <dgm:t>
        <a:bodyPr/>
        <a:lstStyle/>
        <a:p>
          <a:endParaRPr lang="en-US" cap="small" baseline="0"/>
        </a:p>
      </dgm:t>
    </dgm:pt>
    <dgm:pt modelId="{706DDE05-6C1A-415E-B42C-85CEA279F911}" type="sibTrans" cxnId="{B9C97B82-5B65-4C62-B100-A4895555133E}">
      <dgm:prSet/>
      <dgm:spPr/>
      <dgm:t>
        <a:bodyPr/>
        <a:lstStyle/>
        <a:p>
          <a:endParaRPr lang="en-US" cap="small" baseline="0"/>
        </a:p>
      </dgm:t>
    </dgm:pt>
    <dgm:pt modelId="{3B028507-AB9C-478B-BA47-AB7C6DFE7F3E}">
      <dgm:prSet phldrT="[Text]" custT="1"/>
      <dgm:spPr/>
      <dgm:t>
        <a:bodyPr/>
        <a:lstStyle/>
        <a:p>
          <a:r>
            <a:rPr lang="en-US" sz="2400" b="1" kern="1200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rPr>
            <a:t>Climate</a:t>
          </a:r>
          <a:endParaRPr lang="en-US" sz="2400" b="1" kern="1200" cap="small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  <a:ea typeface="+mj-ea"/>
            <a:cs typeface="+mj-cs"/>
          </a:endParaRPr>
        </a:p>
      </dgm:t>
    </dgm:pt>
    <dgm:pt modelId="{0D5E3607-B7A5-4368-BD42-75014C211F91}" type="parTrans" cxnId="{3EFD66D0-5EE6-45D6-8085-10647B365576}">
      <dgm:prSet/>
      <dgm:spPr/>
      <dgm:t>
        <a:bodyPr/>
        <a:lstStyle/>
        <a:p>
          <a:endParaRPr lang="en-US" cap="small" baseline="0"/>
        </a:p>
      </dgm:t>
    </dgm:pt>
    <dgm:pt modelId="{2C715A78-6E1F-4589-8482-A544ACFD2A9F}" type="sibTrans" cxnId="{3EFD66D0-5EE6-45D6-8085-10647B365576}">
      <dgm:prSet/>
      <dgm:spPr/>
      <dgm:t>
        <a:bodyPr/>
        <a:lstStyle/>
        <a:p>
          <a:endParaRPr lang="en-US" cap="small" baseline="0"/>
        </a:p>
      </dgm:t>
    </dgm:pt>
    <dgm:pt modelId="{32DA4FF2-6040-41AF-BFA6-2566CA846A8E}">
      <dgm:prSet phldrT="[Text]" custT="1"/>
      <dgm:spPr/>
      <dgm:t>
        <a:bodyPr/>
        <a:lstStyle/>
        <a:p>
          <a:r>
            <a:rPr lang="en-US" sz="2400" b="1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Market</a:t>
          </a:r>
          <a:endParaRPr lang="en-US" sz="2400" b="1" cap="small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2AF3F54-7B64-48F4-8119-4505D5EB3F80}" type="parTrans" cxnId="{A7F45F66-6999-48F4-90D4-906691C9CE8B}">
      <dgm:prSet/>
      <dgm:spPr/>
      <dgm:t>
        <a:bodyPr/>
        <a:lstStyle/>
        <a:p>
          <a:endParaRPr lang="en-US" cap="small" baseline="0"/>
        </a:p>
      </dgm:t>
    </dgm:pt>
    <dgm:pt modelId="{32C10FF3-1EE1-44B7-B874-44E5E756559B}" type="sibTrans" cxnId="{A7F45F66-6999-48F4-90D4-906691C9CE8B}">
      <dgm:prSet/>
      <dgm:spPr/>
      <dgm:t>
        <a:bodyPr/>
        <a:lstStyle/>
        <a:p>
          <a:endParaRPr lang="en-US" cap="small" baseline="0"/>
        </a:p>
      </dgm:t>
    </dgm:pt>
    <dgm:pt modelId="{00363715-F813-4679-B68B-768461CFEB09}" type="pres">
      <dgm:prSet presAssocID="{650DAC86-34EB-459D-8522-4A89AE834E7E}" presName="Name0" presStyleCnt="0">
        <dgm:presLayoutVars>
          <dgm:dir/>
          <dgm:animLvl val="lvl"/>
          <dgm:resizeHandles val="exact"/>
        </dgm:presLayoutVars>
      </dgm:prSet>
      <dgm:spPr/>
    </dgm:pt>
    <dgm:pt modelId="{0305E0D6-5CBC-495B-B0EC-5512C15F091B}" type="pres">
      <dgm:prSet presAssocID="{DF46F4A2-6213-4D05-B089-F102D74AA41C}" presName="Name8" presStyleCnt="0"/>
      <dgm:spPr/>
    </dgm:pt>
    <dgm:pt modelId="{7C220804-3F38-4345-A446-8184AE6B01E9}" type="pres">
      <dgm:prSet presAssocID="{DF46F4A2-6213-4D05-B089-F102D74AA41C}" presName="level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D07ED5-8B3F-4103-A9C6-AF93D69A0364}" type="pres">
      <dgm:prSet presAssocID="{DF46F4A2-6213-4D05-B089-F102D74AA41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7D59CF-5E48-4CFD-8D29-9C535122B5FD}" type="pres">
      <dgm:prSet presAssocID="{4446AA9C-2BD8-47AA-8656-0BAE5DEC9EE5}" presName="Name8" presStyleCnt="0"/>
      <dgm:spPr/>
    </dgm:pt>
    <dgm:pt modelId="{F5212DA8-606D-4E53-B5C3-35AF851D611A}" type="pres">
      <dgm:prSet presAssocID="{4446AA9C-2BD8-47AA-8656-0BAE5DEC9EE5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47A332-6300-492E-8BD2-A689281DF263}" type="pres">
      <dgm:prSet presAssocID="{4446AA9C-2BD8-47AA-8656-0BAE5DEC9EE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0204D7-B181-4A73-9ADF-CB6867257DA0}" type="pres">
      <dgm:prSet presAssocID="{35644BEC-8663-4ABF-B5B9-FDF6C60D2BCF}" presName="Name8" presStyleCnt="0"/>
      <dgm:spPr/>
    </dgm:pt>
    <dgm:pt modelId="{C006E72C-094C-4CB6-9C6E-F8814A2F6863}" type="pres">
      <dgm:prSet presAssocID="{35644BEC-8663-4ABF-B5B9-FDF6C60D2BCF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B2A1E3-7F44-46DD-ACDA-E66C8E4F5BD5}" type="pres">
      <dgm:prSet presAssocID="{35644BEC-8663-4ABF-B5B9-FDF6C60D2BC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1F4EAF-BD61-4FE0-854D-9BDC8DC12D79}" type="pres">
      <dgm:prSet presAssocID="{3B028507-AB9C-478B-BA47-AB7C6DFE7F3E}" presName="Name8" presStyleCnt="0"/>
      <dgm:spPr/>
    </dgm:pt>
    <dgm:pt modelId="{FDD0233D-F85C-43EB-88A0-DAF116EB5B21}" type="pres">
      <dgm:prSet presAssocID="{3B028507-AB9C-478B-BA47-AB7C6DFE7F3E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E7F132-EC4C-4078-B92B-B34791707E27}" type="pres">
      <dgm:prSet presAssocID="{3B028507-AB9C-478B-BA47-AB7C6DFE7F3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13DB64-D504-40A1-9D6D-49C1EAEC95A7}" type="pres">
      <dgm:prSet presAssocID="{32DA4FF2-6040-41AF-BFA6-2566CA846A8E}" presName="Name8" presStyleCnt="0"/>
      <dgm:spPr/>
    </dgm:pt>
    <dgm:pt modelId="{E27E978D-01F5-4576-A237-51BD9BA7C1D6}" type="pres">
      <dgm:prSet presAssocID="{32DA4FF2-6040-41AF-BFA6-2566CA846A8E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428627-8F25-4DA6-9235-29299CDF2375}" type="pres">
      <dgm:prSet presAssocID="{32DA4FF2-6040-41AF-BFA6-2566CA846A8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6636C72-F296-48FC-81F5-48CC9EA2DAED}" type="presOf" srcId="{4446AA9C-2BD8-47AA-8656-0BAE5DEC9EE5}" destId="{A847A332-6300-492E-8BD2-A689281DF263}" srcOrd="1" destOrd="0" presId="urn:microsoft.com/office/officeart/2005/8/layout/pyramid1"/>
    <dgm:cxn modelId="{3EFD66D0-5EE6-45D6-8085-10647B365576}" srcId="{650DAC86-34EB-459D-8522-4A89AE834E7E}" destId="{3B028507-AB9C-478B-BA47-AB7C6DFE7F3E}" srcOrd="3" destOrd="0" parTransId="{0D5E3607-B7A5-4368-BD42-75014C211F91}" sibTransId="{2C715A78-6E1F-4589-8482-A544ACFD2A9F}"/>
    <dgm:cxn modelId="{DD4D6827-6642-48B8-ACFE-10DE8B50A015}" type="presOf" srcId="{32DA4FF2-6040-41AF-BFA6-2566CA846A8E}" destId="{92428627-8F25-4DA6-9235-29299CDF2375}" srcOrd="1" destOrd="0" presId="urn:microsoft.com/office/officeart/2005/8/layout/pyramid1"/>
    <dgm:cxn modelId="{88BFEF21-D28E-4705-84D6-C5B92552BBB9}" type="presOf" srcId="{DF46F4A2-6213-4D05-B089-F102D74AA41C}" destId="{7C220804-3F38-4345-A446-8184AE6B01E9}" srcOrd="0" destOrd="0" presId="urn:microsoft.com/office/officeart/2005/8/layout/pyramid1"/>
    <dgm:cxn modelId="{0574319E-AA69-4CDC-9D08-2F647F37AC24}" type="presOf" srcId="{4446AA9C-2BD8-47AA-8656-0BAE5DEC9EE5}" destId="{F5212DA8-606D-4E53-B5C3-35AF851D611A}" srcOrd="0" destOrd="0" presId="urn:microsoft.com/office/officeart/2005/8/layout/pyramid1"/>
    <dgm:cxn modelId="{5D9E1804-5C97-4DEF-920B-526410BCDFEE}" srcId="{650DAC86-34EB-459D-8522-4A89AE834E7E}" destId="{4446AA9C-2BD8-47AA-8656-0BAE5DEC9EE5}" srcOrd="1" destOrd="0" parTransId="{38E8B5C0-F7F4-4823-93CA-B0EAE7C064CD}" sibTransId="{1CFB73EE-9FAC-49F1-B4AD-CE704A4ADBB4}"/>
    <dgm:cxn modelId="{78F28640-27CC-4BAD-A302-B292BEDCCED3}" type="presOf" srcId="{3B028507-AB9C-478B-BA47-AB7C6DFE7F3E}" destId="{F8E7F132-EC4C-4078-B92B-B34791707E27}" srcOrd="1" destOrd="0" presId="urn:microsoft.com/office/officeart/2005/8/layout/pyramid1"/>
    <dgm:cxn modelId="{B9C97B82-5B65-4C62-B100-A4895555133E}" srcId="{650DAC86-34EB-459D-8522-4A89AE834E7E}" destId="{35644BEC-8663-4ABF-B5B9-FDF6C60D2BCF}" srcOrd="2" destOrd="0" parTransId="{98F0CF3E-0D97-4C3F-BE40-4CC046CA63AC}" sibTransId="{706DDE05-6C1A-415E-B42C-85CEA279F911}"/>
    <dgm:cxn modelId="{A7F45F66-6999-48F4-90D4-906691C9CE8B}" srcId="{650DAC86-34EB-459D-8522-4A89AE834E7E}" destId="{32DA4FF2-6040-41AF-BFA6-2566CA846A8E}" srcOrd="4" destOrd="0" parTransId="{02AF3F54-7B64-48F4-8119-4505D5EB3F80}" sibTransId="{32C10FF3-1EE1-44B7-B874-44E5E756559B}"/>
    <dgm:cxn modelId="{36F71195-8760-4C60-ADE6-A2CE02DAB15B}" type="presOf" srcId="{DF46F4A2-6213-4D05-B089-F102D74AA41C}" destId="{26D07ED5-8B3F-4103-A9C6-AF93D69A0364}" srcOrd="1" destOrd="0" presId="urn:microsoft.com/office/officeart/2005/8/layout/pyramid1"/>
    <dgm:cxn modelId="{15DB7C83-F04F-4FFD-ACE6-9C25F7C3DBE7}" srcId="{650DAC86-34EB-459D-8522-4A89AE834E7E}" destId="{DF46F4A2-6213-4D05-B089-F102D74AA41C}" srcOrd="0" destOrd="0" parTransId="{7D28CDCA-D10B-4648-8948-B330798453D4}" sibTransId="{0767C3B8-A686-43D8-8F8E-F39AD375186F}"/>
    <dgm:cxn modelId="{79EC3DDF-4666-4C80-BEBC-65BE56B27AE1}" type="presOf" srcId="{35644BEC-8663-4ABF-B5B9-FDF6C60D2BCF}" destId="{F0B2A1E3-7F44-46DD-ACDA-E66C8E4F5BD5}" srcOrd="1" destOrd="0" presId="urn:microsoft.com/office/officeart/2005/8/layout/pyramid1"/>
    <dgm:cxn modelId="{C906B3AA-A156-4B6B-80A0-7DC7FAFDD43A}" type="presOf" srcId="{650DAC86-34EB-459D-8522-4A89AE834E7E}" destId="{00363715-F813-4679-B68B-768461CFEB09}" srcOrd="0" destOrd="0" presId="urn:microsoft.com/office/officeart/2005/8/layout/pyramid1"/>
    <dgm:cxn modelId="{F0A733E8-572B-4EB6-9930-8E83B45B5B4D}" type="presOf" srcId="{3B028507-AB9C-478B-BA47-AB7C6DFE7F3E}" destId="{FDD0233D-F85C-43EB-88A0-DAF116EB5B21}" srcOrd="0" destOrd="0" presId="urn:microsoft.com/office/officeart/2005/8/layout/pyramid1"/>
    <dgm:cxn modelId="{40777AEA-C703-4A80-9BA5-E15B826E12CB}" type="presOf" srcId="{32DA4FF2-6040-41AF-BFA6-2566CA846A8E}" destId="{E27E978D-01F5-4576-A237-51BD9BA7C1D6}" srcOrd="0" destOrd="0" presId="urn:microsoft.com/office/officeart/2005/8/layout/pyramid1"/>
    <dgm:cxn modelId="{1CB0CD90-2B2A-47A9-B476-D546FBB389B2}" type="presOf" srcId="{35644BEC-8663-4ABF-B5B9-FDF6C60D2BCF}" destId="{C006E72C-094C-4CB6-9C6E-F8814A2F6863}" srcOrd="0" destOrd="0" presId="urn:microsoft.com/office/officeart/2005/8/layout/pyramid1"/>
    <dgm:cxn modelId="{BDBEE2F5-CB5C-4FD2-B7A6-856505CD22CC}" type="presParOf" srcId="{00363715-F813-4679-B68B-768461CFEB09}" destId="{0305E0D6-5CBC-495B-B0EC-5512C15F091B}" srcOrd="0" destOrd="0" presId="urn:microsoft.com/office/officeart/2005/8/layout/pyramid1"/>
    <dgm:cxn modelId="{F8808D11-EF2E-4916-9902-B168C6193145}" type="presParOf" srcId="{0305E0D6-5CBC-495B-B0EC-5512C15F091B}" destId="{7C220804-3F38-4345-A446-8184AE6B01E9}" srcOrd="0" destOrd="0" presId="urn:microsoft.com/office/officeart/2005/8/layout/pyramid1"/>
    <dgm:cxn modelId="{9266BF9E-0FA9-4A2C-96E7-1F364F6DA921}" type="presParOf" srcId="{0305E0D6-5CBC-495B-B0EC-5512C15F091B}" destId="{26D07ED5-8B3F-4103-A9C6-AF93D69A0364}" srcOrd="1" destOrd="0" presId="urn:microsoft.com/office/officeart/2005/8/layout/pyramid1"/>
    <dgm:cxn modelId="{C1CCF2CC-5842-4DCF-B90F-640773AEEABE}" type="presParOf" srcId="{00363715-F813-4679-B68B-768461CFEB09}" destId="{C47D59CF-5E48-4CFD-8D29-9C535122B5FD}" srcOrd="1" destOrd="0" presId="urn:microsoft.com/office/officeart/2005/8/layout/pyramid1"/>
    <dgm:cxn modelId="{57B3FDB3-BAB8-4B67-B4DF-0A9B5D3B71B0}" type="presParOf" srcId="{C47D59CF-5E48-4CFD-8D29-9C535122B5FD}" destId="{F5212DA8-606D-4E53-B5C3-35AF851D611A}" srcOrd="0" destOrd="0" presId="urn:microsoft.com/office/officeart/2005/8/layout/pyramid1"/>
    <dgm:cxn modelId="{32FE87E9-3A13-4070-BDE4-3A33A2C433FD}" type="presParOf" srcId="{C47D59CF-5E48-4CFD-8D29-9C535122B5FD}" destId="{A847A332-6300-492E-8BD2-A689281DF263}" srcOrd="1" destOrd="0" presId="urn:microsoft.com/office/officeart/2005/8/layout/pyramid1"/>
    <dgm:cxn modelId="{DE51F9FE-7D8B-486E-9CCF-E2B3A4C2BF08}" type="presParOf" srcId="{00363715-F813-4679-B68B-768461CFEB09}" destId="{E40204D7-B181-4A73-9ADF-CB6867257DA0}" srcOrd="2" destOrd="0" presId="urn:microsoft.com/office/officeart/2005/8/layout/pyramid1"/>
    <dgm:cxn modelId="{1F7280C9-6404-46C4-B866-2FAB54720025}" type="presParOf" srcId="{E40204D7-B181-4A73-9ADF-CB6867257DA0}" destId="{C006E72C-094C-4CB6-9C6E-F8814A2F6863}" srcOrd="0" destOrd="0" presId="urn:microsoft.com/office/officeart/2005/8/layout/pyramid1"/>
    <dgm:cxn modelId="{422E05CE-6C6D-4397-ADFD-0B6C25D11FBF}" type="presParOf" srcId="{E40204D7-B181-4A73-9ADF-CB6867257DA0}" destId="{F0B2A1E3-7F44-46DD-ACDA-E66C8E4F5BD5}" srcOrd="1" destOrd="0" presId="urn:microsoft.com/office/officeart/2005/8/layout/pyramid1"/>
    <dgm:cxn modelId="{BE947FF8-A784-4813-8E64-04EC22592AE5}" type="presParOf" srcId="{00363715-F813-4679-B68B-768461CFEB09}" destId="{B81F4EAF-BD61-4FE0-854D-9BDC8DC12D79}" srcOrd="3" destOrd="0" presId="urn:microsoft.com/office/officeart/2005/8/layout/pyramid1"/>
    <dgm:cxn modelId="{8960504C-8ACF-4238-87C7-43A27F196A9E}" type="presParOf" srcId="{B81F4EAF-BD61-4FE0-854D-9BDC8DC12D79}" destId="{FDD0233D-F85C-43EB-88A0-DAF116EB5B21}" srcOrd="0" destOrd="0" presId="urn:microsoft.com/office/officeart/2005/8/layout/pyramid1"/>
    <dgm:cxn modelId="{2B33026B-2DB9-4FB5-B74E-56C0D11FDF05}" type="presParOf" srcId="{B81F4EAF-BD61-4FE0-854D-9BDC8DC12D79}" destId="{F8E7F132-EC4C-4078-B92B-B34791707E27}" srcOrd="1" destOrd="0" presId="urn:microsoft.com/office/officeart/2005/8/layout/pyramid1"/>
    <dgm:cxn modelId="{FE4AE3AF-0DE0-4FF6-94FE-B4E9B87553B9}" type="presParOf" srcId="{00363715-F813-4679-B68B-768461CFEB09}" destId="{CF13DB64-D504-40A1-9D6D-49C1EAEC95A7}" srcOrd="4" destOrd="0" presId="urn:microsoft.com/office/officeart/2005/8/layout/pyramid1"/>
    <dgm:cxn modelId="{D0B39354-C86A-4B36-A13E-8AA376D7D81A}" type="presParOf" srcId="{CF13DB64-D504-40A1-9D6D-49C1EAEC95A7}" destId="{E27E978D-01F5-4576-A237-51BD9BA7C1D6}" srcOrd="0" destOrd="0" presId="urn:microsoft.com/office/officeart/2005/8/layout/pyramid1"/>
    <dgm:cxn modelId="{67E6A987-F9F4-466C-9434-6987C540EE98}" type="presParOf" srcId="{CF13DB64-D504-40A1-9D6D-49C1EAEC95A7}" destId="{92428627-8F25-4DA6-9235-29299CDF2375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A1FAC8-980C-452D-A78F-9454FBA4CC09}" type="doc">
      <dgm:prSet loTypeId="urn:microsoft.com/office/officeart/2005/8/layout/venn1" loCatId="relationship" qsTypeId="urn:microsoft.com/office/officeart/2005/8/quickstyle/simple1#28" qsCatId="simple" csTypeId="urn:microsoft.com/office/officeart/2005/8/colors/accent1_2#28" csCatId="accent1" phldr="1"/>
      <dgm:spPr/>
      <dgm:t>
        <a:bodyPr/>
        <a:lstStyle/>
        <a:p>
          <a:endParaRPr lang="en-US"/>
        </a:p>
      </dgm:t>
    </dgm:pt>
    <dgm:pt modelId="{0E17F6F6-2DF0-42B4-8C8F-0B9D0A2490D9}">
      <dgm:prSet/>
      <dgm:spPr>
        <a:solidFill>
          <a:srgbClr val="009900">
            <a:alpha val="98000"/>
          </a:srgbClr>
        </a:solidFill>
      </dgm:spPr>
      <dgm:t>
        <a:bodyPr/>
        <a:lstStyle/>
        <a:p>
          <a:pPr rtl="0"/>
          <a:r>
            <a:rPr lang="en-US" dirty="0" smtClean="0"/>
            <a:t>28</a:t>
          </a:r>
          <a:endParaRPr lang="en-US" dirty="0"/>
        </a:p>
      </dgm:t>
    </dgm:pt>
    <dgm:pt modelId="{71762A70-566A-48D9-874F-7D4D48319806}" type="parTrans" cxnId="{E1D8E95E-44A8-4CDB-8D01-DF446712D88B}">
      <dgm:prSet/>
      <dgm:spPr/>
      <dgm:t>
        <a:bodyPr/>
        <a:lstStyle/>
        <a:p>
          <a:endParaRPr lang="en-US"/>
        </a:p>
      </dgm:t>
    </dgm:pt>
    <dgm:pt modelId="{1D2EBEAE-B55C-4F22-8DD1-90752E197C83}" type="sibTrans" cxnId="{E1D8E95E-44A8-4CDB-8D01-DF446712D88B}">
      <dgm:prSet/>
      <dgm:spPr/>
      <dgm:t>
        <a:bodyPr/>
        <a:lstStyle/>
        <a:p>
          <a:endParaRPr lang="en-US"/>
        </a:p>
      </dgm:t>
    </dgm:pt>
    <dgm:pt modelId="{37632A33-E67A-4ED5-A45A-19D4080A9B39}" type="pres">
      <dgm:prSet presAssocID="{A8A1FAC8-980C-452D-A78F-9454FBA4CC09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0158B4F-8D35-4672-AFB1-00E0FA3DE38A}" type="pres">
      <dgm:prSet presAssocID="{0E17F6F6-2DF0-42B4-8C8F-0B9D0A2490D9}" presName="circ1TxSh" presStyleLbl="vennNode1" presStyleIdx="0" presStyleCnt="1"/>
      <dgm:spPr/>
      <dgm:t>
        <a:bodyPr/>
        <a:lstStyle/>
        <a:p>
          <a:endParaRPr lang="en-US"/>
        </a:p>
      </dgm:t>
    </dgm:pt>
  </dgm:ptLst>
  <dgm:cxnLst>
    <dgm:cxn modelId="{365913BE-52E9-4344-91D1-551F7631797B}" type="presOf" srcId="{0E17F6F6-2DF0-42B4-8C8F-0B9D0A2490D9}" destId="{80158B4F-8D35-4672-AFB1-00E0FA3DE38A}" srcOrd="0" destOrd="0" presId="urn:microsoft.com/office/officeart/2005/8/layout/venn1"/>
    <dgm:cxn modelId="{1F820F85-7622-4A5A-BE0C-CC60B2B37CBC}" type="presOf" srcId="{A8A1FAC8-980C-452D-A78F-9454FBA4CC09}" destId="{37632A33-E67A-4ED5-A45A-19D4080A9B39}" srcOrd="0" destOrd="0" presId="urn:microsoft.com/office/officeart/2005/8/layout/venn1"/>
    <dgm:cxn modelId="{E1D8E95E-44A8-4CDB-8D01-DF446712D88B}" srcId="{A8A1FAC8-980C-452D-A78F-9454FBA4CC09}" destId="{0E17F6F6-2DF0-42B4-8C8F-0B9D0A2490D9}" srcOrd="0" destOrd="0" parTransId="{71762A70-566A-48D9-874F-7D4D48319806}" sibTransId="{1D2EBEAE-B55C-4F22-8DD1-90752E197C83}"/>
    <dgm:cxn modelId="{1168493D-C59C-4C88-9E0F-244492BCB52B}" type="presParOf" srcId="{37632A33-E67A-4ED5-A45A-19D4080A9B39}" destId="{80158B4F-8D35-4672-AFB1-00E0FA3DE38A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55A4139-4E5C-4C76-BBF0-EB73B378F7A0}" type="doc">
      <dgm:prSet loTypeId="urn:microsoft.com/office/officeart/2005/8/layout/venn1" loCatId="relationship" qsTypeId="urn:microsoft.com/office/officeart/2005/8/quickstyle/simple1#30" qsCatId="simple" csTypeId="urn:microsoft.com/office/officeart/2005/8/colors/accent1_2#30" csCatId="accent1" phldr="1"/>
      <dgm:spPr/>
      <dgm:t>
        <a:bodyPr/>
        <a:lstStyle/>
        <a:p>
          <a:endParaRPr lang="en-US"/>
        </a:p>
      </dgm:t>
    </dgm:pt>
    <dgm:pt modelId="{43928F4D-24FD-468B-AB40-640D06A57EFD}">
      <dgm:prSet/>
      <dgm:spPr>
        <a:solidFill>
          <a:srgbClr val="009900">
            <a:alpha val="98000"/>
          </a:srgbClr>
        </a:solidFill>
      </dgm:spPr>
      <dgm:t>
        <a:bodyPr/>
        <a:lstStyle/>
        <a:p>
          <a:pPr rtl="0"/>
          <a:r>
            <a:rPr lang="en-US" dirty="0" smtClean="0"/>
            <a:t>30</a:t>
          </a:r>
          <a:endParaRPr lang="en-US" dirty="0"/>
        </a:p>
      </dgm:t>
    </dgm:pt>
    <dgm:pt modelId="{7A5A9CE9-1B7A-47EA-A803-C96CBE5CA2EA}" type="parTrans" cxnId="{C11AD094-5FF5-4223-9A69-9C70DD7B626F}">
      <dgm:prSet/>
      <dgm:spPr/>
      <dgm:t>
        <a:bodyPr/>
        <a:lstStyle/>
        <a:p>
          <a:endParaRPr lang="en-US"/>
        </a:p>
      </dgm:t>
    </dgm:pt>
    <dgm:pt modelId="{27E8AE9D-F861-4C50-A775-96AD0CA9438A}" type="sibTrans" cxnId="{C11AD094-5FF5-4223-9A69-9C70DD7B626F}">
      <dgm:prSet/>
      <dgm:spPr/>
      <dgm:t>
        <a:bodyPr/>
        <a:lstStyle/>
        <a:p>
          <a:endParaRPr lang="en-US"/>
        </a:p>
      </dgm:t>
    </dgm:pt>
    <dgm:pt modelId="{6A396FD9-A721-4BB7-9D24-4EE44C8F2BCB}" type="pres">
      <dgm:prSet presAssocID="{955A4139-4E5C-4C76-BBF0-EB73B378F7A0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140FF7-A772-42DB-AE04-6BC4AE8217F2}" type="pres">
      <dgm:prSet presAssocID="{43928F4D-24FD-468B-AB40-640D06A57EFD}" presName="circ1TxSh" presStyleLbl="vennNode1" presStyleIdx="0" presStyleCnt="1"/>
      <dgm:spPr/>
      <dgm:t>
        <a:bodyPr/>
        <a:lstStyle/>
        <a:p>
          <a:endParaRPr lang="en-US"/>
        </a:p>
      </dgm:t>
    </dgm:pt>
  </dgm:ptLst>
  <dgm:cxnLst>
    <dgm:cxn modelId="{C11AD094-5FF5-4223-9A69-9C70DD7B626F}" srcId="{955A4139-4E5C-4C76-BBF0-EB73B378F7A0}" destId="{43928F4D-24FD-468B-AB40-640D06A57EFD}" srcOrd="0" destOrd="0" parTransId="{7A5A9CE9-1B7A-47EA-A803-C96CBE5CA2EA}" sibTransId="{27E8AE9D-F861-4C50-A775-96AD0CA9438A}"/>
    <dgm:cxn modelId="{4BB66424-C11E-4C90-8D0C-B861CB097157}" type="presOf" srcId="{43928F4D-24FD-468B-AB40-640D06A57EFD}" destId="{F0140FF7-A772-42DB-AE04-6BC4AE8217F2}" srcOrd="0" destOrd="0" presId="urn:microsoft.com/office/officeart/2005/8/layout/venn1"/>
    <dgm:cxn modelId="{CDD25A86-4997-451B-A81A-BA448672DB89}" type="presOf" srcId="{955A4139-4E5C-4C76-BBF0-EB73B378F7A0}" destId="{6A396FD9-A721-4BB7-9D24-4EE44C8F2BCB}" srcOrd="0" destOrd="0" presId="urn:microsoft.com/office/officeart/2005/8/layout/venn1"/>
    <dgm:cxn modelId="{F39C1DAC-94E8-4FA3-8ED8-3BC1AD0B8833}" type="presParOf" srcId="{6A396FD9-A721-4BB7-9D24-4EE44C8F2BCB}" destId="{F0140FF7-A772-42DB-AE04-6BC4AE8217F2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8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0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11699" cy="4618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936769" y="0"/>
            <a:ext cx="3011699" cy="4618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65225" y="692150"/>
            <a:ext cx="4619625" cy="346392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95008" y="4387135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772667"/>
            <a:ext cx="3011699" cy="4618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936769" y="8772667"/>
            <a:ext cx="3011699" cy="4618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9371373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2150"/>
            <a:ext cx="4618037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95007" y="4387135"/>
            <a:ext cx="5560059" cy="4156233"/>
          </a:xfrm>
          <a:prstGeom prst="rect">
            <a:avLst/>
          </a:prstGeom>
        </p:spPr>
        <p:txBody>
          <a:bodyPr lIns="92550" tIns="92550" rIns="92550" bIns="9255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085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95008" y="4387135"/>
            <a:ext cx="5560060" cy="415623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67976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7013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5DFCE-4EB2-4ABC-97D8-A04CDE44DE1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7835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9331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 indent="457200">
              <a:spcBef>
                <a:spcPts val="0"/>
              </a:spcBef>
              <a:defRPr/>
            </a:lvl2pPr>
            <a:lvl3pPr indent="914400">
              <a:spcBef>
                <a:spcPts val="0"/>
              </a:spcBef>
              <a:defRPr/>
            </a:lvl3pPr>
            <a:lvl4pPr indent="1371600"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285750" indent="-171450"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 indent="457200">
              <a:defRPr/>
            </a:lvl2pPr>
            <a:lvl3pPr indent="914400">
              <a:defRPr/>
            </a:lvl3pPr>
            <a:lvl4pPr indent="1371600"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72996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indent="304800" algn="ctr">
              <a:spcBef>
                <a:spcPts val="0"/>
              </a:spcBef>
              <a:buSzPct val="100000"/>
              <a:defRPr sz="4800"/>
            </a:lvl1pPr>
            <a:lvl2pPr indent="304800" algn="ctr">
              <a:spcBef>
                <a:spcPts val="0"/>
              </a:spcBef>
              <a:buSzPct val="100000"/>
              <a:defRPr sz="4800"/>
            </a:lvl2pPr>
            <a:lvl3pPr indent="304800" algn="ctr">
              <a:spcBef>
                <a:spcPts val="0"/>
              </a:spcBef>
              <a:buSzPct val="100000"/>
              <a:defRPr sz="4800"/>
            </a:lvl3pPr>
            <a:lvl4pPr indent="304800" algn="ctr">
              <a:spcBef>
                <a:spcPts val="0"/>
              </a:spcBef>
              <a:buSzPct val="100000"/>
              <a:defRPr sz="4800"/>
            </a:lvl4pPr>
            <a:lvl5pPr indent="304800" algn="ctr">
              <a:spcBef>
                <a:spcPts val="0"/>
              </a:spcBef>
              <a:buSzPct val="100000"/>
              <a:defRPr sz="4800"/>
            </a:lvl5pPr>
            <a:lvl6pPr indent="304800" algn="ctr">
              <a:spcBef>
                <a:spcPts val="0"/>
              </a:spcBef>
              <a:buSzPct val="100000"/>
              <a:defRPr sz="4800"/>
            </a:lvl6pPr>
            <a:lvl7pPr indent="304800" algn="ctr">
              <a:spcBef>
                <a:spcPts val="0"/>
              </a:spcBef>
              <a:buSzPct val="100000"/>
              <a:defRPr sz="4800"/>
            </a:lvl7pPr>
            <a:lvl8pPr indent="304800" algn="ctr">
              <a:spcBef>
                <a:spcPts val="0"/>
              </a:spcBef>
              <a:buSzPct val="100000"/>
              <a:defRPr sz="4800"/>
            </a:lvl8pPr>
            <a:lvl9pPr indent="304800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0"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0"/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742950" marR="0" indent="-107950" algn="l" rtl="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marL="1143000" marR="0" indent="-76200" algn="l" rtl="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68" r:id="rId8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mar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 marL="0" indent="22860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 marL="0" indent="22860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marL="0" indent="22860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marL="0" indent="22860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marL="0" indent="22860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marL="0" indent="22860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marL="0" indent="22860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marL="0" indent="22860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342900" indent="-152400"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 marL="742950" indent="-13335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 marL="1143000" indent="-7620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marL="16002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marL="20574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marL="25146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marL="29718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marL="34290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marL="38862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1.wmf"/><Relationship Id="rId7" Type="http://schemas.openxmlformats.org/officeDocument/2006/relationships/diagramColors" Target="../diagrams/colors3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/>
        </p:nvSpPr>
        <p:spPr>
          <a:xfrm>
            <a:off x="1429850" y="1138575"/>
            <a:ext cx="3657600" cy="45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>
                <a:solidFill>
                  <a:srgbClr val="FFFFFF"/>
                </a:solidFill>
              </a:rPr>
              <a:t>W</a:t>
            </a:r>
          </a:p>
        </p:txBody>
      </p:sp>
      <p:pic>
        <p:nvPicPr>
          <p:cNvPr id="111" name="Shape 11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3400" y="5105400"/>
            <a:ext cx="8229600" cy="1143000"/>
          </a:xfrm>
        </p:spPr>
        <p:txBody>
          <a:bodyPr/>
          <a:lstStyle/>
          <a:p>
            <a:pPr algn="ctr"/>
            <a:r>
              <a:rPr lang="en-US" sz="3200" b="0" dirty="0" smtClean="0">
                <a:solidFill>
                  <a:schemeClr val="bg1"/>
                </a:solidFill>
              </a:rPr>
              <a:t> </a:t>
            </a:r>
            <a:r>
              <a:rPr lang="en-US" sz="2800" b="0" dirty="0" smtClean="0">
                <a:solidFill>
                  <a:schemeClr val="bg1"/>
                </a:solidFill>
              </a:rPr>
              <a:t>3</a:t>
            </a:r>
            <a:r>
              <a:rPr lang="en-US" sz="2800" b="0" baseline="30000" dirty="0" smtClean="0">
                <a:solidFill>
                  <a:schemeClr val="bg1"/>
                </a:solidFill>
              </a:rPr>
              <a:t>rd</a:t>
            </a:r>
            <a:r>
              <a:rPr lang="en-US" sz="2800" b="0" dirty="0" smtClean="0">
                <a:solidFill>
                  <a:schemeClr val="bg1"/>
                </a:solidFill>
              </a:rPr>
              <a:t> Biennial Shortleaf Pine Conference</a:t>
            </a:r>
            <a:br>
              <a:rPr lang="en-US" sz="2800" b="0" dirty="0" smtClean="0">
                <a:solidFill>
                  <a:schemeClr val="bg1"/>
                </a:solidFill>
              </a:rPr>
            </a:br>
            <a:r>
              <a:rPr lang="en-US" sz="2800" b="0" dirty="0" smtClean="0">
                <a:solidFill>
                  <a:schemeClr val="bg1"/>
                </a:solidFill>
              </a:rPr>
              <a:t>The Return of An American Forest Legacy</a:t>
            </a:r>
            <a:br>
              <a:rPr lang="en-US" sz="2800" b="0" dirty="0" smtClean="0">
                <a:solidFill>
                  <a:schemeClr val="bg1"/>
                </a:solidFill>
              </a:rPr>
            </a:br>
            <a:r>
              <a:rPr lang="en-US" sz="2800" b="0" dirty="0" smtClean="0">
                <a:solidFill>
                  <a:schemeClr val="bg1"/>
                </a:solidFill>
              </a:rPr>
              <a:t>“</a:t>
            </a:r>
            <a:r>
              <a:rPr lang="en-US" sz="2800" b="0" dirty="0" smtClean="0">
                <a:solidFill>
                  <a:srgbClr val="00B050"/>
                </a:solidFill>
              </a:rPr>
              <a:t>Shortleaf Seedling Production and Quality Seedlings” </a:t>
            </a:r>
            <a:endParaRPr lang="en-US" sz="2800" b="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Concept of a target seedling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sz="2800" dirty="0" smtClean="0"/>
              <a:t>Height of 10-12 inches</a:t>
            </a:r>
          </a:p>
          <a:p>
            <a:r>
              <a:rPr lang="en-US" sz="2800" dirty="0" smtClean="0"/>
              <a:t>Root </a:t>
            </a:r>
            <a:r>
              <a:rPr lang="en-US" sz="2800" dirty="0"/>
              <a:t>Collar Diameter of </a:t>
            </a:r>
            <a:r>
              <a:rPr lang="en-US" sz="2800" dirty="0" smtClean="0"/>
              <a:t>4.0 </a:t>
            </a:r>
            <a:r>
              <a:rPr lang="en-US" sz="2800" dirty="0"/>
              <a:t>MM or greater</a:t>
            </a:r>
          </a:p>
          <a:p>
            <a:r>
              <a:rPr lang="en-US" sz="2800" dirty="0" smtClean="0"/>
              <a:t>Root shoot ratio of .40 or greater by dry weight.</a:t>
            </a:r>
          </a:p>
          <a:p>
            <a:r>
              <a:rPr lang="en-US" sz="2800" dirty="0" smtClean="0"/>
              <a:t>Firm </a:t>
            </a:r>
            <a:r>
              <a:rPr lang="en-US" sz="2800" dirty="0"/>
              <a:t>root system with </a:t>
            </a:r>
          </a:p>
          <a:p>
            <a:r>
              <a:rPr lang="en-US" sz="2800" dirty="0"/>
              <a:t>Root volume of 5.5 cubic inches or better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1630392"/>
            <a:ext cx="5196359" cy="401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67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 smtClean="0">
                <a:latin typeface="Proxima Nova Bl" panose="02000506030000020004" pitchFamily="50" charset="0"/>
              </a:rPr>
              <a:t>Shortleaf Pine Seedlings</a:t>
            </a:r>
            <a:endParaRPr lang="en-US" sz="32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5" r="7354" b="7835"/>
          <a:stretch/>
        </p:blipFill>
        <p:spPr>
          <a:xfrm>
            <a:off x="712695" y="2016358"/>
            <a:ext cx="2265829" cy="332548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965" y="2016358"/>
            <a:ext cx="2232212" cy="33254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617" y="2016357"/>
            <a:ext cx="2216992" cy="3325488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5" r="7354" b="7835"/>
          <a:stretch/>
        </p:blipFill>
        <p:spPr>
          <a:xfrm>
            <a:off x="796739" y="2016357"/>
            <a:ext cx="2265829" cy="33254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009" y="2016357"/>
            <a:ext cx="2232212" cy="33254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661" y="2016356"/>
            <a:ext cx="2216992" cy="332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05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819" y="228600"/>
            <a:ext cx="8229600" cy="655637"/>
          </a:xfrm>
        </p:spPr>
        <p:txBody>
          <a:bodyPr/>
          <a:lstStyle/>
          <a:p>
            <a:r>
              <a:rPr lang="en-US" sz="2400" dirty="0" smtClean="0"/>
              <a:t>Container Sizes and Quality Specifications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295400"/>
            <a:ext cx="8382000" cy="5272500"/>
          </a:xfrm>
        </p:spPr>
        <p:txBody>
          <a:bodyPr/>
          <a:lstStyle/>
          <a:p>
            <a:r>
              <a:rPr lang="en-US" sz="2000" b="1" u="sng" dirty="0"/>
              <a:t>Common standards</a:t>
            </a:r>
          </a:p>
          <a:p>
            <a:r>
              <a:rPr lang="en-US" sz="2000" dirty="0"/>
              <a:t>Growing Density </a:t>
            </a:r>
            <a:r>
              <a:rPr lang="en-US" sz="2000" dirty="0" smtClean="0"/>
              <a:t>120S</a:t>
            </a:r>
            <a:r>
              <a:rPr lang="en-US" sz="2000" dirty="0"/>
              <a:t> </a:t>
            </a:r>
            <a:r>
              <a:rPr lang="en-US" sz="2000" dirty="0" smtClean="0"/>
              <a:t>    49 </a:t>
            </a:r>
            <a:r>
              <a:rPr lang="en-US" sz="2000" dirty="0"/>
              <a:t>per square foot, 3.4 in. length, 1.6 in. diameter.</a:t>
            </a:r>
            <a:r>
              <a:rPr lang="en-US" sz="2000" b="1" u="sng" dirty="0"/>
              <a:t> </a:t>
            </a:r>
          </a:p>
          <a:p>
            <a:r>
              <a:rPr lang="en-US" sz="2000" dirty="0"/>
              <a:t>Growing Density 135	 </a:t>
            </a:r>
            <a:r>
              <a:rPr lang="en-US" sz="2000" dirty="0" smtClean="0"/>
              <a:t>      53 </a:t>
            </a:r>
            <a:r>
              <a:rPr lang="en-US" sz="2000" dirty="0"/>
              <a:t>per square foot, 5.0 in. length, 1.6 in. diameter.</a:t>
            </a:r>
          </a:p>
          <a:p>
            <a:r>
              <a:rPr lang="en-US" sz="2000" dirty="0"/>
              <a:t>Growing Density 128 </a:t>
            </a:r>
            <a:r>
              <a:rPr lang="en-US" sz="2000" dirty="0" smtClean="0"/>
              <a:t>       51.5 </a:t>
            </a:r>
            <a:r>
              <a:rPr lang="en-US" sz="2000" dirty="0"/>
              <a:t>per square foot 4.75 in. length 1.5 </a:t>
            </a:r>
            <a:r>
              <a:rPr lang="en-US" sz="2000" dirty="0" smtClean="0"/>
              <a:t>diameter</a:t>
            </a:r>
            <a:r>
              <a:rPr lang="en-US" sz="2000" dirty="0"/>
              <a:t>.</a:t>
            </a:r>
          </a:p>
          <a:p>
            <a:r>
              <a:rPr lang="en-US" sz="2000" dirty="0"/>
              <a:t>Seedlings per box			300</a:t>
            </a:r>
          </a:p>
          <a:p>
            <a:r>
              <a:rPr lang="en-US" sz="2000" dirty="0"/>
              <a:t>Culls			 </a:t>
            </a:r>
            <a:r>
              <a:rPr lang="en-US" sz="2000" dirty="0" smtClean="0"/>
              <a:t>                  No </a:t>
            </a:r>
            <a:r>
              <a:rPr lang="en-US" sz="2000" dirty="0"/>
              <a:t>more than 5 per box</a:t>
            </a:r>
          </a:p>
          <a:p>
            <a:r>
              <a:rPr lang="en-US" sz="2000" dirty="0"/>
              <a:t>No presence of pests		</a:t>
            </a:r>
            <a:r>
              <a:rPr lang="en-US" sz="2000" dirty="0" smtClean="0"/>
              <a:t>Seedlings </a:t>
            </a:r>
            <a:r>
              <a:rPr lang="en-US" sz="2000" dirty="0"/>
              <a:t>insect &amp; disease free</a:t>
            </a:r>
          </a:p>
          <a:p>
            <a:r>
              <a:rPr lang="en-US" sz="2000" dirty="0"/>
              <a:t>Packing liner			</a:t>
            </a:r>
            <a:r>
              <a:rPr lang="en-US" sz="2000" dirty="0" smtClean="0"/>
              <a:t>Boxes </a:t>
            </a:r>
            <a:r>
              <a:rPr lang="en-US" sz="2000" dirty="0"/>
              <a:t>contain a 1 mil plastic liner</a:t>
            </a:r>
          </a:p>
          <a:p>
            <a:r>
              <a:rPr lang="en-US" sz="2000" dirty="0"/>
              <a:t>Fully developed roots containing mycorrhizae that hold together </a:t>
            </a:r>
          </a:p>
        </p:txBody>
      </p:sp>
    </p:spTree>
    <p:extLst>
      <p:ext uri="{BB962C8B-B14F-4D97-AF65-F5344CB8AC3E}">
        <p14:creationId xmlns:p14="http://schemas.microsoft.com/office/powerpoint/2010/main" val="44092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Average No. of Roots and Root Weight including tap root after 5 months</a:t>
            </a:r>
            <a:endParaRPr lang="en-US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5925959"/>
              </p:ext>
            </p:extLst>
          </p:nvPr>
        </p:nvGraphicFramePr>
        <p:xfrm>
          <a:off x="609600" y="1371600"/>
          <a:ext cx="7848601" cy="4328001"/>
        </p:xfrm>
        <a:graphic>
          <a:graphicData uri="http://schemas.openxmlformats.org/drawingml/2006/table">
            <a:tbl>
              <a:tblPr>
                <a:tableStyleId>{AE38E2CD-430F-469C-92DE-C1213B2766BB}</a:tableStyleId>
              </a:tblPr>
              <a:tblGrid>
                <a:gridCol w="2080827"/>
                <a:gridCol w="3136541"/>
                <a:gridCol w="2631233"/>
              </a:tblGrid>
              <a:tr h="103931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Container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Av. Total Number of Roots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Total Root Weights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47456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1965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Bareroot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20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3.5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96260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Con</a:t>
                      </a:r>
                      <a:r>
                        <a:rPr lang="en-US" sz="2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tainer A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64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6.1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1965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IFCO 128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82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7.7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1965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Container</a:t>
                      </a:r>
                      <a:r>
                        <a:rPr lang="en-US" sz="2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B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82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5.3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1965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Container</a:t>
                      </a:r>
                      <a:r>
                        <a:rPr lang="en-US" sz="2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C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71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6.3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755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Shape 2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0" y="4639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S:\My Pictures\Nursery Production\Packaged Seedlings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43000"/>
            <a:ext cx="6459117" cy="4525963"/>
          </a:xfrm>
          <a:prstGeom prst="rect">
            <a:avLst/>
          </a:prstGeom>
          <a:noFill/>
          <a:ln w="19050">
            <a:solidFill>
              <a:sysClr val="windowText" lastClr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05782" y="290557"/>
            <a:ext cx="63110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kern="1200" dirty="0">
                <a:solidFill>
                  <a:prstClr val="black"/>
                </a:solidFill>
                <a:latin typeface="Calibri"/>
              </a:rPr>
              <a:t>Packaged </a:t>
            </a:r>
            <a:r>
              <a:rPr lang="en-US" sz="3200" b="1" kern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b="1" kern="1200" dirty="0">
                <a:solidFill>
                  <a:prstClr val="black"/>
                </a:solidFill>
                <a:latin typeface="Calibri"/>
              </a:rPr>
              <a:t>Seedlings</a:t>
            </a:r>
            <a:endParaRPr lang="en-US" sz="1800" kern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822547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 smtClean="0"/>
              <a:t>IFCO Seed Sources</a:t>
            </a:r>
          </a:p>
        </p:txBody>
      </p:sp>
      <p:sp>
        <p:nvSpPr>
          <p:cNvPr id="542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200" dirty="0" smtClean="0"/>
              <a:t>All Seedlings are from Improved Seed Orchards and limited OP families</a:t>
            </a:r>
          </a:p>
          <a:p>
            <a:r>
              <a:rPr lang="en-US" altLang="en-US" sz="3200" dirty="0" smtClean="0"/>
              <a:t>Seed Sources Available</a:t>
            </a:r>
          </a:p>
          <a:p>
            <a:pPr lvl="1"/>
            <a:r>
              <a:rPr lang="en-US" altLang="en-US" sz="3200" dirty="0" smtClean="0"/>
              <a:t>Virginia </a:t>
            </a:r>
          </a:p>
          <a:p>
            <a:pPr lvl="1"/>
            <a:r>
              <a:rPr lang="en-US" altLang="en-US" sz="3200" dirty="0" smtClean="0"/>
              <a:t>North Carolina</a:t>
            </a:r>
          </a:p>
          <a:p>
            <a:pPr lvl="1"/>
            <a:r>
              <a:rPr lang="en-US" altLang="en-US" sz="3200" dirty="0" smtClean="0"/>
              <a:t>Georgia</a:t>
            </a:r>
          </a:p>
          <a:p>
            <a:pPr lvl="1"/>
            <a:r>
              <a:rPr lang="en-US" altLang="en-US" sz="3200" dirty="0" smtClean="0"/>
              <a:t>Arkansas</a:t>
            </a:r>
          </a:p>
          <a:p>
            <a:pPr lvl="1"/>
            <a:r>
              <a:rPr lang="en-US" altLang="en-US" sz="3200" dirty="0" smtClean="0"/>
              <a:t>Texas</a:t>
            </a:r>
          </a:p>
        </p:txBody>
      </p:sp>
      <p:sp>
        <p:nvSpPr>
          <p:cNvPr id="4" name="Rectangle 3"/>
          <p:cNvSpPr/>
          <p:nvPr/>
        </p:nvSpPr>
        <p:spPr>
          <a:xfrm>
            <a:off x="2819400" y="6053138"/>
            <a:ext cx="4800600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International Forest Company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/>
          </a:blip>
          <a:srcRect l="3221" t="10074" r="23159" b="33926"/>
          <a:stretch/>
        </p:blipFill>
        <p:spPr>
          <a:xfrm>
            <a:off x="7772400" y="5838438"/>
            <a:ext cx="749300" cy="737592"/>
          </a:xfrm>
          <a:prstGeom prst="flowChartConnector">
            <a:avLst/>
          </a:prstGeom>
        </p:spPr>
      </p:pic>
      <p:graphicFrame>
        <p:nvGraphicFramePr>
          <p:cNvPr id="6" name="Diagram 5"/>
          <p:cNvGraphicFramePr/>
          <p:nvPr/>
        </p:nvGraphicFramePr>
        <p:xfrm>
          <a:off x="0" y="6314420"/>
          <a:ext cx="609600" cy="365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620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One Year Old- but</a:t>
            </a:r>
            <a:endParaRPr lang="en-US" sz="3200" dirty="0"/>
          </a:p>
        </p:txBody>
      </p:sp>
      <p:sp>
        <p:nvSpPr>
          <p:cNvPr id="8" name="AutoShape 4" descr="https://outlook.office365.com/owa/service.svc/s/GetFileAttachment?id=AAMkADI5YzlhMzdlLWYwZjUtNDMyZi1hMjJiLTQ5YjdiOWY4ODg5OQBGAAAAAAAYxokafei5Rp0OtFFpiivwBwBaj3kjSjK1Q6OE%2BhyISYxUAAAAAAEMAABaj3kjSjK1Q6OE%2BhyISYxUAAEb2pIyAAABEgAQAJ6ZjI%2Bg8lZFjVVLnYwRxwQ%3D&amp;isImagePreview=True&amp;X-OWA-CANARY=kAacp43mZUmE_UhYmXId-vCjbfonwNIYSbVLKheY8LrALvhLp-qhTkrvUmr36U8vmpbltxCbDvY."/>
          <p:cNvSpPr>
            <a:spLocks noGrp="1" noChangeAspect="1" noChangeArrowheads="1"/>
          </p:cNvSpPr>
          <p:nvPr>
            <p:ph type="body"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00200"/>
            <a:ext cx="65532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31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>
          <a:xfrm>
            <a:off x="457200" y="4763"/>
            <a:ext cx="8229600" cy="1143000"/>
          </a:xfrm>
        </p:spPr>
        <p:txBody>
          <a:bodyPr/>
          <a:lstStyle/>
          <a:p>
            <a:r>
              <a:rPr lang="en-US" altLang="en-US" sz="3200" b="1" dirty="0" smtClean="0"/>
              <a:t>Example from the Field</a:t>
            </a:r>
          </a:p>
        </p:txBody>
      </p:sp>
      <p:pic>
        <p:nvPicPr>
          <p:cNvPr id="56322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73325" y="1143000"/>
            <a:ext cx="6035675" cy="4525963"/>
          </a:xfrm>
        </p:spPr>
      </p:pic>
      <p:sp>
        <p:nvSpPr>
          <p:cNvPr id="56323" name="TextBox 4"/>
          <p:cNvSpPr txBox="1">
            <a:spLocks noChangeArrowheads="1"/>
          </p:cNvSpPr>
          <p:nvPr/>
        </p:nvSpPr>
        <p:spPr bwMode="auto">
          <a:xfrm>
            <a:off x="304800" y="1600200"/>
            <a:ext cx="2133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2400" b="1"/>
              <a:t>3 year-old Containerized Planting - USFS</a:t>
            </a:r>
          </a:p>
        </p:txBody>
      </p:sp>
      <p:sp>
        <p:nvSpPr>
          <p:cNvPr id="6" name="Rectangle 5"/>
          <p:cNvSpPr/>
          <p:nvPr/>
        </p:nvSpPr>
        <p:spPr>
          <a:xfrm>
            <a:off x="2819400" y="6053138"/>
            <a:ext cx="4800600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International Forest Company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/>
          </a:blip>
          <a:srcRect l="3221" t="10074" r="23159" b="33926"/>
          <a:stretch/>
        </p:blipFill>
        <p:spPr>
          <a:xfrm>
            <a:off x="7772400" y="5838438"/>
            <a:ext cx="749300" cy="737592"/>
          </a:xfrm>
          <a:prstGeom prst="flowChartConnector">
            <a:avLst/>
          </a:prstGeom>
        </p:spPr>
      </p:pic>
      <p:graphicFrame>
        <p:nvGraphicFramePr>
          <p:cNvPr id="3" name="Diagram 2"/>
          <p:cNvGraphicFramePr/>
          <p:nvPr/>
        </p:nvGraphicFramePr>
        <p:xfrm>
          <a:off x="0" y="6314420"/>
          <a:ext cx="533400" cy="365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0660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Prices 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03200" indent="0">
              <a:buNone/>
            </a:pPr>
            <a:r>
              <a:rPr lang="en-US" sz="2400" dirty="0" smtClean="0"/>
              <a:t>							</a:t>
            </a:r>
            <a:r>
              <a:rPr lang="en-US" sz="2800" dirty="0" smtClean="0"/>
              <a:t>Price/Acre</a:t>
            </a:r>
          </a:p>
          <a:p>
            <a:pPr marL="203200" indent="0">
              <a:buNone/>
            </a:pPr>
            <a:endParaRPr lang="en-US" sz="2800" dirty="0"/>
          </a:p>
          <a:p>
            <a:pPr marL="203200" indent="0">
              <a:buNone/>
            </a:pPr>
            <a:r>
              <a:rPr lang="en-US" sz="2800" dirty="0" smtClean="0"/>
              <a:t>Shortleaf Container Improved		$72.50</a:t>
            </a:r>
          </a:p>
          <a:p>
            <a:pPr marL="203200" indent="0">
              <a:buNone/>
            </a:pPr>
            <a:r>
              <a:rPr lang="en-US" sz="2800" dirty="0" err="1" smtClean="0"/>
              <a:t>Bareroot</a:t>
            </a:r>
            <a:r>
              <a:rPr lang="en-US" sz="2800" dirty="0" smtClean="0"/>
              <a:t> Improved				$30.00</a:t>
            </a:r>
          </a:p>
          <a:p>
            <a:pPr marL="203200" indent="0">
              <a:buNone/>
            </a:pPr>
            <a:endParaRPr lang="en-US" sz="2800" b="1" dirty="0" smtClean="0">
              <a:solidFill>
                <a:srgbClr val="002060"/>
              </a:solidFill>
            </a:endParaRPr>
          </a:p>
          <a:p>
            <a:pPr marL="203200" indent="0">
              <a:buNone/>
            </a:pPr>
            <a:r>
              <a:rPr lang="en-US" sz="2800" b="1" dirty="0" smtClean="0">
                <a:solidFill>
                  <a:srgbClr val="002060"/>
                </a:solidFill>
              </a:rPr>
              <a:t>Based on 500 trees per acre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24531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Keys to Be Successful	</a:t>
            </a:r>
            <a:endParaRPr lang="en-US" sz="2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Order seedlings by Jan. 31 to have seedlings for the planting season next fall or winter.</a:t>
            </a:r>
          </a:p>
          <a:p>
            <a:r>
              <a:rPr lang="en-US" sz="2800" dirty="0" smtClean="0"/>
              <a:t>Know and keep up with the seed source you plant.</a:t>
            </a:r>
          </a:p>
          <a:p>
            <a:r>
              <a:rPr lang="en-US" sz="2800" dirty="0" smtClean="0"/>
              <a:t>Plant seedlings early and deep to insure good survival.</a:t>
            </a:r>
          </a:p>
          <a:p>
            <a:r>
              <a:rPr lang="en-US" sz="2800" dirty="0" smtClean="0"/>
              <a:t>Do your chemical site preparation in June through early August.</a:t>
            </a:r>
          </a:p>
          <a:p>
            <a:r>
              <a:rPr lang="en-US" sz="2800" dirty="0" smtClean="0"/>
              <a:t>PLANNING IS ESSENTIAL!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6393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/>
        </p:nvSpPr>
        <p:spPr>
          <a:xfrm>
            <a:off x="304800" y="838199"/>
            <a:ext cx="6858000" cy="36671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457200" y="312103"/>
            <a:ext cx="7713663" cy="857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000" b="1" dirty="0" smtClean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Who is IFCO?</a:t>
            </a:r>
            <a:endParaRPr lang="en-US" sz="3000" b="1" i="0" u="none" strike="noStrike" cap="none" baseline="0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1447800" y="1204912"/>
            <a:ext cx="6248400" cy="3505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en-US" sz="2400" b="1" i="0" u="none" strike="noStrike" cap="none" baseline="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Oldest and Largest Producer of Containerized </a:t>
            </a:r>
            <a:r>
              <a:rPr lang="en-US" sz="2400" b="1" i="0" u="none" strike="noStrike" cap="none" baseline="0" dirty="0" smtClean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Seedlings</a:t>
            </a:r>
            <a:endParaRPr lang="en-US" sz="2400" b="1" i="0" u="none" strike="noStrike" cap="none" baseline="0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742950" marR="0" lvl="1" indent="-247650" algn="l" rtl="0">
              <a:spcBef>
                <a:spcPts val="480"/>
              </a:spcBef>
              <a:buClr>
                <a:schemeClr val="dk1"/>
              </a:buClr>
              <a:buSzPct val="100000"/>
              <a:buFont typeface="Proxima Nova"/>
              <a:buChar char="–"/>
            </a:pP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32 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years of 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container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seedling 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growing experience</a:t>
            </a:r>
          </a:p>
          <a:p>
            <a:pPr marL="742950" marR="0" lvl="1" indent="-247650" algn="l" rtl="0">
              <a:spcBef>
                <a:spcPts val="480"/>
              </a:spcBef>
              <a:buClr>
                <a:schemeClr val="dk1"/>
              </a:buClr>
              <a:buSzPct val="100000"/>
              <a:buFont typeface="Proxima Nova"/>
              <a:buChar char="–"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Over </a:t>
            </a:r>
            <a:r>
              <a:rPr lang="en-US" sz="2800" dirty="0" smtClean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84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million seedlings grown in 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2015</a:t>
            </a:r>
            <a:endParaRPr lang="en-US" sz="2800" b="0" i="0" u="none" strike="noStrike" cap="none" baseline="0" dirty="0">
              <a:solidFill>
                <a:srgbClr val="00B05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742950" marR="0" lvl="1" indent="-247650" algn="l" rtl="0">
              <a:spcBef>
                <a:spcPts val="480"/>
              </a:spcBef>
              <a:buClr>
                <a:schemeClr val="dk1"/>
              </a:buClr>
              <a:buSzPct val="100000"/>
              <a:buFont typeface="Proxima Nova"/>
              <a:buChar char="–"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Longleaf, Loblolly, Slash, Shortleaf and Virginia 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Pine</a:t>
            </a:r>
            <a:endParaRPr lang="en-US" sz="2800" b="0" i="0" u="none" strike="noStrike" cap="none" baseline="0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742950" marR="0" lvl="1" indent="-247650" algn="l" rtl="0">
              <a:spcBef>
                <a:spcPts val="480"/>
              </a:spcBef>
              <a:buClr>
                <a:schemeClr val="dk1"/>
              </a:buClr>
              <a:buSzPct val="100000"/>
              <a:buFont typeface="Proxima Nova"/>
              <a:buChar char="–"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Wiregrass and other native species</a:t>
            </a:r>
          </a:p>
        </p:txBody>
      </p:sp>
    </p:spTree>
    <p:extLst>
      <p:ext uri="{BB962C8B-B14F-4D97-AF65-F5344CB8AC3E}">
        <p14:creationId xmlns:p14="http://schemas.microsoft.com/office/powerpoint/2010/main" val="30461953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8" b="14445"/>
          <a:stretch/>
        </p:blipFill>
        <p:spPr>
          <a:xfrm>
            <a:off x="1592036" y="533400"/>
            <a:ext cx="5959929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74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987092"/>
              </p:ext>
            </p:extLst>
          </p:nvPr>
        </p:nvGraphicFramePr>
        <p:xfrm>
          <a:off x="1524000" y="1600200"/>
          <a:ext cx="60960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562599" y="1812098"/>
            <a:ext cx="1219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kern="1200" cap="small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</a:rPr>
              <a:t>Genetics</a:t>
            </a:r>
          </a:p>
        </p:txBody>
      </p:sp>
      <p:cxnSp>
        <p:nvCxnSpPr>
          <p:cNvPr id="5" name="Elbow Connector 4"/>
          <p:cNvCxnSpPr/>
          <p:nvPr/>
        </p:nvCxnSpPr>
        <p:spPr>
          <a:xfrm>
            <a:off x="4648200" y="1905000"/>
            <a:ext cx="1005840" cy="182880"/>
          </a:xfrm>
          <a:prstGeom prst="bent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lowchart: Manual Input 6"/>
          <p:cNvSpPr/>
          <p:nvPr/>
        </p:nvSpPr>
        <p:spPr>
          <a:xfrm rot="5400000">
            <a:off x="-3015694" y="3004109"/>
            <a:ext cx="6477000" cy="468785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9426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9426 h 10000"/>
              <a:gd name="connsiteX0" fmla="*/ 0 w 10000"/>
              <a:gd name="connsiteY0" fmla="*/ 8582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8582 h 10000"/>
              <a:gd name="connsiteX0" fmla="*/ 0 w 10000"/>
              <a:gd name="connsiteY0" fmla="*/ 5882 h 7300"/>
              <a:gd name="connsiteX1" fmla="*/ 9983 w 10000"/>
              <a:gd name="connsiteY1" fmla="*/ 0 h 7300"/>
              <a:gd name="connsiteX2" fmla="*/ 10000 w 10000"/>
              <a:gd name="connsiteY2" fmla="*/ 7300 h 7300"/>
              <a:gd name="connsiteX3" fmla="*/ 0 w 10000"/>
              <a:gd name="connsiteY3" fmla="*/ 7300 h 7300"/>
              <a:gd name="connsiteX4" fmla="*/ 0 w 10000"/>
              <a:gd name="connsiteY4" fmla="*/ 5882 h 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7300">
                <a:moveTo>
                  <a:pt x="0" y="5882"/>
                </a:moveTo>
                <a:lnTo>
                  <a:pt x="9983" y="0"/>
                </a:lnTo>
                <a:cubicBezTo>
                  <a:pt x="9989" y="2433"/>
                  <a:pt x="9994" y="4867"/>
                  <a:pt x="10000" y="7300"/>
                </a:cubicBezTo>
                <a:lnTo>
                  <a:pt x="0" y="7300"/>
                </a:lnTo>
                <a:lnTo>
                  <a:pt x="0" y="5882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kern="1200" dirty="0">
              <a:solidFill>
                <a:prstClr val="white"/>
              </a:solidFill>
            </a:endParaRPr>
          </a:p>
        </p:txBody>
      </p:sp>
      <p:sp>
        <p:nvSpPr>
          <p:cNvPr id="9" name="Flowchart: Manual Input 6"/>
          <p:cNvSpPr/>
          <p:nvPr/>
        </p:nvSpPr>
        <p:spPr>
          <a:xfrm rot="5625599">
            <a:off x="5875349" y="2986487"/>
            <a:ext cx="6458921" cy="50302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9426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9426 h 10000"/>
              <a:gd name="connsiteX0" fmla="*/ 0 w 10000"/>
              <a:gd name="connsiteY0" fmla="*/ 8582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8582 h 10000"/>
              <a:gd name="connsiteX0" fmla="*/ 0 w 10000"/>
              <a:gd name="connsiteY0" fmla="*/ 5882 h 7300"/>
              <a:gd name="connsiteX1" fmla="*/ 9983 w 10000"/>
              <a:gd name="connsiteY1" fmla="*/ 0 h 7300"/>
              <a:gd name="connsiteX2" fmla="*/ 10000 w 10000"/>
              <a:gd name="connsiteY2" fmla="*/ 7300 h 7300"/>
              <a:gd name="connsiteX3" fmla="*/ 0 w 10000"/>
              <a:gd name="connsiteY3" fmla="*/ 7300 h 7300"/>
              <a:gd name="connsiteX4" fmla="*/ 0 w 10000"/>
              <a:gd name="connsiteY4" fmla="*/ 5882 h 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7300">
                <a:moveTo>
                  <a:pt x="0" y="5882"/>
                </a:moveTo>
                <a:lnTo>
                  <a:pt x="9983" y="0"/>
                </a:lnTo>
                <a:cubicBezTo>
                  <a:pt x="9989" y="2433"/>
                  <a:pt x="9994" y="4867"/>
                  <a:pt x="10000" y="7300"/>
                </a:cubicBezTo>
                <a:lnTo>
                  <a:pt x="0" y="7300"/>
                </a:lnTo>
                <a:lnTo>
                  <a:pt x="0" y="5882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kern="1200" dirty="0">
              <a:solidFill>
                <a:prstClr val="white"/>
              </a:solidFill>
            </a:endParaRPr>
          </a:p>
        </p:txBody>
      </p:sp>
      <p:sp>
        <p:nvSpPr>
          <p:cNvPr id="10" name="Flowchart: Manual Input 6"/>
          <p:cNvSpPr/>
          <p:nvPr/>
        </p:nvSpPr>
        <p:spPr>
          <a:xfrm rot="5625599">
            <a:off x="5875351" y="2986487"/>
            <a:ext cx="6458920" cy="503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9426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9426 h 10000"/>
              <a:gd name="connsiteX0" fmla="*/ 0 w 10000"/>
              <a:gd name="connsiteY0" fmla="*/ 8582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8582 h 10000"/>
              <a:gd name="connsiteX0" fmla="*/ 0 w 10000"/>
              <a:gd name="connsiteY0" fmla="*/ 5882 h 7300"/>
              <a:gd name="connsiteX1" fmla="*/ 9983 w 10000"/>
              <a:gd name="connsiteY1" fmla="*/ 0 h 7300"/>
              <a:gd name="connsiteX2" fmla="*/ 10000 w 10000"/>
              <a:gd name="connsiteY2" fmla="*/ 7300 h 7300"/>
              <a:gd name="connsiteX3" fmla="*/ 0 w 10000"/>
              <a:gd name="connsiteY3" fmla="*/ 7300 h 7300"/>
              <a:gd name="connsiteX4" fmla="*/ 0 w 10000"/>
              <a:gd name="connsiteY4" fmla="*/ 5882 h 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7300">
                <a:moveTo>
                  <a:pt x="0" y="5882"/>
                </a:moveTo>
                <a:lnTo>
                  <a:pt x="9983" y="0"/>
                </a:lnTo>
                <a:cubicBezTo>
                  <a:pt x="9989" y="2433"/>
                  <a:pt x="9994" y="4867"/>
                  <a:pt x="10000" y="7300"/>
                </a:cubicBezTo>
                <a:lnTo>
                  <a:pt x="0" y="7300"/>
                </a:lnTo>
                <a:lnTo>
                  <a:pt x="0" y="5882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kern="1200" dirty="0">
              <a:solidFill>
                <a:prstClr val="white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</a:lstStyle>
          <a:p>
            <a:pPr algn="ctr"/>
            <a:r>
              <a:rPr lang="en-US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Decision Pyramid</a:t>
            </a:r>
            <a:r>
              <a:rPr lang="en-US" sz="3600" b="1" baseline="300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©</a:t>
            </a:r>
            <a:r>
              <a:rPr lang="en-US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6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Isosceles Triangle 11"/>
          <p:cNvSpPr/>
          <p:nvPr/>
        </p:nvSpPr>
        <p:spPr>
          <a:xfrm>
            <a:off x="1371600" y="1447800"/>
            <a:ext cx="6400800" cy="4800600"/>
          </a:xfrm>
          <a:prstGeom prst="triangl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01" y="381000"/>
            <a:ext cx="512845" cy="58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97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458337" y="480058"/>
            <a:ext cx="8229600" cy="63018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50000"/>
              </a:spcBef>
            </a:pPr>
            <a:r>
              <a:rPr lang="en-US" sz="2800" b="1" dirty="0" smtClean="0"/>
              <a:t>Research Cooperatives</a:t>
            </a:r>
            <a:endParaRPr lang="en-US" sz="2800" b="1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459474" y="914400"/>
            <a:ext cx="8042564" cy="543885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b="1" dirty="0" smtClean="0"/>
          </a:p>
          <a:p>
            <a:pPr lvl="1"/>
            <a:r>
              <a:rPr lang="en-US" sz="2400" dirty="0" smtClean="0"/>
              <a:t>NC State Tree Improvement Program (Genetic Improvement)</a:t>
            </a:r>
          </a:p>
          <a:p>
            <a:pPr lvl="1"/>
            <a:r>
              <a:rPr lang="en-US" sz="2400" dirty="0" smtClean="0"/>
              <a:t>NCSU/ VA Tech Forest Productivity Cooperative  (Silviculture)</a:t>
            </a:r>
          </a:p>
          <a:p>
            <a:pPr lvl="1"/>
            <a:r>
              <a:rPr lang="en-US" sz="2400" dirty="0" smtClean="0"/>
              <a:t>Western Gulf Forest Tree Improvement (Genetic Improvement)</a:t>
            </a:r>
          </a:p>
          <a:p>
            <a:pPr lvl="1"/>
            <a:r>
              <a:rPr lang="en-US" sz="2400" dirty="0" smtClean="0"/>
              <a:t>University of Georgia – PMRC (Silviculture)</a:t>
            </a:r>
          </a:p>
          <a:p>
            <a:pPr lvl="1"/>
            <a:r>
              <a:rPr lang="en-US" sz="2400" dirty="0" smtClean="0"/>
              <a:t>Auburn Southern Forestry Nursery Cooperative (Nursery)</a:t>
            </a:r>
          </a:p>
          <a:p>
            <a:pPr lvl="1"/>
            <a:r>
              <a:rPr lang="en-US" sz="2400" dirty="0" smtClean="0"/>
              <a:t>Forest Pest Management Coop  (Pest Management)</a:t>
            </a:r>
          </a:p>
          <a:p>
            <a:pPr lvl="1"/>
            <a:r>
              <a:rPr lang="en-US" sz="2400" dirty="0" smtClean="0"/>
              <a:t>U. of FL-Cooperative </a:t>
            </a:r>
            <a:r>
              <a:rPr lang="en-US" sz="2400" dirty="0"/>
              <a:t>Forest Genetics Research Program (</a:t>
            </a:r>
            <a:r>
              <a:rPr lang="en-US" sz="2400" dirty="0" smtClean="0"/>
              <a:t>CFGRP)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pPr lvl="1"/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541741" y="1124323"/>
            <a:ext cx="8229600" cy="52305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7208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Shape 3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-59804" y="-117121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6" descr="P826006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4631"/>
            <a:ext cx="9084196" cy="5404559"/>
          </a:xfrm>
          <a:prstGeom prst="rect">
            <a:avLst/>
          </a:prstGeom>
          <a:noFill/>
          <a:ln w="3175">
            <a:solidFill>
              <a:sysClr val="windowText" lastClr="000000"/>
            </a:solidFill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2298029" y="866"/>
            <a:ext cx="40693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50000"/>
              </a:spcBef>
              <a:defRPr/>
            </a:pPr>
            <a:r>
              <a:rPr lang="en-US" sz="4000" b="1" kern="1200" dirty="0" smtClean="0">
                <a:solidFill>
                  <a:prstClr val="black"/>
                </a:solidFill>
                <a:latin typeface="Calibri"/>
              </a:rPr>
              <a:t>Container </a:t>
            </a:r>
            <a:r>
              <a:rPr lang="en-US" sz="4000" b="1" kern="1200" dirty="0">
                <a:solidFill>
                  <a:prstClr val="black"/>
                </a:solidFill>
                <a:latin typeface="Calibri"/>
              </a:rPr>
              <a:t>Nursery</a:t>
            </a:r>
          </a:p>
        </p:txBody>
      </p:sp>
    </p:spTree>
    <p:extLst>
      <p:ext uri="{BB962C8B-B14F-4D97-AF65-F5344CB8AC3E}">
        <p14:creationId xmlns:p14="http://schemas.microsoft.com/office/powerpoint/2010/main" val="216999161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2800" b="1" dirty="0" smtClean="0"/>
              <a:t>Shortleaf Production in Late Summer</a:t>
            </a:r>
            <a:endParaRPr lang="en-US" sz="28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990600"/>
            <a:ext cx="56388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62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Shortleaf Production Numbers </a:t>
            </a:r>
            <a:br>
              <a:rPr lang="en-US" sz="2800" dirty="0" smtClean="0"/>
            </a:br>
            <a:r>
              <a:rPr lang="en-US" sz="2800" dirty="0" smtClean="0"/>
              <a:t>South wide 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8003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00000000-0008-0000-01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669906"/>
              </p:ext>
            </p:extLst>
          </p:nvPr>
        </p:nvGraphicFramePr>
        <p:xfrm>
          <a:off x="0" y="0"/>
          <a:ext cx="8610600" cy="6005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5057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7531"/>
            <a:ext cx="83820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The observed rapid increase in container seedling production is being driven by</a:t>
            </a:r>
            <a:r>
              <a:rPr lang="en-US" sz="2800" dirty="0" smtClean="0"/>
              <a:t>:</a:t>
            </a:r>
          </a:p>
          <a:p>
            <a:endParaRPr lang="en-US" sz="2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/>
              <a:t> </a:t>
            </a:r>
            <a:r>
              <a:rPr lang="en-US" sz="2800" dirty="0" smtClean="0"/>
              <a:t>High survival potential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8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/>
              <a:t>Wide planting window permitting  late summer to early spring plantings</a:t>
            </a:r>
          </a:p>
          <a:p>
            <a:r>
              <a:rPr lang="en-US" sz="2800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/>
              <a:t>Increased  growth </a:t>
            </a:r>
          </a:p>
          <a:p>
            <a:endParaRPr lang="en-US" sz="28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/>
              <a:t>Lowering of initial trees planted to optimize </a:t>
            </a:r>
            <a:r>
              <a:rPr lang="en-US" sz="2800" dirty="0" err="1" smtClean="0"/>
              <a:t>sawtimber</a:t>
            </a:r>
            <a:r>
              <a:rPr lang="en-US" sz="2800" dirty="0" smtClean="0"/>
              <a:t> production or create wildlife habitat </a:t>
            </a:r>
          </a:p>
          <a:p>
            <a:endParaRPr lang="en-US" sz="28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/>
              <a:t>Efficient way to deploy higher cost genetic selections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1099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1945</TotalTime>
  <Words>413</Words>
  <Application>Microsoft Office PowerPoint</Application>
  <PresentationFormat>On-screen Show (4:3)</PresentationFormat>
  <Paragraphs>107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Proxima Nova</vt:lpstr>
      <vt:lpstr>Proxima Nova Bl</vt:lpstr>
      <vt:lpstr>Wingdings</vt:lpstr>
      <vt:lpstr>Office Theme</vt:lpstr>
      <vt:lpstr>simple-light</vt:lpstr>
      <vt:lpstr> 3rd Biennial Shortleaf Pine Conference The Return of An American Forest Legacy “Shortleaf Seedling Production and Quality Seedlings” </vt:lpstr>
      <vt:lpstr>Who is IFCO?</vt:lpstr>
      <vt:lpstr>PowerPoint Presentation</vt:lpstr>
      <vt:lpstr>PowerPoint Presentation</vt:lpstr>
      <vt:lpstr>PowerPoint Presentation</vt:lpstr>
      <vt:lpstr>Shortleaf Production in Late Summer</vt:lpstr>
      <vt:lpstr>Shortleaf Production Numbers  South wide </vt:lpstr>
      <vt:lpstr>PowerPoint Presentation</vt:lpstr>
      <vt:lpstr>PowerPoint Presentation</vt:lpstr>
      <vt:lpstr>Concept of a target seedling</vt:lpstr>
      <vt:lpstr>Shortleaf Pine Seedlings</vt:lpstr>
      <vt:lpstr>Container Sizes and Quality Specifications</vt:lpstr>
      <vt:lpstr>Average No. of Roots and Root Weight including tap root after 5 months</vt:lpstr>
      <vt:lpstr>PowerPoint Presentation</vt:lpstr>
      <vt:lpstr>IFCO Seed Sources</vt:lpstr>
      <vt:lpstr>One Year Old- but</vt:lpstr>
      <vt:lpstr>Example from the Field</vt:lpstr>
      <vt:lpstr>Prices  </vt:lpstr>
      <vt:lpstr>Keys to Be Successful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Wayne</dc:creator>
  <cp:lastModifiedBy>Wayne</cp:lastModifiedBy>
  <cp:revision>119</cp:revision>
  <cp:lastPrinted>2015-08-26T13:44:07Z</cp:lastPrinted>
  <dcterms:modified xsi:type="dcterms:W3CDTF">2015-09-18T15:36:26Z</dcterms:modified>
</cp:coreProperties>
</file>