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2"/>
  </p:notesMasterIdLst>
  <p:sldIdLst>
    <p:sldId id="256" r:id="rId2"/>
    <p:sldId id="334" r:id="rId3"/>
    <p:sldId id="335" r:id="rId4"/>
    <p:sldId id="336" r:id="rId5"/>
    <p:sldId id="298" r:id="rId6"/>
    <p:sldId id="301" r:id="rId7"/>
    <p:sldId id="302" r:id="rId8"/>
    <p:sldId id="303" r:id="rId9"/>
    <p:sldId id="304" r:id="rId10"/>
    <p:sldId id="341" r:id="rId11"/>
    <p:sldId id="306" r:id="rId12"/>
    <p:sldId id="345" r:id="rId13"/>
    <p:sldId id="343" r:id="rId14"/>
    <p:sldId id="344" r:id="rId15"/>
    <p:sldId id="330" r:id="rId16"/>
    <p:sldId id="333" r:id="rId17"/>
    <p:sldId id="338" r:id="rId18"/>
    <p:sldId id="339" r:id="rId19"/>
    <p:sldId id="295" r:id="rId20"/>
    <p:sldId id="294"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5" autoAdjust="0"/>
    <p:restoredTop sz="84965" autoAdjust="0"/>
  </p:normalViewPr>
  <p:slideViewPr>
    <p:cSldViewPr>
      <p:cViewPr varScale="1">
        <p:scale>
          <a:sx n="58" d="100"/>
          <a:sy n="58" d="100"/>
        </p:scale>
        <p:origin x="-162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07/relationships/hdphoto" Target="../media/hdphoto1.wdp"/><Relationship Id="rId1" Type="http://schemas.openxmlformats.org/officeDocument/2006/relationships/image" Target="../media/image4.png"/><Relationship Id="rId4" Type="http://schemas.microsoft.com/office/2007/relationships/hdphoto" Target="../media/hdphoto2.wdp"/></Relationships>
</file>

<file path=ppt/diagrams/_rels/data2.xml.rels><?xml version="1.0" encoding="UTF-8" standalone="yes"?>
<Relationships xmlns="http://schemas.openxmlformats.org/package/2006/relationships"><Relationship Id="rId1" Type="http://schemas.openxmlformats.org/officeDocument/2006/relationships/image" Target="../media/image8.png"/></Relationships>
</file>

<file path=ppt/diagrams/_rels/data5.xml.rels><?xml version="1.0" encoding="UTF-8" standalone="yes"?>
<Relationships xmlns="http://schemas.openxmlformats.org/package/2006/relationships"><Relationship Id="rId1" Type="http://schemas.openxmlformats.org/officeDocument/2006/relationships/image" Target="../media/image9.png"/></Relationships>
</file>

<file path=ppt/diagrams/_rels/data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07/relationships/hdphoto" Target="../media/hdphoto1.wdp"/><Relationship Id="rId1" Type="http://schemas.openxmlformats.org/officeDocument/2006/relationships/image" Target="../media/image4.png"/><Relationship Id="rId4" Type="http://schemas.microsoft.com/office/2007/relationships/hdphoto" Target="../media/hdphoto2.wdp"/></Relationships>
</file>

<file path=ppt/diagrams/_rels/drawing2.xml.rels><?xml version="1.0" encoding="UTF-8" standalone="yes"?>
<Relationships xmlns="http://schemas.openxmlformats.org/package/2006/relationships"><Relationship Id="rId1" Type="http://schemas.openxmlformats.org/officeDocument/2006/relationships/image" Target="../media/image8.png"/></Relationships>
</file>

<file path=ppt/diagrams/_rels/drawing5.xml.rels><?xml version="1.0" encoding="UTF-8" standalone="yes"?>
<Relationships xmlns="http://schemas.openxmlformats.org/package/2006/relationships"><Relationship Id="rId1" Type="http://schemas.openxmlformats.org/officeDocument/2006/relationships/image" Target="../media/image9.png"/></Relationships>
</file>

<file path=ppt/diagrams/_rels/drawing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3A277E-7BA9-4388-A2F8-0433DCF4643E}"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A310D903-927C-44EA-9071-8F6EF430A241}">
      <dgm:prSet phldrT="[Text]"/>
      <dgm:spPr/>
      <dgm:t>
        <a:bodyPr/>
        <a:lstStyle/>
        <a:p>
          <a:pPr marL="1603375" indent="-1603375"/>
          <a:r>
            <a:rPr lang="en-US" dirty="0" smtClean="0"/>
            <a:t>	Shortleaf acreage is declining in North Carolina</a:t>
          </a:r>
          <a:endParaRPr lang="en-US" dirty="0"/>
        </a:p>
      </dgm:t>
    </dgm:pt>
    <dgm:pt modelId="{BEA8BCAE-27CB-4288-8D1C-37510239BDAB}" type="parTrans" cxnId="{1D1CD648-966A-431F-AD0D-F860BBDCF2A1}">
      <dgm:prSet/>
      <dgm:spPr/>
      <dgm:t>
        <a:bodyPr/>
        <a:lstStyle/>
        <a:p>
          <a:endParaRPr lang="en-US"/>
        </a:p>
      </dgm:t>
    </dgm:pt>
    <dgm:pt modelId="{00279C2D-03A4-4BCB-A998-485FA0DB2D71}" type="sibTrans" cxnId="{1D1CD648-966A-431F-AD0D-F860BBDCF2A1}">
      <dgm:prSet/>
      <dgm:spPr/>
      <dgm:t>
        <a:bodyPr/>
        <a:lstStyle/>
        <a:p>
          <a:endParaRPr lang="en-US"/>
        </a:p>
      </dgm:t>
    </dgm:pt>
    <dgm:pt modelId="{55659A48-FCF7-4B57-9650-CFAE60E0384F}">
      <dgm:prSet phldrT="[Text]"/>
      <dgm:spPr/>
      <dgm:t>
        <a:bodyPr/>
        <a:lstStyle/>
        <a:p>
          <a:pPr marL="1662113" indent="0"/>
          <a:r>
            <a:rPr lang="en-US" dirty="0" smtClean="0"/>
            <a:t>Regeneration-focused management is needed to balance the proportion of seedlings to overstory trees</a:t>
          </a:r>
          <a:endParaRPr lang="en-US" dirty="0"/>
        </a:p>
      </dgm:t>
    </dgm:pt>
    <dgm:pt modelId="{AA4070E6-514C-4506-AC87-AA8557BFA583}" type="parTrans" cxnId="{E2B4A6DF-617E-4678-BBB1-592E8DB15FF3}">
      <dgm:prSet/>
      <dgm:spPr/>
      <dgm:t>
        <a:bodyPr/>
        <a:lstStyle/>
        <a:p>
          <a:endParaRPr lang="en-US"/>
        </a:p>
      </dgm:t>
    </dgm:pt>
    <dgm:pt modelId="{1D7D38FD-6CBF-43DF-8FB9-35E5009234F5}" type="sibTrans" cxnId="{E2B4A6DF-617E-4678-BBB1-592E8DB15FF3}">
      <dgm:prSet/>
      <dgm:spPr/>
      <dgm:t>
        <a:bodyPr/>
        <a:lstStyle/>
        <a:p>
          <a:endParaRPr lang="en-US"/>
        </a:p>
      </dgm:t>
    </dgm:pt>
    <dgm:pt modelId="{572D38AC-7D99-49E9-9204-7B0C4C24535F}" type="pres">
      <dgm:prSet presAssocID="{B63A277E-7BA9-4388-A2F8-0433DCF4643E}" presName="linear" presStyleCnt="0">
        <dgm:presLayoutVars>
          <dgm:dir/>
          <dgm:resizeHandles val="exact"/>
        </dgm:presLayoutVars>
      </dgm:prSet>
      <dgm:spPr/>
      <dgm:t>
        <a:bodyPr/>
        <a:lstStyle/>
        <a:p>
          <a:endParaRPr lang="en-US"/>
        </a:p>
      </dgm:t>
    </dgm:pt>
    <dgm:pt modelId="{431C8210-9618-40FC-9145-2670047FB44E}" type="pres">
      <dgm:prSet presAssocID="{A310D903-927C-44EA-9071-8F6EF430A241}" presName="comp" presStyleCnt="0"/>
      <dgm:spPr/>
    </dgm:pt>
    <dgm:pt modelId="{7B33CD8E-8A2F-4185-A97F-E50E24AB6172}" type="pres">
      <dgm:prSet presAssocID="{A310D903-927C-44EA-9071-8F6EF430A241}" presName="box" presStyleLbl="node1" presStyleIdx="0" presStyleCnt="2" custLinFactNeighborX="-3000"/>
      <dgm:spPr/>
      <dgm:t>
        <a:bodyPr/>
        <a:lstStyle/>
        <a:p>
          <a:endParaRPr lang="en-US"/>
        </a:p>
      </dgm:t>
    </dgm:pt>
    <dgm:pt modelId="{DEAA24A2-4488-46D0-AB18-53A3AF132D60}" type="pres">
      <dgm:prSet presAssocID="{A310D903-927C-44EA-9071-8F6EF430A241}" presName="img" presStyleLbl="fgImgPlace1" presStyleIdx="0" presStyleCnt="2" custScaleX="189996" custLinFactNeighborX="40001" custLinFactNeighborY="3"/>
      <dgm:spPr>
        <a:blipFill rotWithShape="1">
          <a:blip xmlns:r="http://schemas.openxmlformats.org/officeDocument/2006/relationships" r:embed="rId1" cstate="email">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a:ext>
            </a:extLst>
          </a:blip>
          <a:stretch>
            <a:fillRect/>
          </a:stretch>
        </a:blipFill>
      </dgm:spPr>
      <dgm:t>
        <a:bodyPr/>
        <a:lstStyle/>
        <a:p>
          <a:endParaRPr lang="en-US"/>
        </a:p>
      </dgm:t>
    </dgm:pt>
    <dgm:pt modelId="{0BBBCE59-CAE3-4030-A16B-61662303A732}" type="pres">
      <dgm:prSet presAssocID="{A310D903-927C-44EA-9071-8F6EF430A241}" presName="text" presStyleLbl="node1" presStyleIdx="0" presStyleCnt="2">
        <dgm:presLayoutVars>
          <dgm:bulletEnabled val="1"/>
        </dgm:presLayoutVars>
      </dgm:prSet>
      <dgm:spPr/>
      <dgm:t>
        <a:bodyPr/>
        <a:lstStyle/>
        <a:p>
          <a:endParaRPr lang="en-US"/>
        </a:p>
      </dgm:t>
    </dgm:pt>
    <dgm:pt modelId="{17D359A2-840D-4E85-B578-327BD539BFF1}" type="pres">
      <dgm:prSet presAssocID="{00279C2D-03A4-4BCB-A998-485FA0DB2D71}" presName="spacer" presStyleCnt="0"/>
      <dgm:spPr/>
    </dgm:pt>
    <dgm:pt modelId="{69ABD0DD-40A6-44A3-A8FC-0748238A9033}" type="pres">
      <dgm:prSet presAssocID="{55659A48-FCF7-4B57-9650-CFAE60E0384F}" presName="comp" presStyleCnt="0"/>
      <dgm:spPr/>
    </dgm:pt>
    <dgm:pt modelId="{05B0A3E3-C066-4CDF-8A4E-517EFA9D1A3D}" type="pres">
      <dgm:prSet presAssocID="{55659A48-FCF7-4B57-9650-CFAE60E0384F}" presName="box" presStyleLbl="node1" presStyleIdx="1" presStyleCnt="2" custLinFactNeighborX="-2750"/>
      <dgm:spPr/>
      <dgm:t>
        <a:bodyPr/>
        <a:lstStyle/>
        <a:p>
          <a:endParaRPr lang="en-US"/>
        </a:p>
      </dgm:t>
    </dgm:pt>
    <dgm:pt modelId="{956B65CA-5DE5-405D-82DA-20DB05E70FCF}" type="pres">
      <dgm:prSet presAssocID="{55659A48-FCF7-4B57-9650-CFAE60E0384F}" presName="img" presStyleLbl="fgImgPlace1" presStyleIdx="1" presStyleCnt="2" custScaleX="184996" custLinFactNeighborX="38751" custLinFactNeighborY="37"/>
      <dgm:spPr>
        <a:blipFill rotWithShape="1">
          <a:blip xmlns:r="http://schemas.openxmlformats.org/officeDocument/2006/relationships"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a:blipFill>
      </dgm:spPr>
      <dgm:t>
        <a:bodyPr/>
        <a:lstStyle/>
        <a:p>
          <a:endParaRPr lang="en-US"/>
        </a:p>
      </dgm:t>
    </dgm:pt>
    <dgm:pt modelId="{8530A697-3C02-4255-8561-70A902184E89}" type="pres">
      <dgm:prSet presAssocID="{55659A48-FCF7-4B57-9650-CFAE60E0384F}" presName="text" presStyleLbl="node1" presStyleIdx="1" presStyleCnt="2">
        <dgm:presLayoutVars>
          <dgm:bulletEnabled val="1"/>
        </dgm:presLayoutVars>
      </dgm:prSet>
      <dgm:spPr/>
      <dgm:t>
        <a:bodyPr/>
        <a:lstStyle/>
        <a:p>
          <a:endParaRPr lang="en-US"/>
        </a:p>
      </dgm:t>
    </dgm:pt>
  </dgm:ptLst>
  <dgm:cxnLst>
    <dgm:cxn modelId="{3A7090B7-5E1D-4246-AD87-7BD8657FCFEC}" type="presOf" srcId="{55659A48-FCF7-4B57-9650-CFAE60E0384F}" destId="{05B0A3E3-C066-4CDF-8A4E-517EFA9D1A3D}" srcOrd="0" destOrd="0" presId="urn:microsoft.com/office/officeart/2005/8/layout/vList4"/>
    <dgm:cxn modelId="{E2B4A6DF-617E-4678-BBB1-592E8DB15FF3}" srcId="{B63A277E-7BA9-4388-A2F8-0433DCF4643E}" destId="{55659A48-FCF7-4B57-9650-CFAE60E0384F}" srcOrd="1" destOrd="0" parTransId="{AA4070E6-514C-4506-AC87-AA8557BFA583}" sibTransId="{1D7D38FD-6CBF-43DF-8FB9-35E5009234F5}"/>
    <dgm:cxn modelId="{3AA92DB9-5E23-4E99-A30A-0E1B4863AE7D}" type="presOf" srcId="{A310D903-927C-44EA-9071-8F6EF430A241}" destId="{0BBBCE59-CAE3-4030-A16B-61662303A732}" srcOrd="1" destOrd="0" presId="urn:microsoft.com/office/officeart/2005/8/layout/vList4"/>
    <dgm:cxn modelId="{D6B5FBB6-27A4-4D90-9933-AF0758952556}" type="presOf" srcId="{55659A48-FCF7-4B57-9650-CFAE60E0384F}" destId="{8530A697-3C02-4255-8561-70A902184E89}" srcOrd="1" destOrd="0" presId="urn:microsoft.com/office/officeart/2005/8/layout/vList4"/>
    <dgm:cxn modelId="{1D1CD648-966A-431F-AD0D-F860BBDCF2A1}" srcId="{B63A277E-7BA9-4388-A2F8-0433DCF4643E}" destId="{A310D903-927C-44EA-9071-8F6EF430A241}" srcOrd="0" destOrd="0" parTransId="{BEA8BCAE-27CB-4288-8D1C-37510239BDAB}" sibTransId="{00279C2D-03A4-4BCB-A998-485FA0DB2D71}"/>
    <dgm:cxn modelId="{B7D6B216-BF8E-4CA7-B190-793EAAA59043}" type="presOf" srcId="{B63A277E-7BA9-4388-A2F8-0433DCF4643E}" destId="{572D38AC-7D99-49E9-9204-7B0C4C24535F}" srcOrd="0" destOrd="0" presId="urn:microsoft.com/office/officeart/2005/8/layout/vList4"/>
    <dgm:cxn modelId="{BCD79896-C096-4C19-B38B-74AA96204FEB}" type="presOf" srcId="{A310D903-927C-44EA-9071-8F6EF430A241}" destId="{7B33CD8E-8A2F-4185-A97F-E50E24AB6172}" srcOrd="0" destOrd="0" presId="urn:microsoft.com/office/officeart/2005/8/layout/vList4"/>
    <dgm:cxn modelId="{E47DF440-4223-49F7-B715-238D4D050771}" type="presParOf" srcId="{572D38AC-7D99-49E9-9204-7B0C4C24535F}" destId="{431C8210-9618-40FC-9145-2670047FB44E}" srcOrd="0" destOrd="0" presId="urn:microsoft.com/office/officeart/2005/8/layout/vList4"/>
    <dgm:cxn modelId="{CBC99C0E-5EB0-4347-B4F9-D2F19A001A0D}" type="presParOf" srcId="{431C8210-9618-40FC-9145-2670047FB44E}" destId="{7B33CD8E-8A2F-4185-A97F-E50E24AB6172}" srcOrd="0" destOrd="0" presId="urn:microsoft.com/office/officeart/2005/8/layout/vList4"/>
    <dgm:cxn modelId="{EFCB3C84-18BE-4A92-9F59-BA9B89C19A0D}" type="presParOf" srcId="{431C8210-9618-40FC-9145-2670047FB44E}" destId="{DEAA24A2-4488-46D0-AB18-53A3AF132D60}" srcOrd="1" destOrd="0" presId="urn:microsoft.com/office/officeart/2005/8/layout/vList4"/>
    <dgm:cxn modelId="{762DBC25-4295-4CF4-8B45-2C98BCD50F7C}" type="presParOf" srcId="{431C8210-9618-40FC-9145-2670047FB44E}" destId="{0BBBCE59-CAE3-4030-A16B-61662303A732}" srcOrd="2" destOrd="0" presId="urn:microsoft.com/office/officeart/2005/8/layout/vList4"/>
    <dgm:cxn modelId="{2BA67C23-BE30-4870-AC2D-C1FDFD577658}" type="presParOf" srcId="{572D38AC-7D99-49E9-9204-7B0C4C24535F}" destId="{17D359A2-840D-4E85-B578-327BD539BFF1}" srcOrd="1" destOrd="0" presId="urn:microsoft.com/office/officeart/2005/8/layout/vList4"/>
    <dgm:cxn modelId="{F94B6208-9F65-4355-B234-DA2DE8F54CDA}" type="presParOf" srcId="{572D38AC-7D99-49E9-9204-7B0C4C24535F}" destId="{69ABD0DD-40A6-44A3-A8FC-0748238A9033}" srcOrd="2" destOrd="0" presId="urn:microsoft.com/office/officeart/2005/8/layout/vList4"/>
    <dgm:cxn modelId="{0C02D9F1-675D-424A-B7B7-C3815B195A14}" type="presParOf" srcId="{69ABD0DD-40A6-44A3-A8FC-0748238A9033}" destId="{05B0A3E3-C066-4CDF-8A4E-517EFA9D1A3D}" srcOrd="0" destOrd="0" presId="urn:microsoft.com/office/officeart/2005/8/layout/vList4"/>
    <dgm:cxn modelId="{33A4D58C-DCEB-4AC0-A862-598006E9DB9B}" type="presParOf" srcId="{69ABD0DD-40A6-44A3-A8FC-0748238A9033}" destId="{956B65CA-5DE5-405D-82DA-20DB05E70FCF}" srcOrd="1" destOrd="0" presId="urn:microsoft.com/office/officeart/2005/8/layout/vList4"/>
    <dgm:cxn modelId="{5DB4D476-7DDB-4BE5-9FEF-834183BA64BC}" type="presParOf" srcId="{69ABD0DD-40A6-44A3-A8FC-0748238A9033}" destId="{8530A697-3C02-4255-8561-70A902184E89}"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30972AB-D6A4-4E78-B8B3-EB82DD5818D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B1A1391-DD27-4C07-96CB-3AFCA24626C4}">
      <dgm:prSet phldrT="[Text]"/>
      <dgm:spPr/>
      <dgm:t>
        <a:bodyPr/>
        <a:lstStyle/>
        <a:p>
          <a:r>
            <a:rPr lang="en-US" dirty="0" smtClean="0"/>
            <a:t>Heights and groundline diameters were largest in plots with no/low residual overstory density</a:t>
          </a:r>
          <a:endParaRPr lang="en-US" dirty="0"/>
        </a:p>
      </dgm:t>
    </dgm:pt>
    <dgm:pt modelId="{36DE43AE-AB53-42D9-9B00-B16E283701D5}" type="parTrans" cxnId="{7FC261AC-FF5D-4268-B846-363470AD5D88}">
      <dgm:prSet/>
      <dgm:spPr/>
      <dgm:t>
        <a:bodyPr/>
        <a:lstStyle/>
        <a:p>
          <a:endParaRPr lang="en-US"/>
        </a:p>
      </dgm:t>
    </dgm:pt>
    <dgm:pt modelId="{8BDB14B7-8E2E-41EE-AB22-2BE65E86666E}" type="sibTrans" cxnId="{7FC261AC-FF5D-4268-B846-363470AD5D88}">
      <dgm:prSet/>
      <dgm:spPr/>
      <dgm:t>
        <a:bodyPr/>
        <a:lstStyle/>
        <a:p>
          <a:endParaRPr lang="en-US"/>
        </a:p>
      </dgm:t>
    </dgm:pt>
    <dgm:pt modelId="{AD6B8053-281A-45C0-8DD1-9A94B46BA1D5}">
      <dgm:prSet phldrT="[Text]"/>
      <dgm:spPr/>
      <dgm:t>
        <a:bodyPr/>
        <a:lstStyle/>
        <a:p>
          <a:r>
            <a:rPr lang="en-US" dirty="0" smtClean="0"/>
            <a:t>Containerized stock generally had larger heights and groundline diameters after two growing seasons</a:t>
          </a:r>
          <a:endParaRPr lang="en-US" dirty="0"/>
        </a:p>
      </dgm:t>
    </dgm:pt>
    <dgm:pt modelId="{A016B97A-6019-423E-9D0B-9F3BC1B88041}" type="parTrans" cxnId="{0C5DCCB1-88E8-4B3B-AA8E-BB714C842EA1}">
      <dgm:prSet/>
      <dgm:spPr/>
      <dgm:t>
        <a:bodyPr/>
        <a:lstStyle/>
        <a:p>
          <a:endParaRPr lang="en-US"/>
        </a:p>
      </dgm:t>
    </dgm:pt>
    <dgm:pt modelId="{5AB20838-03FD-42DB-A79F-4F4F65354034}" type="sibTrans" cxnId="{0C5DCCB1-88E8-4B3B-AA8E-BB714C842EA1}">
      <dgm:prSet/>
      <dgm:spPr/>
      <dgm:t>
        <a:bodyPr/>
        <a:lstStyle/>
        <a:p>
          <a:endParaRPr lang="en-US"/>
        </a:p>
      </dgm:t>
    </dgm:pt>
    <dgm:pt modelId="{290558DC-2660-42A1-8343-2194F92108E9}">
      <dgm:prSet phldrT="[Text]"/>
      <dgm:spPr/>
      <dgm:t>
        <a:bodyPr/>
        <a:lstStyle/>
        <a:p>
          <a:r>
            <a:rPr lang="en-US" dirty="0" smtClean="0"/>
            <a:t>Again attributed to the more intact root systems associated with the containerized seedlings, depth and area for root development between the two container sizes, and possibly seed source.</a:t>
          </a:r>
          <a:endParaRPr lang="en-US" dirty="0"/>
        </a:p>
      </dgm:t>
    </dgm:pt>
    <dgm:pt modelId="{8C05628D-4B5B-4A08-9C7B-F77C8A52A38A}" type="parTrans" cxnId="{00E960E6-17F4-4618-84C3-62E04DA58A7C}">
      <dgm:prSet/>
      <dgm:spPr/>
      <dgm:t>
        <a:bodyPr/>
        <a:lstStyle/>
        <a:p>
          <a:endParaRPr lang="en-US"/>
        </a:p>
      </dgm:t>
    </dgm:pt>
    <dgm:pt modelId="{69C608EA-9EC1-4458-BE09-7BB0E18CEC28}" type="sibTrans" cxnId="{00E960E6-17F4-4618-84C3-62E04DA58A7C}">
      <dgm:prSet/>
      <dgm:spPr/>
      <dgm:t>
        <a:bodyPr/>
        <a:lstStyle/>
        <a:p>
          <a:endParaRPr lang="en-US"/>
        </a:p>
      </dgm:t>
    </dgm:pt>
    <dgm:pt modelId="{D8F1F336-C266-4FF9-A2A3-7F36EFFF3B24}">
      <dgm:prSet phldrT="[Text]"/>
      <dgm:spPr/>
      <dgm:t>
        <a:bodyPr/>
        <a:lstStyle/>
        <a:p>
          <a:r>
            <a:rPr lang="en-US" dirty="0" smtClean="0"/>
            <a:t>Inverse relationship between overstory density and seedling size</a:t>
          </a:r>
          <a:endParaRPr lang="en-US" dirty="0"/>
        </a:p>
      </dgm:t>
    </dgm:pt>
    <dgm:pt modelId="{BDEE5C3E-5EF3-4815-A9C1-7F06FC0F2F95}" type="parTrans" cxnId="{9E4407AC-8E11-485A-8647-CD12714DD4C0}">
      <dgm:prSet/>
      <dgm:spPr/>
      <dgm:t>
        <a:bodyPr/>
        <a:lstStyle/>
        <a:p>
          <a:endParaRPr lang="en-US"/>
        </a:p>
      </dgm:t>
    </dgm:pt>
    <dgm:pt modelId="{6472F753-AC8D-4EB0-97F1-1AF661E78193}" type="sibTrans" cxnId="{9E4407AC-8E11-485A-8647-CD12714DD4C0}">
      <dgm:prSet/>
      <dgm:spPr/>
      <dgm:t>
        <a:bodyPr/>
        <a:lstStyle/>
        <a:p>
          <a:endParaRPr lang="en-US"/>
        </a:p>
      </dgm:t>
    </dgm:pt>
    <dgm:pt modelId="{B9F13089-04E2-47CF-99FF-838C5DCB9FA1}" type="pres">
      <dgm:prSet presAssocID="{E30972AB-D6A4-4E78-B8B3-EB82DD5818D5}" presName="linear" presStyleCnt="0">
        <dgm:presLayoutVars>
          <dgm:animLvl val="lvl"/>
          <dgm:resizeHandles val="exact"/>
        </dgm:presLayoutVars>
      </dgm:prSet>
      <dgm:spPr/>
      <dgm:t>
        <a:bodyPr/>
        <a:lstStyle/>
        <a:p>
          <a:endParaRPr lang="en-US"/>
        </a:p>
      </dgm:t>
    </dgm:pt>
    <dgm:pt modelId="{5A86ED80-B2D6-4913-9A46-E80760398A5D}" type="pres">
      <dgm:prSet presAssocID="{6B1A1391-DD27-4C07-96CB-3AFCA24626C4}" presName="parentText" presStyleLbl="node1" presStyleIdx="0" presStyleCnt="2">
        <dgm:presLayoutVars>
          <dgm:chMax val="0"/>
          <dgm:bulletEnabled val="1"/>
        </dgm:presLayoutVars>
      </dgm:prSet>
      <dgm:spPr/>
      <dgm:t>
        <a:bodyPr/>
        <a:lstStyle/>
        <a:p>
          <a:endParaRPr lang="en-US"/>
        </a:p>
      </dgm:t>
    </dgm:pt>
    <dgm:pt modelId="{75BF5979-F3E8-4DF8-9A8E-1F9383FD9B2A}" type="pres">
      <dgm:prSet presAssocID="{6B1A1391-DD27-4C07-96CB-3AFCA24626C4}" presName="childText" presStyleLbl="revTx" presStyleIdx="0" presStyleCnt="2">
        <dgm:presLayoutVars>
          <dgm:bulletEnabled val="1"/>
        </dgm:presLayoutVars>
      </dgm:prSet>
      <dgm:spPr/>
      <dgm:t>
        <a:bodyPr/>
        <a:lstStyle/>
        <a:p>
          <a:endParaRPr lang="en-US"/>
        </a:p>
      </dgm:t>
    </dgm:pt>
    <dgm:pt modelId="{1A6F7085-0357-4E9C-9FF2-F1D4E1DD52E7}" type="pres">
      <dgm:prSet presAssocID="{AD6B8053-281A-45C0-8DD1-9A94B46BA1D5}" presName="parentText" presStyleLbl="node1" presStyleIdx="1" presStyleCnt="2">
        <dgm:presLayoutVars>
          <dgm:chMax val="0"/>
          <dgm:bulletEnabled val="1"/>
        </dgm:presLayoutVars>
      </dgm:prSet>
      <dgm:spPr/>
      <dgm:t>
        <a:bodyPr/>
        <a:lstStyle/>
        <a:p>
          <a:endParaRPr lang="en-US"/>
        </a:p>
      </dgm:t>
    </dgm:pt>
    <dgm:pt modelId="{06975EEA-8F1D-4019-96FA-B597A469DBFC}" type="pres">
      <dgm:prSet presAssocID="{AD6B8053-281A-45C0-8DD1-9A94B46BA1D5}" presName="childText" presStyleLbl="revTx" presStyleIdx="1" presStyleCnt="2" custScaleY="130649">
        <dgm:presLayoutVars>
          <dgm:bulletEnabled val="1"/>
        </dgm:presLayoutVars>
      </dgm:prSet>
      <dgm:spPr/>
      <dgm:t>
        <a:bodyPr/>
        <a:lstStyle/>
        <a:p>
          <a:endParaRPr lang="en-US"/>
        </a:p>
      </dgm:t>
    </dgm:pt>
  </dgm:ptLst>
  <dgm:cxnLst>
    <dgm:cxn modelId="{0C5DCCB1-88E8-4B3B-AA8E-BB714C842EA1}" srcId="{E30972AB-D6A4-4E78-B8B3-EB82DD5818D5}" destId="{AD6B8053-281A-45C0-8DD1-9A94B46BA1D5}" srcOrd="1" destOrd="0" parTransId="{A016B97A-6019-423E-9D0B-9F3BC1B88041}" sibTransId="{5AB20838-03FD-42DB-A79F-4F4F65354034}"/>
    <dgm:cxn modelId="{B05AF705-6541-4A26-8BC0-CC39402D71C3}" type="presOf" srcId="{E30972AB-D6A4-4E78-B8B3-EB82DD5818D5}" destId="{B9F13089-04E2-47CF-99FF-838C5DCB9FA1}" srcOrd="0" destOrd="0" presId="urn:microsoft.com/office/officeart/2005/8/layout/vList2"/>
    <dgm:cxn modelId="{6575C613-E289-4977-8ED9-BD8B219F8D03}" type="presOf" srcId="{6B1A1391-DD27-4C07-96CB-3AFCA24626C4}" destId="{5A86ED80-B2D6-4913-9A46-E80760398A5D}" srcOrd="0" destOrd="0" presId="urn:microsoft.com/office/officeart/2005/8/layout/vList2"/>
    <dgm:cxn modelId="{FF21FE9F-CD1C-48C6-A1FA-FA2ED3AA8EE9}" type="presOf" srcId="{AD6B8053-281A-45C0-8DD1-9A94B46BA1D5}" destId="{1A6F7085-0357-4E9C-9FF2-F1D4E1DD52E7}" srcOrd="0" destOrd="0" presId="urn:microsoft.com/office/officeart/2005/8/layout/vList2"/>
    <dgm:cxn modelId="{00E960E6-17F4-4618-84C3-62E04DA58A7C}" srcId="{AD6B8053-281A-45C0-8DD1-9A94B46BA1D5}" destId="{290558DC-2660-42A1-8343-2194F92108E9}" srcOrd="0" destOrd="0" parTransId="{8C05628D-4B5B-4A08-9C7B-F77C8A52A38A}" sibTransId="{69C608EA-9EC1-4458-BE09-7BB0E18CEC28}"/>
    <dgm:cxn modelId="{7903847F-A41F-408F-B4B7-05CB5D853E87}" type="presOf" srcId="{290558DC-2660-42A1-8343-2194F92108E9}" destId="{06975EEA-8F1D-4019-96FA-B597A469DBFC}" srcOrd="0" destOrd="0" presId="urn:microsoft.com/office/officeart/2005/8/layout/vList2"/>
    <dgm:cxn modelId="{9E4407AC-8E11-485A-8647-CD12714DD4C0}" srcId="{6B1A1391-DD27-4C07-96CB-3AFCA24626C4}" destId="{D8F1F336-C266-4FF9-A2A3-7F36EFFF3B24}" srcOrd="0" destOrd="0" parTransId="{BDEE5C3E-5EF3-4815-A9C1-7F06FC0F2F95}" sibTransId="{6472F753-AC8D-4EB0-97F1-1AF661E78193}"/>
    <dgm:cxn modelId="{E6A52B5A-49D9-41D3-88E4-3D7418B67F8B}" type="presOf" srcId="{D8F1F336-C266-4FF9-A2A3-7F36EFFF3B24}" destId="{75BF5979-F3E8-4DF8-9A8E-1F9383FD9B2A}" srcOrd="0" destOrd="0" presId="urn:microsoft.com/office/officeart/2005/8/layout/vList2"/>
    <dgm:cxn modelId="{7FC261AC-FF5D-4268-B846-363470AD5D88}" srcId="{E30972AB-D6A4-4E78-B8B3-EB82DD5818D5}" destId="{6B1A1391-DD27-4C07-96CB-3AFCA24626C4}" srcOrd="0" destOrd="0" parTransId="{36DE43AE-AB53-42D9-9B00-B16E283701D5}" sibTransId="{8BDB14B7-8E2E-41EE-AB22-2BE65E86666E}"/>
    <dgm:cxn modelId="{C7E9CDBD-13E3-4827-BD39-690AD8240783}" type="presParOf" srcId="{B9F13089-04E2-47CF-99FF-838C5DCB9FA1}" destId="{5A86ED80-B2D6-4913-9A46-E80760398A5D}" srcOrd="0" destOrd="0" presId="urn:microsoft.com/office/officeart/2005/8/layout/vList2"/>
    <dgm:cxn modelId="{D10B551C-0A75-4939-9941-9FA9F49DD95D}" type="presParOf" srcId="{B9F13089-04E2-47CF-99FF-838C5DCB9FA1}" destId="{75BF5979-F3E8-4DF8-9A8E-1F9383FD9B2A}" srcOrd="1" destOrd="0" presId="urn:microsoft.com/office/officeart/2005/8/layout/vList2"/>
    <dgm:cxn modelId="{99E1B00F-1148-4F79-898F-BBB45A1CA196}" type="presParOf" srcId="{B9F13089-04E2-47CF-99FF-838C5DCB9FA1}" destId="{1A6F7085-0357-4E9C-9FF2-F1D4E1DD52E7}" srcOrd="2" destOrd="0" presId="urn:microsoft.com/office/officeart/2005/8/layout/vList2"/>
    <dgm:cxn modelId="{79C64025-B1FB-4C16-990C-0B7E22C2EE33}" type="presParOf" srcId="{B9F13089-04E2-47CF-99FF-838C5DCB9FA1}" destId="{06975EEA-8F1D-4019-96FA-B597A469DBFC}"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734121-17B7-4EE9-8BDC-9C13E866E873}" type="doc">
      <dgm:prSet loTypeId="urn:microsoft.com/office/officeart/2009/3/layout/SnapshotPictureList" loCatId="picture" qsTypeId="urn:microsoft.com/office/officeart/2005/8/quickstyle/simple2" qsCatId="simple" csTypeId="urn:microsoft.com/office/officeart/2005/8/colors/accent2_1" csCatId="accent2" phldr="1"/>
      <dgm:spPr/>
      <dgm:t>
        <a:bodyPr/>
        <a:lstStyle/>
        <a:p>
          <a:endParaRPr lang="en-US"/>
        </a:p>
      </dgm:t>
    </dgm:pt>
    <dgm:pt modelId="{18B8B8BA-C9A9-49F0-B0E7-D99F34964EC9}">
      <dgm:prSet phldrT="[Text]"/>
      <dgm:spPr/>
      <dgm:t>
        <a:bodyPr/>
        <a:lstStyle/>
        <a:p>
          <a:r>
            <a:rPr lang="en-US" dirty="0" smtClean="0"/>
            <a:t>Shortleaf underplanted beneath a hardwood overstory</a:t>
          </a:r>
          <a:endParaRPr lang="en-US" dirty="0"/>
        </a:p>
      </dgm:t>
    </dgm:pt>
    <dgm:pt modelId="{A3507ABB-040B-4AA3-95CB-AC9B86DD90C2}" type="parTrans" cxnId="{07F2F871-94DE-4AE5-9551-4CE2B8E2DC96}">
      <dgm:prSet/>
      <dgm:spPr/>
      <dgm:t>
        <a:bodyPr/>
        <a:lstStyle/>
        <a:p>
          <a:endParaRPr lang="en-US"/>
        </a:p>
      </dgm:t>
    </dgm:pt>
    <dgm:pt modelId="{4BDF7952-8250-4897-A758-A400224C615A}" type="sibTrans" cxnId="{07F2F871-94DE-4AE5-9551-4CE2B8E2DC96}">
      <dgm:prSet/>
      <dgm:spPr/>
      <dgm:t>
        <a:bodyPr/>
        <a:lstStyle/>
        <a:p>
          <a:endParaRPr lang="en-US"/>
        </a:p>
      </dgm:t>
    </dgm:pt>
    <dgm:pt modelId="{46A3DECC-F308-4496-A03A-385926562F6B}">
      <dgm:prSet phldrT="[Text]" custT="1"/>
      <dgm:spPr/>
      <dgm:t>
        <a:bodyPr/>
        <a:lstStyle/>
        <a:p>
          <a:r>
            <a:rPr lang="en-US" sz="2800" dirty="0" smtClean="0"/>
            <a:t>Visual impacts of forest management are a concern</a:t>
          </a:r>
        </a:p>
        <a:p>
          <a:r>
            <a:rPr lang="en-US" sz="2800" dirty="0" smtClean="0"/>
            <a:t>Overstory retention is desired or required</a:t>
          </a:r>
          <a:endParaRPr lang="en-US" sz="2800" dirty="0"/>
        </a:p>
      </dgm:t>
    </dgm:pt>
    <dgm:pt modelId="{D9EFED8C-69DB-4D3A-AF60-FE943129DCD8}" type="parTrans" cxnId="{0D1478DF-09B0-4F80-BC9C-9FDB71C7C1C4}">
      <dgm:prSet/>
      <dgm:spPr/>
      <dgm:t>
        <a:bodyPr/>
        <a:lstStyle/>
        <a:p>
          <a:endParaRPr lang="en-US"/>
        </a:p>
      </dgm:t>
    </dgm:pt>
    <dgm:pt modelId="{917C3832-E78F-4044-BEEC-30EE429EE0A3}" type="sibTrans" cxnId="{0D1478DF-09B0-4F80-BC9C-9FDB71C7C1C4}">
      <dgm:prSet/>
      <dgm:spPr/>
      <dgm:t>
        <a:bodyPr/>
        <a:lstStyle/>
        <a:p>
          <a:endParaRPr lang="en-US"/>
        </a:p>
      </dgm:t>
    </dgm:pt>
    <dgm:pt modelId="{637E2A0C-534B-4D3F-90F0-B9917B28FAD6}" type="pres">
      <dgm:prSet presAssocID="{B6734121-17B7-4EE9-8BDC-9C13E866E873}" presName="Name0" presStyleCnt="0">
        <dgm:presLayoutVars>
          <dgm:chMax/>
          <dgm:chPref/>
          <dgm:dir/>
          <dgm:animLvl val="lvl"/>
        </dgm:presLayoutVars>
      </dgm:prSet>
      <dgm:spPr/>
      <dgm:t>
        <a:bodyPr/>
        <a:lstStyle/>
        <a:p>
          <a:endParaRPr lang="en-US"/>
        </a:p>
      </dgm:t>
    </dgm:pt>
    <dgm:pt modelId="{CCD345EE-8C3B-4E12-AC00-BC416CEE9533}" type="pres">
      <dgm:prSet presAssocID="{18B8B8BA-C9A9-49F0-B0E7-D99F34964EC9}" presName="composite" presStyleCnt="0"/>
      <dgm:spPr/>
    </dgm:pt>
    <dgm:pt modelId="{A0256469-9BE3-4256-B329-323CCAF3356C}" type="pres">
      <dgm:prSet presAssocID="{18B8B8BA-C9A9-49F0-B0E7-D99F34964EC9}" presName="ParentAccentShape" presStyleLbl="trBgShp" presStyleIdx="0" presStyleCnt="2"/>
      <dgm:spPr/>
    </dgm:pt>
    <dgm:pt modelId="{331FFA66-3345-4834-A559-5CC374320E48}" type="pres">
      <dgm:prSet presAssocID="{18B8B8BA-C9A9-49F0-B0E7-D99F34964EC9}" presName="ParentText" presStyleLbl="revTx" presStyleIdx="0" presStyleCnt="2">
        <dgm:presLayoutVars>
          <dgm:chMax val="1"/>
          <dgm:chPref val="1"/>
          <dgm:bulletEnabled val="1"/>
        </dgm:presLayoutVars>
      </dgm:prSet>
      <dgm:spPr/>
      <dgm:t>
        <a:bodyPr/>
        <a:lstStyle/>
        <a:p>
          <a:endParaRPr lang="en-US"/>
        </a:p>
      </dgm:t>
    </dgm:pt>
    <dgm:pt modelId="{1EA90442-C74C-4C9B-BC9F-5B95ADF7CA01}" type="pres">
      <dgm:prSet presAssocID="{18B8B8BA-C9A9-49F0-B0E7-D99F34964EC9}" presName="ChildText" presStyleLbl="revTx" presStyleIdx="1" presStyleCnt="2">
        <dgm:presLayoutVars>
          <dgm:chMax val="0"/>
          <dgm:chPref val="0"/>
        </dgm:presLayoutVars>
      </dgm:prSet>
      <dgm:spPr/>
      <dgm:t>
        <a:bodyPr/>
        <a:lstStyle/>
        <a:p>
          <a:endParaRPr lang="en-US"/>
        </a:p>
      </dgm:t>
    </dgm:pt>
    <dgm:pt modelId="{2D79725B-8F21-4D51-8B20-797447C46939}" type="pres">
      <dgm:prSet presAssocID="{18B8B8BA-C9A9-49F0-B0E7-D99F34964EC9}" presName="ChildAccentShape" presStyleLbl="trBgShp" presStyleIdx="1" presStyleCnt="2"/>
      <dgm:spPr/>
    </dgm:pt>
    <dgm:pt modelId="{9C6FC94A-879B-4042-B2C9-2BC940E3A22E}" type="pres">
      <dgm:prSet presAssocID="{18B8B8BA-C9A9-49F0-B0E7-D99F34964EC9}" presName="Image" presStyleLbl="alignImgPlace1" presStyleIdx="0" presStyleCnt="1"/>
      <dgm:spPr>
        <a:blipFill rotWithShape="1">
          <a:blip xmlns:r="http://schemas.openxmlformats.org/officeDocument/2006/relationships" r:embed="rId1"/>
          <a:stretch>
            <a:fillRect/>
          </a:stretch>
        </a:blipFill>
      </dgm:spPr>
      <dgm:t>
        <a:bodyPr/>
        <a:lstStyle/>
        <a:p>
          <a:endParaRPr lang="en-US"/>
        </a:p>
      </dgm:t>
    </dgm:pt>
  </dgm:ptLst>
  <dgm:cxnLst>
    <dgm:cxn modelId="{0D1478DF-09B0-4F80-BC9C-9FDB71C7C1C4}" srcId="{18B8B8BA-C9A9-49F0-B0E7-D99F34964EC9}" destId="{46A3DECC-F308-4496-A03A-385926562F6B}" srcOrd="0" destOrd="0" parTransId="{D9EFED8C-69DB-4D3A-AF60-FE943129DCD8}" sibTransId="{917C3832-E78F-4044-BEEC-30EE429EE0A3}"/>
    <dgm:cxn modelId="{0D449CA2-7472-48C6-9013-81DE4F26618C}" type="presOf" srcId="{18B8B8BA-C9A9-49F0-B0E7-D99F34964EC9}" destId="{331FFA66-3345-4834-A559-5CC374320E48}" srcOrd="0" destOrd="0" presId="urn:microsoft.com/office/officeart/2009/3/layout/SnapshotPictureList"/>
    <dgm:cxn modelId="{BD022588-5C3E-4D6E-990D-04AF03B08F29}" type="presOf" srcId="{46A3DECC-F308-4496-A03A-385926562F6B}" destId="{1EA90442-C74C-4C9B-BC9F-5B95ADF7CA01}" srcOrd="0" destOrd="0" presId="urn:microsoft.com/office/officeart/2009/3/layout/SnapshotPictureList"/>
    <dgm:cxn modelId="{A183373B-6AC6-4DC9-81BF-C1CDE93383F9}" type="presOf" srcId="{B6734121-17B7-4EE9-8BDC-9C13E866E873}" destId="{637E2A0C-534B-4D3F-90F0-B9917B28FAD6}" srcOrd="0" destOrd="0" presId="urn:microsoft.com/office/officeart/2009/3/layout/SnapshotPictureList"/>
    <dgm:cxn modelId="{07F2F871-94DE-4AE5-9551-4CE2B8E2DC96}" srcId="{B6734121-17B7-4EE9-8BDC-9C13E866E873}" destId="{18B8B8BA-C9A9-49F0-B0E7-D99F34964EC9}" srcOrd="0" destOrd="0" parTransId="{A3507ABB-040B-4AA3-95CB-AC9B86DD90C2}" sibTransId="{4BDF7952-8250-4897-A758-A400224C615A}"/>
    <dgm:cxn modelId="{A7764986-7897-489A-A8F7-5FE9662F79F6}" type="presParOf" srcId="{637E2A0C-534B-4D3F-90F0-B9917B28FAD6}" destId="{CCD345EE-8C3B-4E12-AC00-BC416CEE9533}" srcOrd="0" destOrd="0" presId="urn:microsoft.com/office/officeart/2009/3/layout/SnapshotPictureList"/>
    <dgm:cxn modelId="{1DAD170A-6904-4CD0-B3B8-27024138E5B7}" type="presParOf" srcId="{CCD345EE-8C3B-4E12-AC00-BC416CEE9533}" destId="{A0256469-9BE3-4256-B329-323CCAF3356C}" srcOrd="0" destOrd="0" presId="urn:microsoft.com/office/officeart/2009/3/layout/SnapshotPictureList"/>
    <dgm:cxn modelId="{D250F5B3-B33C-49E9-BFD1-6468DCA41DA5}" type="presParOf" srcId="{CCD345EE-8C3B-4E12-AC00-BC416CEE9533}" destId="{331FFA66-3345-4834-A559-5CC374320E48}" srcOrd="1" destOrd="0" presId="urn:microsoft.com/office/officeart/2009/3/layout/SnapshotPictureList"/>
    <dgm:cxn modelId="{8AB26452-8F47-4238-BE99-7A91B0781572}" type="presParOf" srcId="{CCD345EE-8C3B-4E12-AC00-BC416CEE9533}" destId="{1EA90442-C74C-4C9B-BC9F-5B95ADF7CA01}" srcOrd="2" destOrd="0" presId="urn:microsoft.com/office/officeart/2009/3/layout/SnapshotPictureList"/>
    <dgm:cxn modelId="{80E37130-9E56-4F7A-B104-1A5D443253DA}" type="presParOf" srcId="{CCD345EE-8C3B-4E12-AC00-BC416CEE9533}" destId="{2D79725B-8F21-4D51-8B20-797447C46939}" srcOrd="3" destOrd="0" presId="urn:microsoft.com/office/officeart/2009/3/layout/SnapshotPictureList"/>
    <dgm:cxn modelId="{CCDBD51B-7662-49F8-8962-C8342FB6F9E9}" type="presParOf" srcId="{CCD345EE-8C3B-4E12-AC00-BC416CEE9533}" destId="{9C6FC94A-879B-4042-B2C9-2BC940E3A22E}"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1333BE-3719-4924-ADA4-721D7D12967C}" type="doc">
      <dgm:prSet loTypeId="urn:microsoft.com/office/officeart/2008/layout/RadialCluster" loCatId="cycle" qsTypeId="urn:microsoft.com/office/officeart/2005/8/quickstyle/simple1" qsCatId="simple" csTypeId="urn:microsoft.com/office/officeart/2005/8/colors/colorful2" csCatId="colorful" phldr="1"/>
      <dgm:spPr/>
      <dgm:t>
        <a:bodyPr/>
        <a:lstStyle/>
        <a:p>
          <a:endParaRPr lang="en-US"/>
        </a:p>
      </dgm:t>
    </dgm:pt>
    <dgm:pt modelId="{6F9E25F2-EB0B-46D0-A716-DB171A4AE036}">
      <dgm:prSet phldrT="[Text]" custT="1"/>
      <dgm:spPr/>
      <dgm:t>
        <a:bodyPr/>
        <a:lstStyle/>
        <a:p>
          <a:r>
            <a:rPr lang="en-US" sz="1600" b="1" dirty="0" smtClean="0"/>
            <a:t>Inverse relationship between overstory density and seedling growth</a:t>
          </a:r>
          <a:endParaRPr lang="en-US" sz="1600" b="1" dirty="0"/>
        </a:p>
      </dgm:t>
    </dgm:pt>
    <dgm:pt modelId="{13938DE6-FEE2-4930-890B-2A329FEFBD21}" type="parTrans" cxnId="{8A0B8972-06B2-4E8B-B6F5-776747CD5BEB}">
      <dgm:prSet/>
      <dgm:spPr/>
      <dgm:t>
        <a:bodyPr/>
        <a:lstStyle/>
        <a:p>
          <a:endParaRPr lang="en-US" sz="2000"/>
        </a:p>
      </dgm:t>
    </dgm:pt>
    <dgm:pt modelId="{706446B2-03ED-4627-ABDC-43510A500611}" type="sibTrans" cxnId="{8A0B8972-06B2-4E8B-B6F5-776747CD5BEB}">
      <dgm:prSet/>
      <dgm:spPr/>
      <dgm:t>
        <a:bodyPr/>
        <a:lstStyle/>
        <a:p>
          <a:endParaRPr lang="en-US" sz="2000"/>
        </a:p>
      </dgm:t>
    </dgm:pt>
    <dgm:pt modelId="{C6CF78F0-1531-4C61-B617-7275544CDF06}">
      <dgm:prSet custT="1"/>
      <dgm:spPr/>
      <dgm:t>
        <a:bodyPr/>
        <a:lstStyle/>
        <a:p>
          <a:r>
            <a:rPr lang="en-US" sz="1600" dirty="0" smtClean="0"/>
            <a:t>Guldin, J. M. &amp; Heath, G. (2001). Underplanting shortleaf pine seedlings beneath a residual hardwood stand in the Ouachita Mountains: results after seven growing seasons.</a:t>
          </a:r>
          <a:endParaRPr lang="en-US" sz="1600" dirty="0"/>
        </a:p>
      </dgm:t>
    </dgm:pt>
    <dgm:pt modelId="{18F3EC67-0361-48D0-BF59-8FE7B1784C35}" type="parTrans" cxnId="{7B0899DB-2690-4DB1-ABD3-49153B00253E}">
      <dgm:prSet/>
      <dgm:spPr/>
      <dgm:t>
        <a:bodyPr/>
        <a:lstStyle/>
        <a:p>
          <a:endParaRPr lang="en-US" sz="2000"/>
        </a:p>
      </dgm:t>
    </dgm:pt>
    <dgm:pt modelId="{9ABAFE00-6F15-40EE-B478-2FDCE319C74F}" type="sibTrans" cxnId="{7B0899DB-2690-4DB1-ABD3-49153B00253E}">
      <dgm:prSet/>
      <dgm:spPr/>
      <dgm:t>
        <a:bodyPr/>
        <a:lstStyle/>
        <a:p>
          <a:endParaRPr lang="en-US" sz="2000"/>
        </a:p>
      </dgm:t>
    </dgm:pt>
    <dgm:pt modelId="{22069992-002F-43E0-A2C3-140DCB49E01B}">
      <dgm:prSet custT="1"/>
      <dgm:spPr/>
      <dgm:t>
        <a:bodyPr/>
        <a:lstStyle/>
        <a:p>
          <a:r>
            <a:rPr lang="en-US" sz="1600" dirty="0" smtClean="0"/>
            <a:t>Jensen, J. &amp; Gwaze, D. (2007).  Underplanting shortleaf pine at Coldwater Conservation Area in Missouri. </a:t>
          </a:r>
          <a:endParaRPr lang="en-US" sz="1600" dirty="0"/>
        </a:p>
      </dgm:t>
    </dgm:pt>
    <dgm:pt modelId="{DD226B30-D8A9-4B1B-AF04-94C34D8CE217}" type="parTrans" cxnId="{D37531AC-A318-44D0-8798-4FD3FA3EB988}">
      <dgm:prSet/>
      <dgm:spPr/>
      <dgm:t>
        <a:bodyPr/>
        <a:lstStyle/>
        <a:p>
          <a:endParaRPr lang="en-US" sz="2000"/>
        </a:p>
      </dgm:t>
    </dgm:pt>
    <dgm:pt modelId="{E940742B-85F5-4DFA-A26E-DEA0F6AF517C}" type="sibTrans" cxnId="{D37531AC-A318-44D0-8798-4FD3FA3EB988}">
      <dgm:prSet/>
      <dgm:spPr/>
      <dgm:t>
        <a:bodyPr/>
        <a:lstStyle/>
        <a:p>
          <a:endParaRPr lang="en-US" sz="2000"/>
        </a:p>
      </dgm:t>
    </dgm:pt>
    <dgm:pt modelId="{16CFA366-F2C9-42E0-A208-D76E6A5516F8}">
      <dgm:prSet custT="1"/>
      <dgm:spPr/>
      <dgm:t>
        <a:bodyPr/>
        <a:lstStyle/>
        <a:p>
          <a:r>
            <a:rPr lang="en-US" sz="1600" dirty="0" smtClean="0"/>
            <a:t>Jensen, J.,  Smith, C., </a:t>
          </a:r>
          <a:r>
            <a:rPr lang="en-US" sz="1600" dirty="0" err="1" smtClean="0"/>
            <a:t>Johanson</a:t>
          </a:r>
          <a:r>
            <a:rPr lang="en-US" sz="1600" dirty="0" smtClean="0"/>
            <a:t>, M., &amp; Gwaze, D., (2007).  Underplanting shortleaf pine in the Missouri Ozarks.</a:t>
          </a:r>
          <a:endParaRPr lang="en-US" sz="1600" dirty="0"/>
        </a:p>
      </dgm:t>
    </dgm:pt>
    <dgm:pt modelId="{D9E8A92E-281D-4836-ABF0-F2339A3673F5}" type="parTrans" cxnId="{82B47E15-1E0C-4633-863B-04DF5BBAD83C}">
      <dgm:prSet/>
      <dgm:spPr/>
      <dgm:t>
        <a:bodyPr/>
        <a:lstStyle/>
        <a:p>
          <a:endParaRPr lang="en-US" sz="2000"/>
        </a:p>
      </dgm:t>
    </dgm:pt>
    <dgm:pt modelId="{F79DB064-B609-4CF1-80CB-DD51482D0E16}" type="sibTrans" cxnId="{82B47E15-1E0C-4633-863B-04DF5BBAD83C}">
      <dgm:prSet/>
      <dgm:spPr/>
      <dgm:t>
        <a:bodyPr/>
        <a:lstStyle/>
        <a:p>
          <a:endParaRPr lang="en-US" sz="2000"/>
        </a:p>
      </dgm:t>
    </dgm:pt>
    <dgm:pt modelId="{12B97CB9-17D3-4BC8-8528-BCDA9C1D8CD6}">
      <dgm:prSet custT="1"/>
      <dgm:spPr/>
      <dgm:t>
        <a:bodyPr/>
        <a:lstStyle/>
        <a:p>
          <a:r>
            <a:rPr lang="en-US" sz="1800" dirty="0" smtClean="0"/>
            <a:t>Kabrick, J. M., Dey, D. C., </a:t>
          </a:r>
          <a:r>
            <a:rPr lang="en-US" sz="1800" dirty="0" err="1" smtClean="0"/>
            <a:t>Shifley</a:t>
          </a:r>
          <a:r>
            <a:rPr lang="en-US" sz="1800" dirty="0" smtClean="0"/>
            <a:t>, S. R., &amp; </a:t>
          </a:r>
          <a:r>
            <a:rPr lang="en-US" sz="1800" dirty="0" err="1" smtClean="0"/>
            <a:t>Villwock</a:t>
          </a:r>
          <a:r>
            <a:rPr lang="en-US" sz="1800" dirty="0" smtClean="0"/>
            <a:t>, J. L. (2011).  Early survival and growth of planted shortleaf pine seedlings as a function of initial size and overstory stocking. </a:t>
          </a:r>
          <a:endParaRPr lang="en-US" sz="1800" dirty="0"/>
        </a:p>
      </dgm:t>
    </dgm:pt>
    <dgm:pt modelId="{A5BF267F-5FBA-4F01-818B-8AE8641A2C29}" type="parTrans" cxnId="{226D12FB-ADEC-44C3-8D5B-E6A829C4FCA2}">
      <dgm:prSet/>
      <dgm:spPr/>
      <dgm:t>
        <a:bodyPr/>
        <a:lstStyle/>
        <a:p>
          <a:endParaRPr lang="en-US" sz="2000"/>
        </a:p>
      </dgm:t>
    </dgm:pt>
    <dgm:pt modelId="{0AF7915A-AF46-465A-BC82-8FEB351C91C2}" type="sibTrans" cxnId="{226D12FB-ADEC-44C3-8D5B-E6A829C4FCA2}">
      <dgm:prSet/>
      <dgm:spPr/>
      <dgm:t>
        <a:bodyPr/>
        <a:lstStyle/>
        <a:p>
          <a:endParaRPr lang="en-US" sz="2000"/>
        </a:p>
      </dgm:t>
    </dgm:pt>
    <dgm:pt modelId="{FC503E64-A9E6-4FD8-8B9A-05DA43FC8B87}" type="pres">
      <dgm:prSet presAssocID="{851333BE-3719-4924-ADA4-721D7D12967C}" presName="Name0" presStyleCnt="0">
        <dgm:presLayoutVars>
          <dgm:chMax val="1"/>
          <dgm:chPref val="1"/>
          <dgm:dir/>
          <dgm:animOne val="branch"/>
          <dgm:animLvl val="lvl"/>
        </dgm:presLayoutVars>
      </dgm:prSet>
      <dgm:spPr/>
      <dgm:t>
        <a:bodyPr/>
        <a:lstStyle/>
        <a:p>
          <a:endParaRPr lang="en-US"/>
        </a:p>
      </dgm:t>
    </dgm:pt>
    <dgm:pt modelId="{CE080AAB-548A-46C6-AF34-04A4105A03C5}" type="pres">
      <dgm:prSet presAssocID="{6F9E25F2-EB0B-46D0-A716-DB171A4AE036}" presName="singleCycle" presStyleCnt="0"/>
      <dgm:spPr/>
    </dgm:pt>
    <dgm:pt modelId="{A48B7DE5-9105-4618-96C5-0FC22CB63C67}" type="pres">
      <dgm:prSet presAssocID="{6F9E25F2-EB0B-46D0-A716-DB171A4AE036}" presName="singleCenter" presStyleLbl="node1" presStyleIdx="0" presStyleCnt="5">
        <dgm:presLayoutVars>
          <dgm:chMax val="7"/>
          <dgm:chPref val="7"/>
        </dgm:presLayoutVars>
      </dgm:prSet>
      <dgm:spPr/>
      <dgm:t>
        <a:bodyPr/>
        <a:lstStyle/>
        <a:p>
          <a:endParaRPr lang="en-US"/>
        </a:p>
      </dgm:t>
    </dgm:pt>
    <dgm:pt modelId="{E5FE7030-D60A-4C80-80E8-427F099CEBEC}" type="pres">
      <dgm:prSet presAssocID="{A5BF267F-5FBA-4F01-818B-8AE8641A2C29}" presName="Name56" presStyleLbl="parChTrans1D2" presStyleIdx="0" presStyleCnt="4"/>
      <dgm:spPr/>
      <dgm:t>
        <a:bodyPr/>
        <a:lstStyle/>
        <a:p>
          <a:endParaRPr lang="en-US"/>
        </a:p>
      </dgm:t>
    </dgm:pt>
    <dgm:pt modelId="{06BEB3B4-6515-4C3A-B4B7-617D0FFF00AE}" type="pres">
      <dgm:prSet presAssocID="{12B97CB9-17D3-4BC8-8528-BCDA9C1D8CD6}" presName="text0" presStyleLbl="node1" presStyleIdx="1" presStyleCnt="5" custScaleX="449815" custScaleY="117125">
        <dgm:presLayoutVars>
          <dgm:bulletEnabled val="1"/>
        </dgm:presLayoutVars>
      </dgm:prSet>
      <dgm:spPr/>
      <dgm:t>
        <a:bodyPr/>
        <a:lstStyle/>
        <a:p>
          <a:endParaRPr lang="en-US"/>
        </a:p>
      </dgm:t>
    </dgm:pt>
    <dgm:pt modelId="{3B6536D3-C1F2-456E-BE51-58961CDC8CDF}" type="pres">
      <dgm:prSet presAssocID="{DD226B30-D8A9-4B1B-AF04-94C34D8CE217}" presName="Name56" presStyleLbl="parChTrans1D2" presStyleIdx="1" presStyleCnt="4"/>
      <dgm:spPr/>
      <dgm:t>
        <a:bodyPr/>
        <a:lstStyle/>
        <a:p>
          <a:endParaRPr lang="en-US"/>
        </a:p>
      </dgm:t>
    </dgm:pt>
    <dgm:pt modelId="{C6E70531-B347-4A23-AB58-9DAC822968F9}" type="pres">
      <dgm:prSet presAssocID="{22069992-002F-43E0-A2C3-140DCB49E01B}" presName="text0" presStyleLbl="node1" presStyleIdx="2" presStyleCnt="5" custScaleX="267340" custRadScaleRad="134003">
        <dgm:presLayoutVars>
          <dgm:bulletEnabled val="1"/>
        </dgm:presLayoutVars>
      </dgm:prSet>
      <dgm:spPr/>
      <dgm:t>
        <a:bodyPr/>
        <a:lstStyle/>
        <a:p>
          <a:endParaRPr lang="en-US"/>
        </a:p>
      </dgm:t>
    </dgm:pt>
    <dgm:pt modelId="{2AA61129-C354-468C-B4DD-C8DAE5BCB6E0}" type="pres">
      <dgm:prSet presAssocID="{18F3EC67-0361-48D0-BF59-8FE7B1784C35}" presName="Name56" presStyleLbl="parChTrans1D2" presStyleIdx="2" presStyleCnt="4"/>
      <dgm:spPr/>
      <dgm:t>
        <a:bodyPr/>
        <a:lstStyle/>
        <a:p>
          <a:endParaRPr lang="en-US"/>
        </a:p>
      </dgm:t>
    </dgm:pt>
    <dgm:pt modelId="{F78EA274-51B9-43E3-9275-8613FA3FD787}" type="pres">
      <dgm:prSet presAssocID="{C6CF78F0-1531-4C61-B617-7275544CDF06}" presName="text0" presStyleLbl="node1" presStyleIdx="3" presStyleCnt="5" custScaleX="397866">
        <dgm:presLayoutVars>
          <dgm:bulletEnabled val="1"/>
        </dgm:presLayoutVars>
      </dgm:prSet>
      <dgm:spPr/>
      <dgm:t>
        <a:bodyPr/>
        <a:lstStyle/>
        <a:p>
          <a:endParaRPr lang="en-US"/>
        </a:p>
      </dgm:t>
    </dgm:pt>
    <dgm:pt modelId="{32CB0828-69FA-4A73-A4F6-F0C0B3561A1F}" type="pres">
      <dgm:prSet presAssocID="{D9E8A92E-281D-4836-ABF0-F2339A3673F5}" presName="Name56" presStyleLbl="parChTrans1D2" presStyleIdx="3" presStyleCnt="4"/>
      <dgm:spPr/>
      <dgm:t>
        <a:bodyPr/>
        <a:lstStyle/>
        <a:p>
          <a:endParaRPr lang="en-US"/>
        </a:p>
      </dgm:t>
    </dgm:pt>
    <dgm:pt modelId="{4F9E4EB3-F164-44B6-83A4-795DE93E08C3}" type="pres">
      <dgm:prSet presAssocID="{16CFA366-F2C9-42E0-A208-D76E6A5516F8}" presName="text0" presStyleLbl="node1" presStyleIdx="4" presStyleCnt="5" custScaleX="287310" custRadScaleRad="128924">
        <dgm:presLayoutVars>
          <dgm:bulletEnabled val="1"/>
        </dgm:presLayoutVars>
      </dgm:prSet>
      <dgm:spPr/>
      <dgm:t>
        <a:bodyPr/>
        <a:lstStyle/>
        <a:p>
          <a:endParaRPr lang="en-US"/>
        </a:p>
      </dgm:t>
    </dgm:pt>
  </dgm:ptLst>
  <dgm:cxnLst>
    <dgm:cxn modelId="{FDB2BE69-4F39-4C15-A2DB-AEBBFC711E6F}" type="presOf" srcId="{16CFA366-F2C9-42E0-A208-D76E6A5516F8}" destId="{4F9E4EB3-F164-44B6-83A4-795DE93E08C3}" srcOrd="0" destOrd="0" presId="urn:microsoft.com/office/officeart/2008/layout/RadialCluster"/>
    <dgm:cxn modelId="{B5662F16-7090-4C00-8520-67A733452409}" type="presOf" srcId="{DD226B30-D8A9-4B1B-AF04-94C34D8CE217}" destId="{3B6536D3-C1F2-456E-BE51-58961CDC8CDF}" srcOrd="0" destOrd="0" presId="urn:microsoft.com/office/officeart/2008/layout/RadialCluster"/>
    <dgm:cxn modelId="{92A7B101-B6C6-4467-B1C1-1436377C0872}" type="presOf" srcId="{12B97CB9-17D3-4BC8-8528-BCDA9C1D8CD6}" destId="{06BEB3B4-6515-4C3A-B4B7-617D0FFF00AE}" srcOrd="0" destOrd="0" presId="urn:microsoft.com/office/officeart/2008/layout/RadialCluster"/>
    <dgm:cxn modelId="{82B47E15-1E0C-4633-863B-04DF5BBAD83C}" srcId="{6F9E25F2-EB0B-46D0-A716-DB171A4AE036}" destId="{16CFA366-F2C9-42E0-A208-D76E6A5516F8}" srcOrd="3" destOrd="0" parTransId="{D9E8A92E-281D-4836-ABF0-F2339A3673F5}" sibTransId="{F79DB064-B609-4CF1-80CB-DD51482D0E16}"/>
    <dgm:cxn modelId="{41A2B950-D28A-4103-82C3-6C4D3A9ECD1A}" type="presOf" srcId="{22069992-002F-43E0-A2C3-140DCB49E01B}" destId="{C6E70531-B347-4A23-AB58-9DAC822968F9}" srcOrd="0" destOrd="0" presId="urn:microsoft.com/office/officeart/2008/layout/RadialCluster"/>
    <dgm:cxn modelId="{D705D3F1-6297-4686-B112-99898F8EC697}" type="presOf" srcId="{6F9E25F2-EB0B-46D0-A716-DB171A4AE036}" destId="{A48B7DE5-9105-4618-96C5-0FC22CB63C67}" srcOrd="0" destOrd="0" presId="urn:microsoft.com/office/officeart/2008/layout/RadialCluster"/>
    <dgm:cxn modelId="{7DB409B5-643D-477C-9552-9BF0C5856E30}" type="presOf" srcId="{18F3EC67-0361-48D0-BF59-8FE7B1784C35}" destId="{2AA61129-C354-468C-B4DD-C8DAE5BCB6E0}" srcOrd="0" destOrd="0" presId="urn:microsoft.com/office/officeart/2008/layout/RadialCluster"/>
    <dgm:cxn modelId="{C1F5F5FB-7A26-4BB8-9A6A-A0FD8A5CFFA6}" type="presOf" srcId="{851333BE-3719-4924-ADA4-721D7D12967C}" destId="{FC503E64-A9E6-4FD8-8B9A-05DA43FC8B87}" srcOrd="0" destOrd="0" presId="urn:microsoft.com/office/officeart/2008/layout/RadialCluster"/>
    <dgm:cxn modelId="{D37531AC-A318-44D0-8798-4FD3FA3EB988}" srcId="{6F9E25F2-EB0B-46D0-A716-DB171A4AE036}" destId="{22069992-002F-43E0-A2C3-140DCB49E01B}" srcOrd="1" destOrd="0" parTransId="{DD226B30-D8A9-4B1B-AF04-94C34D8CE217}" sibTransId="{E940742B-85F5-4DFA-A26E-DEA0F6AF517C}"/>
    <dgm:cxn modelId="{6A8BB1BC-2EB4-481D-A15B-96E955D8BD71}" type="presOf" srcId="{C6CF78F0-1531-4C61-B617-7275544CDF06}" destId="{F78EA274-51B9-43E3-9275-8613FA3FD787}" srcOrd="0" destOrd="0" presId="urn:microsoft.com/office/officeart/2008/layout/RadialCluster"/>
    <dgm:cxn modelId="{CA5D5469-A120-4F19-9D07-E807EB756BC2}" type="presOf" srcId="{D9E8A92E-281D-4836-ABF0-F2339A3673F5}" destId="{32CB0828-69FA-4A73-A4F6-F0C0B3561A1F}" srcOrd="0" destOrd="0" presId="urn:microsoft.com/office/officeart/2008/layout/RadialCluster"/>
    <dgm:cxn modelId="{8A0B8972-06B2-4E8B-B6F5-776747CD5BEB}" srcId="{851333BE-3719-4924-ADA4-721D7D12967C}" destId="{6F9E25F2-EB0B-46D0-A716-DB171A4AE036}" srcOrd="0" destOrd="0" parTransId="{13938DE6-FEE2-4930-890B-2A329FEFBD21}" sibTransId="{706446B2-03ED-4627-ABDC-43510A500611}"/>
    <dgm:cxn modelId="{39D0D7FE-6467-478C-8A77-81B6F0D6CCB1}" type="presOf" srcId="{A5BF267F-5FBA-4F01-818B-8AE8641A2C29}" destId="{E5FE7030-D60A-4C80-80E8-427F099CEBEC}" srcOrd="0" destOrd="0" presId="urn:microsoft.com/office/officeart/2008/layout/RadialCluster"/>
    <dgm:cxn modelId="{226D12FB-ADEC-44C3-8D5B-E6A829C4FCA2}" srcId="{6F9E25F2-EB0B-46D0-A716-DB171A4AE036}" destId="{12B97CB9-17D3-4BC8-8528-BCDA9C1D8CD6}" srcOrd="0" destOrd="0" parTransId="{A5BF267F-5FBA-4F01-818B-8AE8641A2C29}" sibTransId="{0AF7915A-AF46-465A-BC82-8FEB351C91C2}"/>
    <dgm:cxn modelId="{7B0899DB-2690-4DB1-ABD3-49153B00253E}" srcId="{6F9E25F2-EB0B-46D0-A716-DB171A4AE036}" destId="{C6CF78F0-1531-4C61-B617-7275544CDF06}" srcOrd="2" destOrd="0" parTransId="{18F3EC67-0361-48D0-BF59-8FE7B1784C35}" sibTransId="{9ABAFE00-6F15-40EE-B478-2FDCE319C74F}"/>
    <dgm:cxn modelId="{9305FB97-FF65-44C1-BA1E-380B5941B7C9}" type="presParOf" srcId="{FC503E64-A9E6-4FD8-8B9A-05DA43FC8B87}" destId="{CE080AAB-548A-46C6-AF34-04A4105A03C5}" srcOrd="0" destOrd="0" presId="urn:microsoft.com/office/officeart/2008/layout/RadialCluster"/>
    <dgm:cxn modelId="{9F7AEA12-9E64-4BA0-94B7-36116000F4D7}" type="presParOf" srcId="{CE080AAB-548A-46C6-AF34-04A4105A03C5}" destId="{A48B7DE5-9105-4618-96C5-0FC22CB63C67}" srcOrd="0" destOrd="0" presId="urn:microsoft.com/office/officeart/2008/layout/RadialCluster"/>
    <dgm:cxn modelId="{B3BC314C-DD91-4876-B282-5A096F0C73A3}" type="presParOf" srcId="{CE080AAB-548A-46C6-AF34-04A4105A03C5}" destId="{E5FE7030-D60A-4C80-80E8-427F099CEBEC}" srcOrd="1" destOrd="0" presId="urn:microsoft.com/office/officeart/2008/layout/RadialCluster"/>
    <dgm:cxn modelId="{D37E4A9E-BA5E-4E06-B9FA-1867C9AE9821}" type="presParOf" srcId="{CE080AAB-548A-46C6-AF34-04A4105A03C5}" destId="{06BEB3B4-6515-4C3A-B4B7-617D0FFF00AE}" srcOrd="2" destOrd="0" presId="urn:microsoft.com/office/officeart/2008/layout/RadialCluster"/>
    <dgm:cxn modelId="{AC0F2969-F8CF-485A-A4A9-B004DD833E75}" type="presParOf" srcId="{CE080AAB-548A-46C6-AF34-04A4105A03C5}" destId="{3B6536D3-C1F2-456E-BE51-58961CDC8CDF}" srcOrd="3" destOrd="0" presId="urn:microsoft.com/office/officeart/2008/layout/RadialCluster"/>
    <dgm:cxn modelId="{6E9C890A-2D35-4328-AE38-6D582C7E57EC}" type="presParOf" srcId="{CE080AAB-548A-46C6-AF34-04A4105A03C5}" destId="{C6E70531-B347-4A23-AB58-9DAC822968F9}" srcOrd="4" destOrd="0" presId="urn:microsoft.com/office/officeart/2008/layout/RadialCluster"/>
    <dgm:cxn modelId="{C568684A-39E0-4B49-9A50-293ED2A4BF06}" type="presParOf" srcId="{CE080AAB-548A-46C6-AF34-04A4105A03C5}" destId="{2AA61129-C354-468C-B4DD-C8DAE5BCB6E0}" srcOrd="5" destOrd="0" presId="urn:microsoft.com/office/officeart/2008/layout/RadialCluster"/>
    <dgm:cxn modelId="{49FBBEEC-73E5-4FAC-B1B5-1A9A902E1B53}" type="presParOf" srcId="{CE080AAB-548A-46C6-AF34-04A4105A03C5}" destId="{F78EA274-51B9-43E3-9275-8613FA3FD787}" srcOrd="6" destOrd="0" presId="urn:microsoft.com/office/officeart/2008/layout/RadialCluster"/>
    <dgm:cxn modelId="{338C44D6-B46D-4677-95B0-2076F39FBD37}" type="presParOf" srcId="{CE080AAB-548A-46C6-AF34-04A4105A03C5}" destId="{32CB0828-69FA-4A73-A4F6-F0C0B3561A1F}" srcOrd="7" destOrd="0" presId="urn:microsoft.com/office/officeart/2008/layout/RadialCluster"/>
    <dgm:cxn modelId="{A4E30779-DC69-4BF9-BADD-2BEC362DA4B9}" type="presParOf" srcId="{CE080AAB-548A-46C6-AF34-04A4105A03C5}" destId="{4F9E4EB3-F164-44B6-83A4-795DE93E08C3}"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468B1C-0663-48ED-A6FB-65613B8C113C}" type="doc">
      <dgm:prSet loTypeId="urn:microsoft.com/office/officeart/2005/8/layout/hierarchy6" loCatId="hierarchy" qsTypeId="urn:microsoft.com/office/officeart/2005/8/quickstyle/simple4" qsCatId="simple" csTypeId="urn:microsoft.com/office/officeart/2005/8/colors/colorful1" csCatId="colorful" phldr="1"/>
      <dgm:spPr/>
      <dgm:t>
        <a:bodyPr/>
        <a:lstStyle/>
        <a:p>
          <a:endParaRPr lang="en-US"/>
        </a:p>
      </dgm:t>
    </dgm:pt>
    <dgm:pt modelId="{9C76B222-D943-4436-AD35-0579D6A1F132}">
      <dgm:prSet phldrT="[Text]" custT="1"/>
      <dgm:spPr/>
      <dgm:t>
        <a:bodyPr/>
        <a:lstStyle/>
        <a:p>
          <a:r>
            <a:rPr lang="en-US" sz="2800" dirty="0" smtClean="0"/>
            <a:t>Evaluate the effectiveness of underplanting as a method of establishing a shortleaf pine component in mixed stands in the Central Appalachian Piedmont</a:t>
          </a:r>
          <a:endParaRPr lang="en-US" sz="2800" dirty="0"/>
        </a:p>
      </dgm:t>
    </dgm:pt>
    <dgm:pt modelId="{E9E1B2A7-8279-47E6-8FCA-A7490E57C61C}" type="parTrans" cxnId="{6AEA6207-98B0-4E0D-BCDC-9340621B7528}">
      <dgm:prSet/>
      <dgm:spPr/>
      <dgm:t>
        <a:bodyPr/>
        <a:lstStyle/>
        <a:p>
          <a:endParaRPr lang="en-US"/>
        </a:p>
      </dgm:t>
    </dgm:pt>
    <dgm:pt modelId="{2F705CCF-54E7-4464-8670-2E50A347F070}" type="sibTrans" cxnId="{6AEA6207-98B0-4E0D-BCDC-9340621B7528}">
      <dgm:prSet/>
      <dgm:spPr/>
      <dgm:t>
        <a:bodyPr/>
        <a:lstStyle/>
        <a:p>
          <a:endParaRPr lang="en-US"/>
        </a:p>
      </dgm:t>
    </dgm:pt>
    <dgm:pt modelId="{CC88C682-969D-45AC-85F9-39574851BE3A}" type="asst">
      <dgm:prSet phldrT="[Text]"/>
      <dgm:spPr/>
      <dgm:t>
        <a:bodyPr/>
        <a:lstStyle/>
        <a:p>
          <a:r>
            <a:rPr lang="en-US" dirty="0" smtClean="0"/>
            <a:t>Evaluate the impact of overstory density on survival and growth of underplanted seedlings on a North Carolina Piedmont site.</a:t>
          </a:r>
          <a:endParaRPr lang="en-US" dirty="0"/>
        </a:p>
      </dgm:t>
    </dgm:pt>
    <dgm:pt modelId="{1C771F05-5FFE-4C4C-9ED8-8722F2A4BC76}" type="parTrans" cxnId="{97BCCB08-40A0-4D81-9327-EE0A2F395263}">
      <dgm:prSet/>
      <dgm:spPr/>
      <dgm:t>
        <a:bodyPr/>
        <a:lstStyle/>
        <a:p>
          <a:endParaRPr lang="en-US"/>
        </a:p>
      </dgm:t>
    </dgm:pt>
    <dgm:pt modelId="{660657E9-AAC9-470C-828A-9287766AAB79}" type="sibTrans" cxnId="{97BCCB08-40A0-4D81-9327-EE0A2F395263}">
      <dgm:prSet/>
      <dgm:spPr/>
      <dgm:t>
        <a:bodyPr/>
        <a:lstStyle/>
        <a:p>
          <a:endParaRPr lang="en-US"/>
        </a:p>
      </dgm:t>
    </dgm:pt>
    <dgm:pt modelId="{9CC8C5C0-D997-4A14-928D-F74445CE6E77}" type="asst">
      <dgm:prSet phldrT="[Text]"/>
      <dgm:spPr/>
      <dgm:t>
        <a:bodyPr/>
        <a:lstStyle/>
        <a:p>
          <a:r>
            <a:rPr lang="en-US" dirty="0" smtClean="0"/>
            <a:t>Evaluate differences in survival and growth between containerized and bareroot shortleaf pine planting stock.</a:t>
          </a:r>
          <a:endParaRPr lang="en-US" dirty="0"/>
        </a:p>
      </dgm:t>
    </dgm:pt>
    <dgm:pt modelId="{1FC986E0-DF2E-4D9A-A0FA-C8E41386B4E7}" type="parTrans" cxnId="{8CC9B722-8FBB-4ADE-B7F1-938ECFDBE6D5}">
      <dgm:prSet/>
      <dgm:spPr/>
      <dgm:t>
        <a:bodyPr/>
        <a:lstStyle/>
        <a:p>
          <a:endParaRPr lang="en-US"/>
        </a:p>
      </dgm:t>
    </dgm:pt>
    <dgm:pt modelId="{44B329C4-4138-487C-8C8D-6A44C2A582BD}" type="sibTrans" cxnId="{8CC9B722-8FBB-4ADE-B7F1-938ECFDBE6D5}">
      <dgm:prSet/>
      <dgm:spPr/>
      <dgm:t>
        <a:bodyPr/>
        <a:lstStyle/>
        <a:p>
          <a:endParaRPr lang="en-US"/>
        </a:p>
      </dgm:t>
    </dgm:pt>
    <dgm:pt modelId="{F08E893A-9438-4131-9DE5-AB117267D4DB}" type="pres">
      <dgm:prSet presAssocID="{37468B1C-0663-48ED-A6FB-65613B8C113C}" presName="mainComposite" presStyleCnt="0">
        <dgm:presLayoutVars>
          <dgm:chPref val="1"/>
          <dgm:dir/>
          <dgm:animOne val="branch"/>
          <dgm:animLvl val="lvl"/>
          <dgm:resizeHandles val="exact"/>
        </dgm:presLayoutVars>
      </dgm:prSet>
      <dgm:spPr/>
      <dgm:t>
        <a:bodyPr/>
        <a:lstStyle/>
        <a:p>
          <a:endParaRPr lang="en-US"/>
        </a:p>
      </dgm:t>
    </dgm:pt>
    <dgm:pt modelId="{D9DB3758-0940-4EF6-9EE6-F090A69449AD}" type="pres">
      <dgm:prSet presAssocID="{37468B1C-0663-48ED-A6FB-65613B8C113C}" presName="hierFlow" presStyleCnt="0"/>
      <dgm:spPr/>
    </dgm:pt>
    <dgm:pt modelId="{184FC4E9-3CCC-43BD-AF08-3833F73716E8}" type="pres">
      <dgm:prSet presAssocID="{37468B1C-0663-48ED-A6FB-65613B8C113C}" presName="hierChild1" presStyleCnt="0">
        <dgm:presLayoutVars>
          <dgm:chPref val="1"/>
          <dgm:animOne val="branch"/>
          <dgm:animLvl val="lvl"/>
        </dgm:presLayoutVars>
      </dgm:prSet>
      <dgm:spPr/>
    </dgm:pt>
    <dgm:pt modelId="{75B66A9A-2940-44FC-9FDA-A6C5C564EEDC}" type="pres">
      <dgm:prSet presAssocID="{9C76B222-D943-4436-AD35-0579D6A1F132}" presName="Name14" presStyleCnt="0"/>
      <dgm:spPr/>
    </dgm:pt>
    <dgm:pt modelId="{2199D735-3512-4B20-9690-76A027A44596}" type="pres">
      <dgm:prSet presAssocID="{9C76B222-D943-4436-AD35-0579D6A1F132}" presName="level1Shape" presStyleLbl="node0" presStyleIdx="0" presStyleCnt="1" custScaleX="213439">
        <dgm:presLayoutVars>
          <dgm:chPref val="3"/>
        </dgm:presLayoutVars>
      </dgm:prSet>
      <dgm:spPr/>
      <dgm:t>
        <a:bodyPr/>
        <a:lstStyle/>
        <a:p>
          <a:endParaRPr lang="en-US"/>
        </a:p>
      </dgm:t>
    </dgm:pt>
    <dgm:pt modelId="{03DD4042-AA43-4DC1-AB65-C5AF75E64E6E}" type="pres">
      <dgm:prSet presAssocID="{9C76B222-D943-4436-AD35-0579D6A1F132}" presName="hierChild2" presStyleCnt="0"/>
      <dgm:spPr/>
    </dgm:pt>
    <dgm:pt modelId="{61D62FCD-A6C7-40F6-8BE5-4E83C9166776}" type="pres">
      <dgm:prSet presAssocID="{1C771F05-5FFE-4C4C-9ED8-8722F2A4BC76}" presName="Name19" presStyleLbl="parChTrans1D2" presStyleIdx="0" presStyleCnt="2"/>
      <dgm:spPr/>
      <dgm:t>
        <a:bodyPr/>
        <a:lstStyle/>
        <a:p>
          <a:endParaRPr lang="en-US"/>
        </a:p>
      </dgm:t>
    </dgm:pt>
    <dgm:pt modelId="{866A62DA-4F1A-4B4E-9E2D-90E038646DDB}" type="pres">
      <dgm:prSet presAssocID="{CC88C682-969D-45AC-85F9-39574851BE3A}" presName="Name21" presStyleCnt="0"/>
      <dgm:spPr/>
    </dgm:pt>
    <dgm:pt modelId="{4613AB68-7836-491A-B7F0-B4BE5035AF13}" type="pres">
      <dgm:prSet presAssocID="{CC88C682-969D-45AC-85F9-39574851BE3A}" presName="level2Shape" presStyleLbl="asst1" presStyleIdx="0" presStyleCnt="2"/>
      <dgm:spPr/>
      <dgm:t>
        <a:bodyPr/>
        <a:lstStyle/>
        <a:p>
          <a:endParaRPr lang="en-US"/>
        </a:p>
      </dgm:t>
    </dgm:pt>
    <dgm:pt modelId="{300F96C1-88BD-4EDC-9B1C-2A74B95F733E}" type="pres">
      <dgm:prSet presAssocID="{CC88C682-969D-45AC-85F9-39574851BE3A}" presName="hierChild3" presStyleCnt="0"/>
      <dgm:spPr/>
    </dgm:pt>
    <dgm:pt modelId="{D8AD3CB1-76E2-4AB6-BA3A-D228830D1864}" type="pres">
      <dgm:prSet presAssocID="{1FC986E0-DF2E-4D9A-A0FA-C8E41386B4E7}" presName="Name19" presStyleLbl="parChTrans1D2" presStyleIdx="1" presStyleCnt="2"/>
      <dgm:spPr/>
      <dgm:t>
        <a:bodyPr/>
        <a:lstStyle/>
        <a:p>
          <a:endParaRPr lang="en-US"/>
        </a:p>
      </dgm:t>
    </dgm:pt>
    <dgm:pt modelId="{B825031B-2259-4D1D-82BB-DFE1F00A4CCD}" type="pres">
      <dgm:prSet presAssocID="{9CC8C5C0-D997-4A14-928D-F74445CE6E77}" presName="Name21" presStyleCnt="0"/>
      <dgm:spPr/>
    </dgm:pt>
    <dgm:pt modelId="{701D98E4-F740-44B1-BA52-8241F91B3BE1}" type="pres">
      <dgm:prSet presAssocID="{9CC8C5C0-D997-4A14-928D-F74445CE6E77}" presName="level2Shape" presStyleLbl="asst1" presStyleIdx="1" presStyleCnt="2"/>
      <dgm:spPr/>
      <dgm:t>
        <a:bodyPr/>
        <a:lstStyle/>
        <a:p>
          <a:endParaRPr lang="en-US"/>
        </a:p>
      </dgm:t>
    </dgm:pt>
    <dgm:pt modelId="{BA3B81F2-8BEE-4F4F-9558-C8E184ED2069}" type="pres">
      <dgm:prSet presAssocID="{9CC8C5C0-D997-4A14-928D-F74445CE6E77}" presName="hierChild3" presStyleCnt="0"/>
      <dgm:spPr/>
    </dgm:pt>
    <dgm:pt modelId="{EC5D82F8-1B44-4804-A050-DAB49A070C19}" type="pres">
      <dgm:prSet presAssocID="{37468B1C-0663-48ED-A6FB-65613B8C113C}" presName="bgShapesFlow" presStyleCnt="0"/>
      <dgm:spPr/>
    </dgm:pt>
  </dgm:ptLst>
  <dgm:cxnLst>
    <dgm:cxn modelId="{97BCCB08-40A0-4D81-9327-EE0A2F395263}" srcId="{9C76B222-D943-4436-AD35-0579D6A1F132}" destId="{CC88C682-969D-45AC-85F9-39574851BE3A}" srcOrd="0" destOrd="0" parTransId="{1C771F05-5FFE-4C4C-9ED8-8722F2A4BC76}" sibTransId="{660657E9-AAC9-470C-828A-9287766AAB79}"/>
    <dgm:cxn modelId="{50AAB94F-000C-4502-83E6-9AE4F58F7FBE}" type="presOf" srcId="{9C76B222-D943-4436-AD35-0579D6A1F132}" destId="{2199D735-3512-4B20-9690-76A027A44596}" srcOrd="0" destOrd="0" presId="urn:microsoft.com/office/officeart/2005/8/layout/hierarchy6"/>
    <dgm:cxn modelId="{D7403E05-4C90-44AF-972C-2804F7287D54}" type="presOf" srcId="{37468B1C-0663-48ED-A6FB-65613B8C113C}" destId="{F08E893A-9438-4131-9DE5-AB117267D4DB}" srcOrd="0" destOrd="0" presId="urn:microsoft.com/office/officeart/2005/8/layout/hierarchy6"/>
    <dgm:cxn modelId="{84688712-C508-46C2-80D2-86C99558B068}" type="presOf" srcId="{9CC8C5C0-D997-4A14-928D-F74445CE6E77}" destId="{701D98E4-F740-44B1-BA52-8241F91B3BE1}" srcOrd="0" destOrd="0" presId="urn:microsoft.com/office/officeart/2005/8/layout/hierarchy6"/>
    <dgm:cxn modelId="{A3F83FC6-57CC-4C01-9508-57F6138481ED}" type="presOf" srcId="{1C771F05-5FFE-4C4C-9ED8-8722F2A4BC76}" destId="{61D62FCD-A6C7-40F6-8BE5-4E83C9166776}" srcOrd="0" destOrd="0" presId="urn:microsoft.com/office/officeart/2005/8/layout/hierarchy6"/>
    <dgm:cxn modelId="{6AEA6207-98B0-4E0D-BCDC-9340621B7528}" srcId="{37468B1C-0663-48ED-A6FB-65613B8C113C}" destId="{9C76B222-D943-4436-AD35-0579D6A1F132}" srcOrd="0" destOrd="0" parTransId="{E9E1B2A7-8279-47E6-8FCA-A7490E57C61C}" sibTransId="{2F705CCF-54E7-4464-8670-2E50A347F070}"/>
    <dgm:cxn modelId="{BF9B281B-1EDC-4595-9641-7A66096D16FF}" type="presOf" srcId="{CC88C682-969D-45AC-85F9-39574851BE3A}" destId="{4613AB68-7836-491A-B7F0-B4BE5035AF13}" srcOrd="0" destOrd="0" presId="urn:microsoft.com/office/officeart/2005/8/layout/hierarchy6"/>
    <dgm:cxn modelId="{72CE88D9-FD03-4F99-BC54-B8138811C335}" type="presOf" srcId="{1FC986E0-DF2E-4D9A-A0FA-C8E41386B4E7}" destId="{D8AD3CB1-76E2-4AB6-BA3A-D228830D1864}" srcOrd="0" destOrd="0" presId="urn:microsoft.com/office/officeart/2005/8/layout/hierarchy6"/>
    <dgm:cxn modelId="{8CC9B722-8FBB-4ADE-B7F1-938ECFDBE6D5}" srcId="{9C76B222-D943-4436-AD35-0579D6A1F132}" destId="{9CC8C5C0-D997-4A14-928D-F74445CE6E77}" srcOrd="1" destOrd="0" parTransId="{1FC986E0-DF2E-4D9A-A0FA-C8E41386B4E7}" sibTransId="{44B329C4-4138-487C-8C8D-6A44C2A582BD}"/>
    <dgm:cxn modelId="{0CBFF8DC-8249-4CDC-9D0D-78E5E5142273}" type="presParOf" srcId="{F08E893A-9438-4131-9DE5-AB117267D4DB}" destId="{D9DB3758-0940-4EF6-9EE6-F090A69449AD}" srcOrd="0" destOrd="0" presId="urn:microsoft.com/office/officeart/2005/8/layout/hierarchy6"/>
    <dgm:cxn modelId="{646550E3-6B13-40CC-88D1-C1144B137C13}" type="presParOf" srcId="{D9DB3758-0940-4EF6-9EE6-F090A69449AD}" destId="{184FC4E9-3CCC-43BD-AF08-3833F73716E8}" srcOrd="0" destOrd="0" presId="urn:microsoft.com/office/officeart/2005/8/layout/hierarchy6"/>
    <dgm:cxn modelId="{AFFA277C-BFCD-4B66-B5BA-11419C52AFDA}" type="presParOf" srcId="{184FC4E9-3CCC-43BD-AF08-3833F73716E8}" destId="{75B66A9A-2940-44FC-9FDA-A6C5C564EEDC}" srcOrd="0" destOrd="0" presId="urn:microsoft.com/office/officeart/2005/8/layout/hierarchy6"/>
    <dgm:cxn modelId="{847508C7-25E6-4EE2-9CEB-F1D472AD7985}" type="presParOf" srcId="{75B66A9A-2940-44FC-9FDA-A6C5C564EEDC}" destId="{2199D735-3512-4B20-9690-76A027A44596}" srcOrd="0" destOrd="0" presId="urn:microsoft.com/office/officeart/2005/8/layout/hierarchy6"/>
    <dgm:cxn modelId="{FA5F9688-47EF-4793-BCC5-FD7EE9C04FFB}" type="presParOf" srcId="{75B66A9A-2940-44FC-9FDA-A6C5C564EEDC}" destId="{03DD4042-AA43-4DC1-AB65-C5AF75E64E6E}" srcOrd="1" destOrd="0" presId="urn:microsoft.com/office/officeart/2005/8/layout/hierarchy6"/>
    <dgm:cxn modelId="{D6FFEDBF-2932-4DEC-8D87-7DD4D17A70CA}" type="presParOf" srcId="{03DD4042-AA43-4DC1-AB65-C5AF75E64E6E}" destId="{61D62FCD-A6C7-40F6-8BE5-4E83C9166776}" srcOrd="0" destOrd="0" presId="urn:microsoft.com/office/officeart/2005/8/layout/hierarchy6"/>
    <dgm:cxn modelId="{7652C352-36DF-42B5-AE17-9910B4431280}" type="presParOf" srcId="{03DD4042-AA43-4DC1-AB65-C5AF75E64E6E}" destId="{866A62DA-4F1A-4B4E-9E2D-90E038646DDB}" srcOrd="1" destOrd="0" presId="urn:microsoft.com/office/officeart/2005/8/layout/hierarchy6"/>
    <dgm:cxn modelId="{779D9B59-EBA4-4B78-83AE-EA2CF8068447}" type="presParOf" srcId="{866A62DA-4F1A-4B4E-9E2D-90E038646DDB}" destId="{4613AB68-7836-491A-B7F0-B4BE5035AF13}" srcOrd="0" destOrd="0" presId="urn:microsoft.com/office/officeart/2005/8/layout/hierarchy6"/>
    <dgm:cxn modelId="{9DC5AFA8-9546-4054-8E43-77D7F027192E}" type="presParOf" srcId="{866A62DA-4F1A-4B4E-9E2D-90E038646DDB}" destId="{300F96C1-88BD-4EDC-9B1C-2A74B95F733E}" srcOrd="1" destOrd="0" presId="urn:microsoft.com/office/officeart/2005/8/layout/hierarchy6"/>
    <dgm:cxn modelId="{13167E7D-BF5F-4CB4-9875-9C5B5220C61E}" type="presParOf" srcId="{03DD4042-AA43-4DC1-AB65-C5AF75E64E6E}" destId="{D8AD3CB1-76E2-4AB6-BA3A-D228830D1864}" srcOrd="2" destOrd="0" presId="urn:microsoft.com/office/officeart/2005/8/layout/hierarchy6"/>
    <dgm:cxn modelId="{70F0EDF5-A582-4E5E-A105-987139A6F192}" type="presParOf" srcId="{03DD4042-AA43-4DC1-AB65-C5AF75E64E6E}" destId="{B825031B-2259-4D1D-82BB-DFE1F00A4CCD}" srcOrd="3" destOrd="0" presId="urn:microsoft.com/office/officeart/2005/8/layout/hierarchy6"/>
    <dgm:cxn modelId="{55B98BA1-59D1-486F-8C77-31D775B9B625}" type="presParOf" srcId="{B825031B-2259-4D1D-82BB-DFE1F00A4CCD}" destId="{701D98E4-F740-44B1-BA52-8241F91B3BE1}" srcOrd="0" destOrd="0" presId="urn:microsoft.com/office/officeart/2005/8/layout/hierarchy6"/>
    <dgm:cxn modelId="{85239EDA-AF43-48B5-A52A-2B1661022A07}" type="presParOf" srcId="{B825031B-2259-4D1D-82BB-DFE1F00A4CCD}" destId="{BA3B81F2-8BEE-4F4F-9558-C8E184ED2069}" srcOrd="1" destOrd="0" presId="urn:microsoft.com/office/officeart/2005/8/layout/hierarchy6"/>
    <dgm:cxn modelId="{66488F9C-E378-4255-B614-0F66B56714B2}" type="presParOf" srcId="{F08E893A-9438-4131-9DE5-AB117267D4DB}" destId="{EC5D82F8-1B44-4804-A050-DAB49A070C19}"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62C8D5-7BEB-4BE1-A12A-65594876C18F}"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2C695C20-587F-4B47-B18D-A7636FAEAA14}">
      <dgm:prSet phldrT="[Text]"/>
      <dgm:spPr/>
      <dgm:t>
        <a:bodyPr/>
        <a:lstStyle/>
        <a:p>
          <a:r>
            <a:rPr lang="en-US" dirty="0" smtClean="0"/>
            <a:t>Study site prior to harvest</a:t>
          </a:r>
          <a:endParaRPr lang="en-US" dirty="0"/>
        </a:p>
      </dgm:t>
    </dgm:pt>
    <dgm:pt modelId="{E59EBDC6-96D4-4FEA-AB8F-8DE042B964D4}" type="parTrans" cxnId="{BC1F8BC3-3D4F-43A0-BC35-92496B5E7907}">
      <dgm:prSet/>
      <dgm:spPr/>
      <dgm:t>
        <a:bodyPr/>
        <a:lstStyle/>
        <a:p>
          <a:endParaRPr lang="en-US"/>
        </a:p>
      </dgm:t>
    </dgm:pt>
    <dgm:pt modelId="{84129FB0-62C3-41C0-B213-A4E9328CD19C}" type="sibTrans" cxnId="{BC1F8BC3-3D4F-43A0-BC35-92496B5E7907}">
      <dgm:prSet/>
      <dgm:spPr/>
      <dgm:t>
        <a:bodyPr/>
        <a:lstStyle/>
        <a:p>
          <a:endParaRPr lang="en-US"/>
        </a:p>
      </dgm:t>
    </dgm:pt>
    <dgm:pt modelId="{FA95E086-C2D0-42EE-BCEA-1C68720C8B56}">
      <dgm:prSet phldrT="[Text]"/>
      <dgm:spPr/>
      <dgm:t>
        <a:bodyPr/>
        <a:lstStyle/>
        <a:p>
          <a:r>
            <a:rPr lang="en-US" dirty="0" smtClean="0"/>
            <a:t>NCDA&amp;CS </a:t>
          </a:r>
          <a:r>
            <a:rPr lang="en-US" dirty="0" err="1" smtClean="0"/>
            <a:t>Umstead</a:t>
          </a:r>
          <a:r>
            <a:rPr lang="en-US" dirty="0" smtClean="0"/>
            <a:t> Research Station. Durham County, NC. </a:t>
          </a:r>
          <a:endParaRPr lang="en-US" dirty="0"/>
        </a:p>
      </dgm:t>
    </dgm:pt>
    <dgm:pt modelId="{D86B5F4F-5F48-4CEC-8DB2-57133BA4D9FF}" type="parTrans" cxnId="{C692523D-0EE0-456D-89F3-9766B1ED0CB2}">
      <dgm:prSet/>
      <dgm:spPr/>
      <dgm:t>
        <a:bodyPr/>
        <a:lstStyle/>
        <a:p>
          <a:endParaRPr lang="en-US"/>
        </a:p>
      </dgm:t>
    </dgm:pt>
    <dgm:pt modelId="{C1A1E633-2E33-40B8-A7F0-E0FF2B0F3F61}" type="sibTrans" cxnId="{C692523D-0EE0-456D-89F3-9766B1ED0CB2}">
      <dgm:prSet/>
      <dgm:spPr/>
      <dgm:t>
        <a:bodyPr/>
        <a:lstStyle/>
        <a:p>
          <a:endParaRPr lang="en-US"/>
        </a:p>
      </dgm:t>
    </dgm:pt>
    <dgm:pt modelId="{B2539EA9-BAAC-41D0-8823-6284EE63BA33}">
      <dgm:prSet/>
      <dgm:spPr/>
      <dgm:t>
        <a:bodyPr/>
        <a:lstStyle/>
        <a:p>
          <a:r>
            <a:rPr lang="en-US" smtClean="0"/>
            <a:t>Mixed Hardwood-Pine</a:t>
          </a:r>
          <a:endParaRPr lang="en-US" dirty="0" smtClean="0"/>
        </a:p>
      </dgm:t>
    </dgm:pt>
    <dgm:pt modelId="{C6797ADA-8D18-4014-9074-8B991C22B733}" type="parTrans" cxnId="{0C0E167B-F687-4E91-AD18-6D380D5CD4AA}">
      <dgm:prSet/>
      <dgm:spPr/>
      <dgm:t>
        <a:bodyPr/>
        <a:lstStyle/>
        <a:p>
          <a:endParaRPr lang="en-US"/>
        </a:p>
      </dgm:t>
    </dgm:pt>
    <dgm:pt modelId="{2DCB2DE1-1622-4B77-8D00-E62DD1FB4208}" type="sibTrans" cxnId="{0C0E167B-F687-4E91-AD18-6D380D5CD4AA}">
      <dgm:prSet/>
      <dgm:spPr/>
      <dgm:t>
        <a:bodyPr/>
        <a:lstStyle/>
        <a:p>
          <a:endParaRPr lang="en-US"/>
        </a:p>
      </dgm:t>
    </dgm:pt>
    <dgm:pt modelId="{B8F23567-A13A-499B-A15F-49D3C842BA3E}">
      <dgm:prSet/>
      <dgm:spPr/>
      <dgm:t>
        <a:bodyPr/>
        <a:lstStyle/>
        <a:p>
          <a:r>
            <a:rPr lang="en-US" dirty="0" smtClean="0"/>
            <a:t>Abandoned agricultural land</a:t>
          </a:r>
        </a:p>
      </dgm:t>
    </dgm:pt>
    <dgm:pt modelId="{788DA0F0-9B58-42F7-9AD2-0431072D4FB1}" type="parTrans" cxnId="{DBC93A54-1CCD-4B2C-A360-996AF0D06E67}">
      <dgm:prSet/>
      <dgm:spPr/>
      <dgm:t>
        <a:bodyPr/>
        <a:lstStyle/>
        <a:p>
          <a:endParaRPr lang="en-US"/>
        </a:p>
      </dgm:t>
    </dgm:pt>
    <dgm:pt modelId="{BC41A277-2420-4349-9382-C7C983030459}" type="sibTrans" cxnId="{DBC93A54-1CCD-4B2C-A360-996AF0D06E67}">
      <dgm:prSet/>
      <dgm:spPr/>
      <dgm:t>
        <a:bodyPr/>
        <a:lstStyle/>
        <a:p>
          <a:endParaRPr lang="en-US"/>
        </a:p>
      </dgm:t>
    </dgm:pt>
    <dgm:pt modelId="{068A8B70-C2D3-4F0E-9EB1-ADA211B0AA6B}">
      <dgm:prSet/>
      <dgm:spPr/>
      <dgm:t>
        <a:bodyPr/>
        <a:lstStyle/>
        <a:p>
          <a:r>
            <a:rPr lang="en-US" dirty="0" smtClean="0"/>
            <a:t>Soils: silt loam and sandy loam</a:t>
          </a:r>
        </a:p>
      </dgm:t>
    </dgm:pt>
    <dgm:pt modelId="{8D28BA60-4342-4118-B687-0407F4D96ACA}" type="parTrans" cxnId="{D4DCBFEC-3FE5-4657-BA98-7DEDAC7C5915}">
      <dgm:prSet/>
      <dgm:spPr/>
      <dgm:t>
        <a:bodyPr/>
        <a:lstStyle/>
        <a:p>
          <a:endParaRPr lang="en-US"/>
        </a:p>
      </dgm:t>
    </dgm:pt>
    <dgm:pt modelId="{4F53AC5D-D0C4-4FEC-A39B-7CA14408B88A}" type="sibTrans" cxnId="{D4DCBFEC-3FE5-4657-BA98-7DEDAC7C5915}">
      <dgm:prSet/>
      <dgm:spPr/>
      <dgm:t>
        <a:bodyPr/>
        <a:lstStyle/>
        <a:p>
          <a:endParaRPr lang="en-US"/>
        </a:p>
      </dgm:t>
    </dgm:pt>
    <dgm:pt modelId="{43E2A0FE-934F-444B-9218-6CB62C2756C4}">
      <dgm:prSet/>
      <dgm:spPr/>
      <dgm:t>
        <a:bodyPr/>
        <a:lstStyle/>
        <a:p>
          <a:r>
            <a:rPr lang="en-US" dirty="0" smtClean="0"/>
            <a:t>Annual precipitation: 45.2 inches</a:t>
          </a:r>
        </a:p>
      </dgm:t>
    </dgm:pt>
    <dgm:pt modelId="{8A68CB95-AD7E-49A1-B0D9-AAA451994AD7}" type="parTrans" cxnId="{5B324D6C-F040-4FC7-87E2-4E4629312C0A}">
      <dgm:prSet/>
      <dgm:spPr/>
      <dgm:t>
        <a:bodyPr/>
        <a:lstStyle/>
        <a:p>
          <a:endParaRPr lang="en-US"/>
        </a:p>
      </dgm:t>
    </dgm:pt>
    <dgm:pt modelId="{47A164B0-8B5A-486B-B0C5-9A0D18BB8EC0}" type="sibTrans" cxnId="{5B324D6C-F040-4FC7-87E2-4E4629312C0A}">
      <dgm:prSet/>
      <dgm:spPr/>
      <dgm:t>
        <a:bodyPr/>
        <a:lstStyle/>
        <a:p>
          <a:endParaRPr lang="en-US"/>
        </a:p>
      </dgm:t>
    </dgm:pt>
    <dgm:pt modelId="{8BEB8228-E780-4D22-96E5-273CB8B0BD8F}">
      <dgm:prSet/>
      <dgm:spPr/>
      <dgm:t>
        <a:bodyPr/>
        <a:lstStyle/>
        <a:p>
          <a:r>
            <a:rPr lang="en-US" dirty="0" smtClean="0"/>
            <a:t>Elevation: 440 – 480 ft. </a:t>
          </a:r>
        </a:p>
      </dgm:t>
    </dgm:pt>
    <dgm:pt modelId="{AA84CC46-9C45-415A-A189-77622FF2244C}" type="parTrans" cxnId="{D7B7DFCD-3CDA-48F1-8E12-AAA6CDB1C4AB}">
      <dgm:prSet/>
      <dgm:spPr/>
      <dgm:t>
        <a:bodyPr/>
        <a:lstStyle/>
        <a:p>
          <a:endParaRPr lang="en-US"/>
        </a:p>
      </dgm:t>
    </dgm:pt>
    <dgm:pt modelId="{858EDF9D-569B-4BC6-9456-1B5C23773C4D}" type="sibTrans" cxnId="{D7B7DFCD-3CDA-48F1-8E12-AAA6CDB1C4AB}">
      <dgm:prSet/>
      <dgm:spPr/>
      <dgm:t>
        <a:bodyPr/>
        <a:lstStyle/>
        <a:p>
          <a:endParaRPr lang="en-US"/>
        </a:p>
      </dgm:t>
    </dgm:pt>
    <dgm:pt modelId="{F800DD11-E1CC-4598-896F-1F59D21E0D15}" type="pres">
      <dgm:prSet presAssocID="{8162C8D5-7BEB-4BE1-A12A-65594876C18F}" presName="Name0" presStyleCnt="0">
        <dgm:presLayoutVars>
          <dgm:chMax/>
          <dgm:chPref/>
          <dgm:dir/>
          <dgm:animLvl val="lvl"/>
        </dgm:presLayoutVars>
      </dgm:prSet>
      <dgm:spPr/>
      <dgm:t>
        <a:bodyPr/>
        <a:lstStyle/>
        <a:p>
          <a:endParaRPr lang="en-US"/>
        </a:p>
      </dgm:t>
    </dgm:pt>
    <dgm:pt modelId="{8B56D8DD-D6C9-4411-937D-DA8AB939B6AA}" type="pres">
      <dgm:prSet presAssocID="{2C695C20-587F-4B47-B18D-A7636FAEAA14}" presName="composite" presStyleCnt="0"/>
      <dgm:spPr/>
    </dgm:pt>
    <dgm:pt modelId="{3E95E357-CFE0-40CF-913D-A33A50371ABD}" type="pres">
      <dgm:prSet presAssocID="{2C695C20-587F-4B47-B18D-A7636FAEAA14}" presName="ParentAccentShape" presStyleLbl="trBgShp" presStyleIdx="0" presStyleCnt="2"/>
      <dgm:spPr/>
    </dgm:pt>
    <dgm:pt modelId="{C34D3E3F-3726-4116-B865-C3CAB8A9C0C3}" type="pres">
      <dgm:prSet presAssocID="{2C695C20-587F-4B47-B18D-A7636FAEAA14}" presName="ParentText" presStyleLbl="revTx" presStyleIdx="0" presStyleCnt="2">
        <dgm:presLayoutVars>
          <dgm:chMax val="1"/>
          <dgm:chPref val="1"/>
          <dgm:bulletEnabled val="1"/>
        </dgm:presLayoutVars>
      </dgm:prSet>
      <dgm:spPr/>
      <dgm:t>
        <a:bodyPr/>
        <a:lstStyle/>
        <a:p>
          <a:endParaRPr lang="en-US"/>
        </a:p>
      </dgm:t>
    </dgm:pt>
    <dgm:pt modelId="{43993E13-7C1E-44B6-8795-5EB20924AA74}" type="pres">
      <dgm:prSet presAssocID="{2C695C20-587F-4B47-B18D-A7636FAEAA14}" presName="ChildText" presStyleLbl="revTx" presStyleIdx="1" presStyleCnt="2" custScaleY="88608" custLinFactNeighborX="609" custLinFactNeighborY="-19593">
        <dgm:presLayoutVars>
          <dgm:chMax val="0"/>
          <dgm:chPref val="0"/>
        </dgm:presLayoutVars>
      </dgm:prSet>
      <dgm:spPr/>
      <dgm:t>
        <a:bodyPr/>
        <a:lstStyle/>
        <a:p>
          <a:endParaRPr lang="en-US"/>
        </a:p>
      </dgm:t>
    </dgm:pt>
    <dgm:pt modelId="{4FFF194E-4EC8-4392-96BA-D7BD132214BF}" type="pres">
      <dgm:prSet presAssocID="{2C695C20-587F-4B47-B18D-A7636FAEAA14}" presName="ChildAccentShape" presStyleLbl="trBgShp" presStyleIdx="1" presStyleCnt="2"/>
      <dgm:spPr/>
    </dgm:pt>
    <dgm:pt modelId="{BCFA8868-EF51-4FE7-AA41-41C77587B42A}" type="pres">
      <dgm:prSet presAssocID="{2C695C20-587F-4B47-B18D-A7636FAEAA14}" presName="Image" presStyleLbl="alignImgPlace1" presStyleIdx="0" presStyleCnt="1"/>
      <dgm:spPr>
        <a:blipFill rotWithShape="1">
          <a:blip xmlns:r="http://schemas.openxmlformats.org/officeDocument/2006/relationships" r:embed="rId1"/>
          <a:stretch>
            <a:fillRect/>
          </a:stretch>
        </a:blipFill>
      </dgm:spPr>
      <dgm:t>
        <a:bodyPr/>
        <a:lstStyle/>
        <a:p>
          <a:endParaRPr lang="en-US"/>
        </a:p>
      </dgm:t>
    </dgm:pt>
  </dgm:ptLst>
  <dgm:cxnLst>
    <dgm:cxn modelId="{8AD99843-C1A6-4E34-9AA2-3BFE258851DF}" type="presOf" srcId="{8162C8D5-7BEB-4BE1-A12A-65594876C18F}" destId="{F800DD11-E1CC-4598-896F-1F59D21E0D15}" srcOrd="0" destOrd="0" presId="urn:microsoft.com/office/officeart/2009/3/layout/SnapshotPictureList"/>
    <dgm:cxn modelId="{0FE21378-5A9C-47BE-B58A-A2D416F76BCF}" type="presOf" srcId="{B8F23567-A13A-499B-A15F-49D3C842BA3E}" destId="{43993E13-7C1E-44B6-8795-5EB20924AA74}" srcOrd="0" destOrd="2" presId="urn:microsoft.com/office/officeart/2009/3/layout/SnapshotPictureList"/>
    <dgm:cxn modelId="{DBC93A54-1CCD-4B2C-A360-996AF0D06E67}" srcId="{2C695C20-587F-4B47-B18D-A7636FAEAA14}" destId="{B8F23567-A13A-499B-A15F-49D3C842BA3E}" srcOrd="2" destOrd="0" parTransId="{788DA0F0-9B58-42F7-9AD2-0431072D4FB1}" sibTransId="{BC41A277-2420-4349-9382-C7C983030459}"/>
    <dgm:cxn modelId="{6CC4DDE7-94C9-4862-839D-730161C34C31}" type="presOf" srcId="{2C695C20-587F-4B47-B18D-A7636FAEAA14}" destId="{C34D3E3F-3726-4116-B865-C3CAB8A9C0C3}" srcOrd="0" destOrd="0" presId="urn:microsoft.com/office/officeart/2009/3/layout/SnapshotPictureList"/>
    <dgm:cxn modelId="{C692523D-0EE0-456D-89F3-9766B1ED0CB2}" srcId="{2C695C20-587F-4B47-B18D-A7636FAEAA14}" destId="{FA95E086-C2D0-42EE-BCEA-1C68720C8B56}" srcOrd="0" destOrd="0" parTransId="{D86B5F4F-5F48-4CEC-8DB2-57133BA4D9FF}" sibTransId="{C1A1E633-2E33-40B8-A7F0-E0FF2B0F3F61}"/>
    <dgm:cxn modelId="{D7B7DFCD-3CDA-48F1-8E12-AAA6CDB1C4AB}" srcId="{2C695C20-587F-4B47-B18D-A7636FAEAA14}" destId="{8BEB8228-E780-4D22-96E5-273CB8B0BD8F}" srcOrd="5" destOrd="0" parTransId="{AA84CC46-9C45-415A-A189-77622FF2244C}" sibTransId="{858EDF9D-569B-4BC6-9456-1B5C23773C4D}"/>
    <dgm:cxn modelId="{477730D1-4629-4C32-8C87-E44CBC5B8E36}" type="presOf" srcId="{8BEB8228-E780-4D22-96E5-273CB8B0BD8F}" destId="{43993E13-7C1E-44B6-8795-5EB20924AA74}" srcOrd="0" destOrd="5" presId="urn:microsoft.com/office/officeart/2009/3/layout/SnapshotPictureList"/>
    <dgm:cxn modelId="{A66C7BDA-665F-45EA-BB28-29C88B181392}" type="presOf" srcId="{068A8B70-C2D3-4F0E-9EB1-ADA211B0AA6B}" destId="{43993E13-7C1E-44B6-8795-5EB20924AA74}" srcOrd="0" destOrd="3" presId="urn:microsoft.com/office/officeart/2009/3/layout/SnapshotPictureList"/>
    <dgm:cxn modelId="{D4DCBFEC-3FE5-4657-BA98-7DEDAC7C5915}" srcId="{2C695C20-587F-4B47-B18D-A7636FAEAA14}" destId="{068A8B70-C2D3-4F0E-9EB1-ADA211B0AA6B}" srcOrd="3" destOrd="0" parTransId="{8D28BA60-4342-4118-B687-0407F4D96ACA}" sibTransId="{4F53AC5D-D0C4-4FEC-A39B-7CA14408B88A}"/>
    <dgm:cxn modelId="{C1A35712-A7DC-4660-850A-9B1E5E8E8424}" type="presOf" srcId="{43E2A0FE-934F-444B-9218-6CB62C2756C4}" destId="{43993E13-7C1E-44B6-8795-5EB20924AA74}" srcOrd="0" destOrd="4" presId="urn:microsoft.com/office/officeart/2009/3/layout/SnapshotPictureList"/>
    <dgm:cxn modelId="{5B324D6C-F040-4FC7-87E2-4E4629312C0A}" srcId="{2C695C20-587F-4B47-B18D-A7636FAEAA14}" destId="{43E2A0FE-934F-444B-9218-6CB62C2756C4}" srcOrd="4" destOrd="0" parTransId="{8A68CB95-AD7E-49A1-B0D9-AAA451994AD7}" sibTransId="{47A164B0-8B5A-486B-B0C5-9A0D18BB8EC0}"/>
    <dgm:cxn modelId="{9F6D9A12-8AA4-496A-88A8-D58CC0411EB8}" type="presOf" srcId="{FA95E086-C2D0-42EE-BCEA-1C68720C8B56}" destId="{43993E13-7C1E-44B6-8795-5EB20924AA74}" srcOrd="0" destOrd="0" presId="urn:microsoft.com/office/officeart/2009/3/layout/SnapshotPictureList"/>
    <dgm:cxn modelId="{B2465AF4-EF0C-4A26-984B-938887C284C0}" type="presOf" srcId="{B2539EA9-BAAC-41D0-8823-6284EE63BA33}" destId="{43993E13-7C1E-44B6-8795-5EB20924AA74}" srcOrd="0" destOrd="1" presId="urn:microsoft.com/office/officeart/2009/3/layout/SnapshotPictureList"/>
    <dgm:cxn modelId="{0C0E167B-F687-4E91-AD18-6D380D5CD4AA}" srcId="{2C695C20-587F-4B47-B18D-A7636FAEAA14}" destId="{B2539EA9-BAAC-41D0-8823-6284EE63BA33}" srcOrd="1" destOrd="0" parTransId="{C6797ADA-8D18-4014-9074-8B991C22B733}" sibTransId="{2DCB2DE1-1622-4B77-8D00-E62DD1FB4208}"/>
    <dgm:cxn modelId="{BC1F8BC3-3D4F-43A0-BC35-92496B5E7907}" srcId="{8162C8D5-7BEB-4BE1-A12A-65594876C18F}" destId="{2C695C20-587F-4B47-B18D-A7636FAEAA14}" srcOrd="0" destOrd="0" parTransId="{E59EBDC6-96D4-4FEA-AB8F-8DE042B964D4}" sibTransId="{84129FB0-62C3-41C0-B213-A4E9328CD19C}"/>
    <dgm:cxn modelId="{7D37504F-B05E-492C-A528-B29BF6786652}" type="presParOf" srcId="{F800DD11-E1CC-4598-896F-1F59D21E0D15}" destId="{8B56D8DD-D6C9-4411-937D-DA8AB939B6AA}" srcOrd="0" destOrd="0" presId="urn:microsoft.com/office/officeart/2009/3/layout/SnapshotPictureList"/>
    <dgm:cxn modelId="{95B470B4-EA27-418B-929F-CE571B7301D3}" type="presParOf" srcId="{8B56D8DD-D6C9-4411-937D-DA8AB939B6AA}" destId="{3E95E357-CFE0-40CF-913D-A33A50371ABD}" srcOrd="0" destOrd="0" presId="urn:microsoft.com/office/officeart/2009/3/layout/SnapshotPictureList"/>
    <dgm:cxn modelId="{62F575BD-4433-40D4-B928-EF23F7AB97BD}" type="presParOf" srcId="{8B56D8DD-D6C9-4411-937D-DA8AB939B6AA}" destId="{C34D3E3F-3726-4116-B865-C3CAB8A9C0C3}" srcOrd="1" destOrd="0" presId="urn:microsoft.com/office/officeart/2009/3/layout/SnapshotPictureList"/>
    <dgm:cxn modelId="{C20C9260-75F0-4A21-87AB-D5A183C7A4BD}" type="presParOf" srcId="{8B56D8DD-D6C9-4411-937D-DA8AB939B6AA}" destId="{43993E13-7C1E-44B6-8795-5EB20924AA74}" srcOrd="2" destOrd="0" presId="urn:microsoft.com/office/officeart/2009/3/layout/SnapshotPictureList"/>
    <dgm:cxn modelId="{0CEDDC10-0D81-4C65-81B7-485B7688223B}" type="presParOf" srcId="{8B56D8DD-D6C9-4411-937D-DA8AB939B6AA}" destId="{4FFF194E-4EC8-4392-96BA-D7BD132214BF}" srcOrd="3" destOrd="0" presId="urn:microsoft.com/office/officeart/2009/3/layout/SnapshotPictureList"/>
    <dgm:cxn modelId="{F39E50C6-64E1-4F36-8538-4521BCD79BB0}" type="presParOf" srcId="{8B56D8DD-D6C9-4411-937D-DA8AB939B6AA}" destId="{BCFA8868-EF51-4FE7-AA41-41C77587B42A}"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AC29CA-196E-4547-B604-1DC2B8F73A2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B2D1C15-3A1F-4440-B7FA-16C2D873F467}">
      <dgm:prSet/>
      <dgm:spPr/>
      <dgm:t>
        <a:bodyPr/>
        <a:lstStyle/>
        <a:p>
          <a:pPr rtl="0"/>
          <a:r>
            <a:rPr lang="en-US" dirty="0" smtClean="0"/>
            <a:t>Four residual overstory basal area treatment levels: BA 0, BA 15, BA 30, BA 45</a:t>
          </a:r>
          <a:endParaRPr lang="en-US" dirty="0"/>
        </a:p>
      </dgm:t>
    </dgm:pt>
    <dgm:pt modelId="{48EBF8E4-FB40-43DB-9A46-02220EA16E31}" type="parTrans" cxnId="{F77E57BE-2E7A-40EE-A31A-65D48EF1C260}">
      <dgm:prSet/>
      <dgm:spPr/>
      <dgm:t>
        <a:bodyPr/>
        <a:lstStyle/>
        <a:p>
          <a:endParaRPr lang="en-US"/>
        </a:p>
      </dgm:t>
    </dgm:pt>
    <dgm:pt modelId="{9B2CA5BB-5341-4222-885C-DE7317D535D6}" type="sibTrans" cxnId="{F77E57BE-2E7A-40EE-A31A-65D48EF1C260}">
      <dgm:prSet/>
      <dgm:spPr/>
      <dgm:t>
        <a:bodyPr/>
        <a:lstStyle/>
        <a:p>
          <a:endParaRPr lang="en-US"/>
        </a:p>
      </dgm:t>
    </dgm:pt>
    <dgm:pt modelId="{6B9D4D2F-79EF-40EE-B37B-AE316729AFC0}">
      <dgm:prSet/>
      <dgm:spPr/>
      <dgm:t>
        <a:bodyPr/>
        <a:lstStyle/>
        <a:p>
          <a:pPr rtl="0"/>
          <a:r>
            <a:rPr lang="en-US" dirty="0" smtClean="0"/>
            <a:t>1/3-acre circular treatment plots </a:t>
          </a:r>
        </a:p>
        <a:p>
          <a:pPr rtl="0"/>
          <a:r>
            <a:rPr lang="en-US" dirty="0" smtClean="0"/>
            <a:t>1/10-acre seedling measurement plot positioned at plot center</a:t>
          </a:r>
          <a:endParaRPr lang="en-US" dirty="0"/>
        </a:p>
      </dgm:t>
    </dgm:pt>
    <dgm:pt modelId="{402E0A9B-AF60-400D-8D42-1C3413410E2C}" type="parTrans" cxnId="{D1743269-2BDC-48DF-B042-F9419632E8B4}">
      <dgm:prSet/>
      <dgm:spPr/>
      <dgm:t>
        <a:bodyPr/>
        <a:lstStyle/>
        <a:p>
          <a:endParaRPr lang="en-US"/>
        </a:p>
      </dgm:t>
    </dgm:pt>
    <dgm:pt modelId="{96536307-BE44-4055-B9F0-DE4898CAFF07}" type="sibTrans" cxnId="{D1743269-2BDC-48DF-B042-F9419632E8B4}">
      <dgm:prSet/>
      <dgm:spPr/>
      <dgm:t>
        <a:bodyPr/>
        <a:lstStyle/>
        <a:p>
          <a:endParaRPr lang="en-US"/>
        </a:p>
      </dgm:t>
    </dgm:pt>
    <dgm:pt modelId="{F8DF36BA-14C2-4386-ADE9-E86E5ABEDEE1}">
      <dgm:prSet/>
      <dgm:spPr/>
      <dgm:t>
        <a:bodyPr/>
        <a:lstStyle/>
        <a:p>
          <a:pPr rtl="0"/>
          <a:r>
            <a:rPr lang="en-US" dirty="0" smtClean="0"/>
            <a:t>Seven replicated blocks of each residual BA treatment </a:t>
          </a:r>
          <a:endParaRPr lang="en-US" dirty="0"/>
        </a:p>
      </dgm:t>
    </dgm:pt>
    <dgm:pt modelId="{3EAAF88E-CAC6-488D-852B-8E5C09E6E522}" type="parTrans" cxnId="{B8B7C77C-D933-4AC6-96B6-A045E1CCD478}">
      <dgm:prSet/>
      <dgm:spPr/>
      <dgm:t>
        <a:bodyPr/>
        <a:lstStyle/>
        <a:p>
          <a:endParaRPr lang="en-US"/>
        </a:p>
      </dgm:t>
    </dgm:pt>
    <dgm:pt modelId="{DDB4A8A3-DA6B-4CB9-9710-8D5AFD9D1C9F}" type="sibTrans" cxnId="{B8B7C77C-D933-4AC6-96B6-A045E1CCD478}">
      <dgm:prSet/>
      <dgm:spPr/>
      <dgm:t>
        <a:bodyPr/>
        <a:lstStyle/>
        <a:p>
          <a:endParaRPr lang="en-US"/>
        </a:p>
      </dgm:t>
    </dgm:pt>
    <dgm:pt modelId="{2B7E0E1C-83F0-43F3-B100-28EC1955585D}">
      <dgm:prSet/>
      <dgm:spPr/>
      <dgm:t>
        <a:bodyPr/>
        <a:lstStyle/>
        <a:p>
          <a:pPr rtl="0"/>
          <a:r>
            <a:rPr lang="en-US" dirty="0" smtClean="0"/>
            <a:t>Three stock types</a:t>
          </a:r>
          <a:endParaRPr lang="en-US" dirty="0"/>
        </a:p>
      </dgm:t>
    </dgm:pt>
    <dgm:pt modelId="{89E787AA-3CB3-452A-9550-77B00CFD30D5}" type="parTrans" cxnId="{B7F6BF5D-28B1-46A7-9555-F427C91A0012}">
      <dgm:prSet/>
      <dgm:spPr/>
      <dgm:t>
        <a:bodyPr/>
        <a:lstStyle/>
        <a:p>
          <a:endParaRPr lang="en-US"/>
        </a:p>
      </dgm:t>
    </dgm:pt>
    <dgm:pt modelId="{FB54BDF1-528A-4C42-9023-AE8CE935263C}" type="sibTrans" cxnId="{B7F6BF5D-28B1-46A7-9555-F427C91A0012}">
      <dgm:prSet/>
      <dgm:spPr/>
      <dgm:t>
        <a:bodyPr/>
        <a:lstStyle/>
        <a:p>
          <a:endParaRPr lang="en-US"/>
        </a:p>
      </dgm:t>
    </dgm:pt>
    <dgm:pt modelId="{3903B301-69B7-49D4-A92B-79694B1CA384}" type="pres">
      <dgm:prSet presAssocID="{7BAC29CA-196E-4547-B604-1DC2B8F73A27}" presName="linear" presStyleCnt="0">
        <dgm:presLayoutVars>
          <dgm:animLvl val="lvl"/>
          <dgm:resizeHandles val="exact"/>
        </dgm:presLayoutVars>
      </dgm:prSet>
      <dgm:spPr/>
      <dgm:t>
        <a:bodyPr/>
        <a:lstStyle/>
        <a:p>
          <a:endParaRPr lang="en-US"/>
        </a:p>
      </dgm:t>
    </dgm:pt>
    <dgm:pt modelId="{08F945D5-6105-4A5C-895E-A9EBE4A66A86}" type="pres">
      <dgm:prSet presAssocID="{2B2D1C15-3A1F-4440-B7FA-16C2D873F467}" presName="parentText" presStyleLbl="node1" presStyleIdx="0" presStyleCnt="4">
        <dgm:presLayoutVars>
          <dgm:chMax val="0"/>
          <dgm:bulletEnabled val="1"/>
        </dgm:presLayoutVars>
      </dgm:prSet>
      <dgm:spPr/>
      <dgm:t>
        <a:bodyPr/>
        <a:lstStyle/>
        <a:p>
          <a:endParaRPr lang="en-US"/>
        </a:p>
      </dgm:t>
    </dgm:pt>
    <dgm:pt modelId="{10F54F5D-946C-4AD2-829C-8AB42060BBEE}" type="pres">
      <dgm:prSet presAssocID="{9B2CA5BB-5341-4222-885C-DE7317D535D6}" presName="spacer" presStyleCnt="0"/>
      <dgm:spPr/>
    </dgm:pt>
    <dgm:pt modelId="{086514BB-136A-440E-8A83-33164D722312}" type="pres">
      <dgm:prSet presAssocID="{6B9D4D2F-79EF-40EE-B37B-AE316729AFC0}" presName="parentText" presStyleLbl="node1" presStyleIdx="1" presStyleCnt="4">
        <dgm:presLayoutVars>
          <dgm:chMax val="0"/>
          <dgm:bulletEnabled val="1"/>
        </dgm:presLayoutVars>
      </dgm:prSet>
      <dgm:spPr/>
      <dgm:t>
        <a:bodyPr/>
        <a:lstStyle/>
        <a:p>
          <a:endParaRPr lang="en-US"/>
        </a:p>
      </dgm:t>
    </dgm:pt>
    <dgm:pt modelId="{10A4EC7B-E30E-4543-A758-5CC8DF3B4BFA}" type="pres">
      <dgm:prSet presAssocID="{96536307-BE44-4055-B9F0-DE4898CAFF07}" presName="spacer" presStyleCnt="0"/>
      <dgm:spPr/>
    </dgm:pt>
    <dgm:pt modelId="{DF37D295-C41B-4C9E-AEB5-9C29EA68D381}" type="pres">
      <dgm:prSet presAssocID="{F8DF36BA-14C2-4386-ADE9-E86E5ABEDEE1}" presName="parentText" presStyleLbl="node1" presStyleIdx="2" presStyleCnt="4">
        <dgm:presLayoutVars>
          <dgm:chMax val="0"/>
          <dgm:bulletEnabled val="1"/>
        </dgm:presLayoutVars>
      </dgm:prSet>
      <dgm:spPr/>
      <dgm:t>
        <a:bodyPr/>
        <a:lstStyle/>
        <a:p>
          <a:endParaRPr lang="en-US"/>
        </a:p>
      </dgm:t>
    </dgm:pt>
    <dgm:pt modelId="{D69043AD-5F3C-4E8A-82BB-D4C2D11EEE61}" type="pres">
      <dgm:prSet presAssocID="{DDB4A8A3-DA6B-4CB9-9710-8D5AFD9D1C9F}" presName="spacer" presStyleCnt="0"/>
      <dgm:spPr/>
    </dgm:pt>
    <dgm:pt modelId="{F11A5335-700B-4F84-BEA8-F283FCE55572}" type="pres">
      <dgm:prSet presAssocID="{2B7E0E1C-83F0-43F3-B100-28EC1955585D}" presName="parentText" presStyleLbl="node1" presStyleIdx="3" presStyleCnt="4">
        <dgm:presLayoutVars>
          <dgm:chMax val="0"/>
          <dgm:bulletEnabled val="1"/>
        </dgm:presLayoutVars>
      </dgm:prSet>
      <dgm:spPr/>
      <dgm:t>
        <a:bodyPr/>
        <a:lstStyle/>
        <a:p>
          <a:endParaRPr lang="en-US"/>
        </a:p>
      </dgm:t>
    </dgm:pt>
  </dgm:ptLst>
  <dgm:cxnLst>
    <dgm:cxn modelId="{AE70B3F1-E5FC-47E6-9F61-56AF2245AB81}" type="presOf" srcId="{6B9D4D2F-79EF-40EE-B37B-AE316729AFC0}" destId="{086514BB-136A-440E-8A83-33164D722312}" srcOrd="0" destOrd="0" presId="urn:microsoft.com/office/officeart/2005/8/layout/vList2"/>
    <dgm:cxn modelId="{D1743269-2BDC-48DF-B042-F9419632E8B4}" srcId="{7BAC29CA-196E-4547-B604-1DC2B8F73A27}" destId="{6B9D4D2F-79EF-40EE-B37B-AE316729AFC0}" srcOrd="1" destOrd="0" parTransId="{402E0A9B-AF60-400D-8D42-1C3413410E2C}" sibTransId="{96536307-BE44-4055-B9F0-DE4898CAFF07}"/>
    <dgm:cxn modelId="{CA8F8321-F07F-491E-BA12-CFAE82268A04}" type="presOf" srcId="{2B2D1C15-3A1F-4440-B7FA-16C2D873F467}" destId="{08F945D5-6105-4A5C-895E-A9EBE4A66A86}" srcOrd="0" destOrd="0" presId="urn:microsoft.com/office/officeart/2005/8/layout/vList2"/>
    <dgm:cxn modelId="{BBF9A109-BC54-4F83-98AD-BF7D5FAB4797}" type="presOf" srcId="{7BAC29CA-196E-4547-B604-1DC2B8F73A27}" destId="{3903B301-69B7-49D4-A92B-79694B1CA384}" srcOrd="0" destOrd="0" presId="urn:microsoft.com/office/officeart/2005/8/layout/vList2"/>
    <dgm:cxn modelId="{95D0A27D-6C1E-469F-ABD1-2F35E19D9565}" type="presOf" srcId="{F8DF36BA-14C2-4386-ADE9-E86E5ABEDEE1}" destId="{DF37D295-C41B-4C9E-AEB5-9C29EA68D381}" srcOrd="0" destOrd="0" presId="urn:microsoft.com/office/officeart/2005/8/layout/vList2"/>
    <dgm:cxn modelId="{F77E57BE-2E7A-40EE-A31A-65D48EF1C260}" srcId="{7BAC29CA-196E-4547-B604-1DC2B8F73A27}" destId="{2B2D1C15-3A1F-4440-B7FA-16C2D873F467}" srcOrd="0" destOrd="0" parTransId="{48EBF8E4-FB40-43DB-9A46-02220EA16E31}" sibTransId="{9B2CA5BB-5341-4222-885C-DE7317D535D6}"/>
    <dgm:cxn modelId="{CD6B8AC3-C0CD-471D-A6B8-E872A78DD8A6}" type="presOf" srcId="{2B7E0E1C-83F0-43F3-B100-28EC1955585D}" destId="{F11A5335-700B-4F84-BEA8-F283FCE55572}" srcOrd="0" destOrd="0" presId="urn:microsoft.com/office/officeart/2005/8/layout/vList2"/>
    <dgm:cxn modelId="{B7F6BF5D-28B1-46A7-9555-F427C91A0012}" srcId="{7BAC29CA-196E-4547-B604-1DC2B8F73A27}" destId="{2B7E0E1C-83F0-43F3-B100-28EC1955585D}" srcOrd="3" destOrd="0" parTransId="{89E787AA-3CB3-452A-9550-77B00CFD30D5}" sibTransId="{FB54BDF1-528A-4C42-9023-AE8CE935263C}"/>
    <dgm:cxn modelId="{B8B7C77C-D933-4AC6-96B6-A045E1CCD478}" srcId="{7BAC29CA-196E-4547-B604-1DC2B8F73A27}" destId="{F8DF36BA-14C2-4386-ADE9-E86E5ABEDEE1}" srcOrd="2" destOrd="0" parTransId="{3EAAF88E-CAC6-488D-852B-8E5C09E6E522}" sibTransId="{DDB4A8A3-DA6B-4CB9-9710-8D5AFD9D1C9F}"/>
    <dgm:cxn modelId="{AF582C05-C08F-4CAA-B5C7-50EFD399CD18}" type="presParOf" srcId="{3903B301-69B7-49D4-A92B-79694B1CA384}" destId="{08F945D5-6105-4A5C-895E-A9EBE4A66A86}" srcOrd="0" destOrd="0" presId="urn:microsoft.com/office/officeart/2005/8/layout/vList2"/>
    <dgm:cxn modelId="{575E84E0-BB05-4C2A-9787-A3AFD745C05C}" type="presParOf" srcId="{3903B301-69B7-49D4-A92B-79694B1CA384}" destId="{10F54F5D-946C-4AD2-829C-8AB42060BBEE}" srcOrd="1" destOrd="0" presId="urn:microsoft.com/office/officeart/2005/8/layout/vList2"/>
    <dgm:cxn modelId="{9C173E2A-7CF2-42DF-B2AD-13D211058B55}" type="presParOf" srcId="{3903B301-69B7-49D4-A92B-79694B1CA384}" destId="{086514BB-136A-440E-8A83-33164D722312}" srcOrd="2" destOrd="0" presId="urn:microsoft.com/office/officeart/2005/8/layout/vList2"/>
    <dgm:cxn modelId="{52BBB9F5-6679-4E50-9879-94D683A45E40}" type="presParOf" srcId="{3903B301-69B7-49D4-A92B-79694B1CA384}" destId="{10A4EC7B-E30E-4543-A758-5CC8DF3B4BFA}" srcOrd="3" destOrd="0" presId="urn:microsoft.com/office/officeart/2005/8/layout/vList2"/>
    <dgm:cxn modelId="{DF6F6A85-9509-4600-8697-E16BC3790683}" type="presParOf" srcId="{3903B301-69B7-49D4-A92B-79694B1CA384}" destId="{DF37D295-C41B-4C9E-AEB5-9C29EA68D381}" srcOrd="4" destOrd="0" presId="urn:microsoft.com/office/officeart/2005/8/layout/vList2"/>
    <dgm:cxn modelId="{05EE7296-598F-4989-8206-B33A8C546BCE}" type="presParOf" srcId="{3903B301-69B7-49D4-A92B-79694B1CA384}" destId="{D69043AD-5F3C-4E8A-82BB-D4C2D11EEE61}" srcOrd="5" destOrd="0" presId="urn:microsoft.com/office/officeart/2005/8/layout/vList2"/>
    <dgm:cxn modelId="{C6C70FA5-BB38-40DE-8FBD-E2E2DEF6A479}" type="presParOf" srcId="{3903B301-69B7-49D4-A92B-79694B1CA384}" destId="{F11A5335-700B-4F84-BEA8-F283FCE5557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29B8DDB-BF1A-436B-87AD-544730AD4ED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B0CA6F6-CA58-48DD-A60E-EA11A2D2F946}">
      <dgm:prSet custT="1"/>
      <dgm:spPr/>
      <dgm:t>
        <a:bodyPr/>
        <a:lstStyle/>
        <a:p>
          <a:pPr rtl="0"/>
          <a:endParaRPr lang="en-US" sz="1600" dirty="0" smtClean="0"/>
        </a:p>
        <a:p>
          <a:pPr rtl="0"/>
          <a:r>
            <a:rPr lang="en-US" sz="1600" dirty="0" smtClean="0"/>
            <a:t>Containerized with a small plug (</a:t>
          </a:r>
          <a:r>
            <a:rPr lang="en-US" sz="1600" b="1" dirty="0" smtClean="0"/>
            <a:t>NCSP</a:t>
          </a:r>
          <a:r>
            <a:rPr lang="en-US" sz="1600" dirty="0" smtClean="0"/>
            <a:t>)</a:t>
          </a:r>
        </a:p>
      </dgm:t>
    </dgm:pt>
    <dgm:pt modelId="{8C1A99FA-E34B-4E4B-89A2-8816D21D593F}" type="parTrans" cxnId="{CECA105A-A438-4593-8F1E-D3C6807C93EE}">
      <dgm:prSet/>
      <dgm:spPr/>
      <dgm:t>
        <a:bodyPr/>
        <a:lstStyle/>
        <a:p>
          <a:endParaRPr lang="en-US"/>
        </a:p>
      </dgm:t>
    </dgm:pt>
    <dgm:pt modelId="{687BCD41-8229-4C04-9A5C-587060116704}" type="sibTrans" cxnId="{CECA105A-A438-4593-8F1E-D3C6807C93EE}">
      <dgm:prSet/>
      <dgm:spPr/>
      <dgm:t>
        <a:bodyPr/>
        <a:lstStyle/>
        <a:p>
          <a:endParaRPr lang="en-US"/>
        </a:p>
      </dgm:t>
    </dgm:pt>
    <dgm:pt modelId="{5EE050F6-DAFC-48BC-A591-9F5697DEC520}">
      <dgm:prSet custT="1"/>
      <dgm:spPr/>
      <dgm:t>
        <a:bodyPr/>
        <a:lstStyle/>
        <a:p>
          <a:pPr rtl="0"/>
          <a:r>
            <a:rPr lang="en-US" sz="1800" dirty="0" smtClean="0"/>
            <a:t>1-0</a:t>
          </a:r>
          <a:endParaRPr lang="en-US" sz="1800" dirty="0"/>
        </a:p>
      </dgm:t>
    </dgm:pt>
    <dgm:pt modelId="{979CF935-478D-4D67-9FDB-BC4905AC9899}" type="parTrans" cxnId="{907CD718-5C3D-42CB-87A4-7C47710336CE}">
      <dgm:prSet/>
      <dgm:spPr/>
      <dgm:t>
        <a:bodyPr/>
        <a:lstStyle/>
        <a:p>
          <a:endParaRPr lang="en-US"/>
        </a:p>
      </dgm:t>
    </dgm:pt>
    <dgm:pt modelId="{82448C06-1213-4F26-A0F6-1BEC692256F9}" type="sibTrans" cxnId="{907CD718-5C3D-42CB-87A4-7C47710336CE}">
      <dgm:prSet/>
      <dgm:spPr/>
      <dgm:t>
        <a:bodyPr/>
        <a:lstStyle/>
        <a:p>
          <a:endParaRPr lang="en-US"/>
        </a:p>
      </dgm:t>
    </dgm:pt>
    <dgm:pt modelId="{D2F92895-2F92-40D2-9BBA-A072AE2CA75F}">
      <dgm:prSet custT="1"/>
      <dgm:spPr/>
      <dgm:t>
        <a:bodyPr/>
        <a:lstStyle/>
        <a:p>
          <a:pPr rtl="0"/>
          <a:r>
            <a:rPr lang="en-US" sz="1800" dirty="0" smtClean="0"/>
            <a:t>1.6 x 3.5 depth plug</a:t>
          </a:r>
          <a:endParaRPr lang="en-US" sz="1800" dirty="0"/>
        </a:p>
      </dgm:t>
    </dgm:pt>
    <dgm:pt modelId="{1F794839-416C-4AC0-8A9E-CD0CB07A0E88}" type="parTrans" cxnId="{57EC269D-BDD4-4443-BFA6-FB15D6EE4499}">
      <dgm:prSet/>
      <dgm:spPr/>
      <dgm:t>
        <a:bodyPr/>
        <a:lstStyle/>
        <a:p>
          <a:endParaRPr lang="en-US"/>
        </a:p>
      </dgm:t>
    </dgm:pt>
    <dgm:pt modelId="{2FBCBCCB-0B60-46EC-B18B-43A1CA623891}" type="sibTrans" cxnId="{57EC269D-BDD4-4443-BFA6-FB15D6EE4499}">
      <dgm:prSet/>
      <dgm:spPr/>
      <dgm:t>
        <a:bodyPr/>
        <a:lstStyle/>
        <a:p>
          <a:endParaRPr lang="en-US"/>
        </a:p>
      </dgm:t>
    </dgm:pt>
    <dgm:pt modelId="{D6731BFD-7971-4D0E-95A5-54B20315A6B0}">
      <dgm:prSet custT="1"/>
      <dgm:spPr/>
      <dgm:t>
        <a:bodyPr/>
        <a:lstStyle/>
        <a:p>
          <a:pPr rtl="0"/>
          <a:r>
            <a:rPr lang="en-US" sz="1800" dirty="0" smtClean="0"/>
            <a:t>NC seed source</a:t>
          </a:r>
          <a:endParaRPr lang="en-US" sz="1800" dirty="0"/>
        </a:p>
      </dgm:t>
    </dgm:pt>
    <dgm:pt modelId="{7B1F43F8-89F8-4EE5-ACAE-1F0C4325A627}" type="parTrans" cxnId="{5C793F3A-9B0B-4567-A71D-1E974C80DC35}">
      <dgm:prSet/>
      <dgm:spPr/>
      <dgm:t>
        <a:bodyPr/>
        <a:lstStyle/>
        <a:p>
          <a:endParaRPr lang="en-US"/>
        </a:p>
      </dgm:t>
    </dgm:pt>
    <dgm:pt modelId="{77B5F28C-02CA-41BE-891D-A15E06850DE7}" type="sibTrans" cxnId="{5C793F3A-9B0B-4567-A71D-1E974C80DC35}">
      <dgm:prSet/>
      <dgm:spPr/>
      <dgm:t>
        <a:bodyPr/>
        <a:lstStyle/>
        <a:p>
          <a:endParaRPr lang="en-US"/>
        </a:p>
      </dgm:t>
    </dgm:pt>
    <dgm:pt modelId="{02EE3E5F-F73A-437A-80F6-37E282250CBE}">
      <dgm:prSet custT="1"/>
      <dgm:spPr/>
      <dgm:t>
        <a:bodyPr/>
        <a:lstStyle/>
        <a:p>
          <a:pPr rtl="0"/>
          <a:endParaRPr lang="en-US" sz="1600" dirty="0" smtClean="0"/>
        </a:p>
        <a:p>
          <a:pPr rtl="0"/>
          <a:r>
            <a:rPr lang="en-US" sz="1600" dirty="0" smtClean="0"/>
            <a:t>Bareroot (</a:t>
          </a:r>
          <a:r>
            <a:rPr lang="en-US" sz="1600" b="1" dirty="0" smtClean="0"/>
            <a:t>VABR</a:t>
          </a:r>
          <a:r>
            <a:rPr lang="en-US" sz="1600" dirty="0" smtClean="0"/>
            <a:t>)</a:t>
          </a:r>
          <a:endParaRPr lang="en-US" sz="1600" dirty="0"/>
        </a:p>
      </dgm:t>
    </dgm:pt>
    <dgm:pt modelId="{F2718F7B-4CC7-4586-BCFA-9126C267981E}" type="parTrans" cxnId="{96FF728C-28EA-4A58-9815-8D7D363FE89F}">
      <dgm:prSet/>
      <dgm:spPr/>
      <dgm:t>
        <a:bodyPr/>
        <a:lstStyle/>
        <a:p>
          <a:endParaRPr lang="en-US"/>
        </a:p>
      </dgm:t>
    </dgm:pt>
    <dgm:pt modelId="{88E7598B-8B5E-4878-B8A2-B6F737E6EED2}" type="sibTrans" cxnId="{96FF728C-28EA-4A58-9815-8D7D363FE89F}">
      <dgm:prSet/>
      <dgm:spPr/>
      <dgm:t>
        <a:bodyPr/>
        <a:lstStyle/>
        <a:p>
          <a:endParaRPr lang="en-US"/>
        </a:p>
      </dgm:t>
    </dgm:pt>
    <dgm:pt modelId="{72CE6926-F781-432B-A356-1F8059D0F0F2}">
      <dgm:prSet custT="1"/>
      <dgm:spPr/>
      <dgm:t>
        <a:bodyPr/>
        <a:lstStyle/>
        <a:p>
          <a:pPr rtl="0"/>
          <a:r>
            <a:rPr lang="en-US" sz="1800" dirty="0" smtClean="0"/>
            <a:t>1-0</a:t>
          </a:r>
          <a:endParaRPr lang="en-US" sz="1800" dirty="0"/>
        </a:p>
      </dgm:t>
    </dgm:pt>
    <dgm:pt modelId="{A36A07C3-CB09-4B8C-B83F-E5381042202B}" type="parTrans" cxnId="{994B0E29-BDA8-4D25-875D-A4E8E2EA9CD3}">
      <dgm:prSet/>
      <dgm:spPr/>
      <dgm:t>
        <a:bodyPr/>
        <a:lstStyle/>
        <a:p>
          <a:endParaRPr lang="en-US"/>
        </a:p>
      </dgm:t>
    </dgm:pt>
    <dgm:pt modelId="{F36C4333-FCF3-4A02-B5A5-AE2EDC5FAC04}" type="sibTrans" cxnId="{994B0E29-BDA8-4D25-875D-A4E8E2EA9CD3}">
      <dgm:prSet/>
      <dgm:spPr/>
      <dgm:t>
        <a:bodyPr/>
        <a:lstStyle/>
        <a:p>
          <a:endParaRPr lang="en-US"/>
        </a:p>
      </dgm:t>
    </dgm:pt>
    <dgm:pt modelId="{EABAAD3D-2DD4-4FC0-9203-D3F28B28E5EB}">
      <dgm:prSet custT="1"/>
      <dgm:spPr/>
      <dgm:t>
        <a:bodyPr/>
        <a:lstStyle/>
        <a:p>
          <a:pPr rtl="0"/>
          <a:r>
            <a:rPr lang="en-US" sz="1800" dirty="0" smtClean="0"/>
            <a:t>VA seed source</a:t>
          </a:r>
          <a:endParaRPr lang="en-US" sz="1800" dirty="0"/>
        </a:p>
      </dgm:t>
    </dgm:pt>
    <dgm:pt modelId="{6B2AB3FB-7BF3-4B24-85C0-988E8F4F4D76}" type="parTrans" cxnId="{73C825DF-0102-43FD-BCF4-2BC164DAAF43}">
      <dgm:prSet/>
      <dgm:spPr/>
      <dgm:t>
        <a:bodyPr/>
        <a:lstStyle/>
        <a:p>
          <a:endParaRPr lang="en-US"/>
        </a:p>
      </dgm:t>
    </dgm:pt>
    <dgm:pt modelId="{609134E6-EAB6-4F31-BD99-82A04947EBCE}" type="sibTrans" cxnId="{73C825DF-0102-43FD-BCF4-2BC164DAAF43}">
      <dgm:prSet/>
      <dgm:spPr/>
      <dgm:t>
        <a:bodyPr/>
        <a:lstStyle/>
        <a:p>
          <a:endParaRPr lang="en-US"/>
        </a:p>
      </dgm:t>
    </dgm:pt>
    <dgm:pt modelId="{F77F579A-8876-4E15-8CD1-D63DD2AD0C1B}">
      <dgm:prSet custT="1"/>
      <dgm:spPr/>
      <dgm:t>
        <a:bodyPr/>
        <a:lstStyle/>
        <a:p>
          <a:pPr rtl="0"/>
          <a:endParaRPr lang="en-US" sz="1600" dirty="0" smtClean="0"/>
        </a:p>
        <a:p>
          <a:pPr rtl="0"/>
          <a:r>
            <a:rPr lang="en-US" sz="1600" dirty="0" smtClean="0"/>
            <a:t>Containerized with a large plug (</a:t>
          </a:r>
          <a:r>
            <a:rPr lang="en-US" sz="1600" b="1" dirty="0" smtClean="0"/>
            <a:t>NCLP</a:t>
          </a:r>
          <a:r>
            <a:rPr lang="en-US" sz="1600" dirty="0" smtClean="0"/>
            <a:t>)</a:t>
          </a:r>
        </a:p>
      </dgm:t>
    </dgm:pt>
    <dgm:pt modelId="{C0999C44-DB0F-4F9C-BF1F-78CB1420DA67}" type="parTrans" cxnId="{F9C0D3D2-6767-4B39-99F8-8272C799E914}">
      <dgm:prSet/>
      <dgm:spPr/>
      <dgm:t>
        <a:bodyPr/>
        <a:lstStyle/>
        <a:p>
          <a:endParaRPr lang="en-US"/>
        </a:p>
      </dgm:t>
    </dgm:pt>
    <dgm:pt modelId="{7C586684-F4F0-440F-AF66-8EA487141239}" type="sibTrans" cxnId="{F9C0D3D2-6767-4B39-99F8-8272C799E914}">
      <dgm:prSet/>
      <dgm:spPr/>
      <dgm:t>
        <a:bodyPr/>
        <a:lstStyle/>
        <a:p>
          <a:endParaRPr lang="en-US"/>
        </a:p>
      </dgm:t>
    </dgm:pt>
    <dgm:pt modelId="{A055A235-E922-48DE-A4C4-E056E7BC115F}">
      <dgm:prSet/>
      <dgm:spPr/>
      <dgm:t>
        <a:bodyPr/>
        <a:lstStyle/>
        <a:p>
          <a:pPr rtl="0"/>
          <a:r>
            <a:rPr lang="en-US" dirty="0" smtClean="0"/>
            <a:t>1-0</a:t>
          </a:r>
          <a:endParaRPr lang="en-US" dirty="0"/>
        </a:p>
      </dgm:t>
    </dgm:pt>
    <dgm:pt modelId="{59435307-C8C5-439F-9FDB-2E0A2569D731}" type="parTrans" cxnId="{6B31833E-F12B-4AD6-9B82-9C2BC900FC5A}">
      <dgm:prSet/>
      <dgm:spPr/>
      <dgm:t>
        <a:bodyPr/>
        <a:lstStyle/>
        <a:p>
          <a:endParaRPr lang="en-US"/>
        </a:p>
      </dgm:t>
    </dgm:pt>
    <dgm:pt modelId="{8071190A-CE3A-4260-8F20-D06B36F0CF39}" type="sibTrans" cxnId="{6B31833E-F12B-4AD6-9B82-9C2BC900FC5A}">
      <dgm:prSet/>
      <dgm:spPr/>
      <dgm:t>
        <a:bodyPr/>
        <a:lstStyle/>
        <a:p>
          <a:endParaRPr lang="en-US"/>
        </a:p>
      </dgm:t>
    </dgm:pt>
    <dgm:pt modelId="{72F8D906-0EFC-46E9-BA94-FD91B99E84C0}">
      <dgm:prSet/>
      <dgm:spPr/>
      <dgm:t>
        <a:bodyPr/>
        <a:lstStyle/>
        <a:p>
          <a:pPr rtl="0"/>
          <a:r>
            <a:rPr lang="en-US" dirty="0" smtClean="0"/>
            <a:t>1.5 x 4.75 depth plug</a:t>
          </a:r>
          <a:endParaRPr lang="en-US" dirty="0"/>
        </a:p>
      </dgm:t>
    </dgm:pt>
    <dgm:pt modelId="{97C5F176-B4E0-42E9-A799-0BD851C75DF3}" type="parTrans" cxnId="{F087EA35-0595-49A5-8780-1B68E1096D6F}">
      <dgm:prSet/>
      <dgm:spPr/>
      <dgm:t>
        <a:bodyPr/>
        <a:lstStyle/>
        <a:p>
          <a:endParaRPr lang="en-US"/>
        </a:p>
      </dgm:t>
    </dgm:pt>
    <dgm:pt modelId="{794633C7-6777-412B-AD03-C0AAD55EA818}" type="sibTrans" cxnId="{F087EA35-0595-49A5-8780-1B68E1096D6F}">
      <dgm:prSet/>
      <dgm:spPr/>
      <dgm:t>
        <a:bodyPr/>
        <a:lstStyle/>
        <a:p>
          <a:endParaRPr lang="en-US"/>
        </a:p>
      </dgm:t>
    </dgm:pt>
    <dgm:pt modelId="{C33050EA-CAD4-4E9F-A5DB-0A627D0224F9}">
      <dgm:prSet/>
      <dgm:spPr/>
      <dgm:t>
        <a:bodyPr/>
        <a:lstStyle/>
        <a:p>
          <a:pPr rtl="0"/>
          <a:r>
            <a:rPr lang="en-US" dirty="0" smtClean="0"/>
            <a:t>NC seed source</a:t>
          </a:r>
          <a:endParaRPr lang="en-US" dirty="0"/>
        </a:p>
      </dgm:t>
    </dgm:pt>
    <dgm:pt modelId="{C4604119-F689-45C1-83BE-819C540BAB07}" type="parTrans" cxnId="{7CA9397B-70AA-402A-829C-B35D215B5629}">
      <dgm:prSet/>
      <dgm:spPr/>
      <dgm:t>
        <a:bodyPr/>
        <a:lstStyle/>
        <a:p>
          <a:endParaRPr lang="en-US"/>
        </a:p>
      </dgm:t>
    </dgm:pt>
    <dgm:pt modelId="{66C5004A-0CDD-468C-B739-904B4482238D}" type="sibTrans" cxnId="{7CA9397B-70AA-402A-829C-B35D215B5629}">
      <dgm:prSet/>
      <dgm:spPr/>
      <dgm:t>
        <a:bodyPr/>
        <a:lstStyle/>
        <a:p>
          <a:endParaRPr lang="en-US"/>
        </a:p>
      </dgm:t>
    </dgm:pt>
    <dgm:pt modelId="{C9A57625-F48F-45AE-AA39-055C27754BF8}" type="pres">
      <dgm:prSet presAssocID="{F29B8DDB-BF1A-436B-87AD-544730AD4ED1}" presName="vert0" presStyleCnt="0">
        <dgm:presLayoutVars>
          <dgm:dir/>
          <dgm:animOne val="branch"/>
          <dgm:animLvl val="lvl"/>
        </dgm:presLayoutVars>
      </dgm:prSet>
      <dgm:spPr/>
      <dgm:t>
        <a:bodyPr/>
        <a:lstStyle/>
        <a:p>
          <a:endParaRPr lang="en-US"/>
        </a:p>
      </dgm:t>
    </dgm:pt>
    <dgm:pt modelId="{89D6A6A6-DADF-4150-B4B4-E4466C07056B}" type="pres">
      <dgm:prSet presAssocID="{F77F579A-8876-4E15-8CD1-D63DD2AD0C1B}" presName="thickLine" presStyleLbl="alignNode1" presStyleIdx="0" presStyleCnt="3"/>
      <dgm:spPr/>
    </dgm:pt>
    <dgm:pt modelId="{925627B9-F8DC-47FD-B600-9814F913522E}" type="pres">
      <dgm:prSet presAssocID="{F77F579A-8876-4E15-8CD1-D63DD2AD0C1B}" presName="horz1" presStyleCnt="0"/>
      <dgm:spPr/>
    </dgm:pt>
    <dgm:pt modelId="{9DDE0B92-EDA5-4A95-9A31-3999E4E27F87}" type="pres">
      <dgm:prSet presAssocID="{F77F579A-8876-4E15-8CD1-D63DD2AD0C1B}" presName="tx1" presStyleLbl="revTx" presStyleIdx="0" presStyleCnt="11" custScaleX="196687"/>
      <dgm:spPr/>
      <dgm:t>
        <a:bodyPr/>
        <a:lstStyle/>
        <a:p>
          <a:endParaRPr lang="en-US"/>
        </a:p>
      </dgm:t>
    </dgm:pt>
    <dgm:pt modelId="{E9F4BB1B-355C-460A-95C2-0CB66B0A3D26}" type="pres">
      <dgm:prSet presAssocID="{F77F579A-8876-4E15-8CD1-D63DD2AD0C1B}" presName="vert1" presStyleCnt="0"/>
      <dgm:spPr/>
    </dgm:pt>
    <dgm:pt modelId="{9CA2138E-4F06-49F0-9CB7-6E253C97431F}" type="pres">
      <dgm:prSet presAssocID="{A055A235-E922-48DE-A4C4-E056E7BC115F}" presName="vertSpace2a" presStyleCnt="0"/>
      <dgm:spPr/>
    </dgm:pt>
    <dgm:pt modelId="{5F4B6772-C174-4A7D-B46A-A81FEC4D0CA5}" type="pres">
      <dgm:prSet presAssocID="{A055A235-E922-48DE-A4C4-E056E7BC115F}" presName="horz2" presStyleCnt="0"/>
      <dgm:spPr/>
    </dgm:pt>
    <dgm:pt modelId="{7618DD00-1148-46A1-80F8-2E320595BBF8}" type="pres">
      <dgm:prSet presAssocID="{A055A235-E922-48DE-A4C4-E056E7BC115F}" presName="horzSpace2" presStyleCnt="0"/>
      <dgm:spPr/>
    </dgm:pt>
    <dgm:pt modelId="{9861D9C3-39E7-4125-A129-BF41CC7CABE7}" type="pres">
      <dgm:prSet presAssocID="{A055A235-E922-48DE-A4C4-E056E7BC115F}" presName="tx2" presStyleLbl="revTx" presStyleIdx="1" presStyleCnt="11"/>
      <dgm:spPr/>
      <dgm:t>
        <a:bodyPr/>
        <a:lstStyle/>
        <a:p>
          <a:endParaRPr lang="en-US"/>
        </a:p>
      </dgm:t>
    </dgm:pt>
    <dgm:pt modelId="{27B7AEE7-1E5A-48ED-8342-76CB49CFFCA9}" type="pres">
      <dgm:prSet presAssocID="{A055A235-E922-48DE-A4C4-E056E7BC115F}" presName="vert2" presStyleCnt="0"/>
      <dgm:spPr/>
    </dgm:pt>
    <dgm:pt modelId="{1C9ADFD4-25ED-459F-A0B0-E45E8F817D49}" type="pres">
      <dgm:prSet presAssocID="{A055A235-E922-48DE-A4C4-E056E7BC115F}" presName="thinLine2b" presStyleLbl="callout" presStyleIdx="0" presStyleCnt="8"/>
      <dgm:spPr/>
    </dgm:pt>
    <dgm:pt modelId="{6F9C2BA4-AEDA-4A45-9AAE-76CDAF2E934E}" type="pres">
      <dgm:prSet presAssocID="{A055A235-E922-48DE-A4C4-E056E7BC115F}" presName="vertSpace2b" presStyleCnt="0"/>
      <dgm:spPr/>
    </dgm:pt>
    <dgm:pt modelId="{C1B47FF2-6062-4BBC-B395-DA455ABDBF2B}" type="pres">
      <dgm:prSet presAssocID="{72F8D906-0EFC-46E9-BA94-FD91B99E84C0}" presName="horz2" presStyleCnt="0"/>
      <dgm:spPr/>
    </dgm:pt>
    <dgm:pt modelId="{A58CD57C-2C5C-4C36-93E6-226C25955C47}" type="pres">
      <dgm:prSet presAssocID="{72F8D906-0EFC-46E9-BA94-FD91B99E84C0}" presName="horzSpace2" presStyleCnt="0"/>
      <dgm:spPr/>
    </dgm:pt>
    <dgm:pt modelId="{9ED09579-BD21-44ED-8341-4406E061108F}" type="pres">
      <dgm:prSet presAssocID="{72F8D906-0EFC-46E9-BA94-FD91B99E84C0}" presName="tx2" presStyleLbl="revTx" presStyleIdx="2" presStyleCnt="11"/>
      <dgm:spPr/>
      <dgm:t>
        <a:bodyPr/>
        <a:lstStyle/>
        <a:p>
          <a:endParaRPr lang="en-US"/>
        </a:p>
      </dgm:t>
    </dgm:pt>
    <dgm:pt modelId="{9FABEEFF-2BEE-4AF1-A2A9-733F5739EBAC}" type="pres">
      <dgm:prSet presAssocID="{72F8D906-0EFC-46E9-BA94-FD91B99E84C0}" presName="vert2" presStyleCnt="0"/>
      <dgm:spPr/>
    </dgm:pt>
    <dgm:pt modelId="{E4E6818B-A477-4414-9D59-3371F2AD4B92}" type="pres">
      <dgm:prSet presAssocID="{72F8D906-0EFC-46E9-BA94-FD91B99E84C0}" presName="thinLine2b" presStyleLbl="callout" presStyleIdx="1" presStyleCnt="8"/>
      <dgm:spPr/>
    </dgm:pt>
    <dgm:pt modelId="{92A6F8C2-21E5-43F8-82D4-3ADDB75EF00C}" type="pres">
      <dgm:prSet presAssocID="{72F8D906-0EFC-46E9-BA94-FD91B99E84C0}" presName="vertSpace2b" presStyleCnt="0"/>
      <dgm:spPr/>
    </dgm:pt>
    <dgm:pt modelId="{CA46B823-A253-40B6-B105-140ADED75A33}" type="pres">
      <dgm:prSet presAssocID="{C33050EA-CAD4-4E9F-A5DB-0A627D0224F9}" presName="horz2" presStyleCnt="0"/>
      <dgm:spPr/>
    </dgm:pt>
    <dgm:pt modelId="{8939522E-67CD-48E8-B509-49833ACE1144}" type="pres">
      <dgm:prSet presAssocID="{C33050EA-CAD4-4E9F-A5DB-0A627D0224F9}" presName="horzSpace2" presStyleCnt="0"/>
      <dgm:spPr/>
    </dgm:pt>
    <dgm:pt modelId="{6266F88D-BD77-48F9-950B-0CB47728C2FF}" type="pres">
      <dgm:prSet presAssocID="{C33050EA-CAD4-4E9F-A5DB-0A627D0224F9}" presName="tx2" presStyleLbl="revTx" presStyleIdx="3" presStyleCnt="11"/>
      <dgm:spPr/>
      <dgm:t>
        <a:bodyPr/>
        <a:lstStyle/>
        <a:p>
          <a:endParaRPr lang="en-US"/>
        </a:p>
      </dgm:t>
    </dgm:pt>
    <dgm:pt modelId="{BD690A30-6EC4-4E12-B739-E8541D2E6E04}" type="pres">
      <dgm:prSet presAssocID="{C33050EA-CAD4-4E9F-A5DB-0A627D0224F9}" presName="vert2" presStyleCnt="0"/>
      <dgm:spPr/>
    </dgm:pt>
    <dgm:pt modelId="{CAB2C07E-19AC-4044-87A2-562486CA5763}" type="pres">
      <dgm:prSet presAssocID="{C33050EA-CAD4-4E9F-A5DB-0A627D0224F9}" presName="thinLine2b" presStyleLbl="callout" presStyleIdx="2" presStyleCnt="8"/>
      <dgm:spPr/>
    </dgm:pt>
    <dgm:pt modelId="{79468FC7-A1EF-4789-8C96-0304993C857F}" type="pres">
      <dgm:prSet presAssocID="{C33050EA-CAD4-4E9F-A5DB-0A627D0224F9}" presName="vertSpace2b" presStyleCnt="0"/>
      <dgm:spPr/>
    </dgm:pt>
    <dgm:pt modelId="{C6484EDE-6B3B-4E15-B705-809256D27560}" type="pres">
      <dgm:prSet presAssocID="{4B0CA6F6-CA58-48DD-A60E-EA11A2D2F946}" presName="thickLine" presStyleLbl="alignNode1" presStyleIdx="1" presStyleCnt="3"/>
      <dgm:spPr/>
    </dgm:pt>
    <dgm:pt modelId="{D6D9C61A-B0D2-4510-B905-908DD2AE1B51}" type="pres">
      <dgm:prSet presAssocID="{4B0CA6F6-CA58-48DD-A60E-EA11A2D2F946}" presName="horz1" presStyleCnt="0"/>
      <dgm:spPr/>
    </dgm:pt>
    <dgm:pt modelId="{07EB7179-16B7-42FA-9A56-E25BF584A951}" type="pres">
      <dgm:prSet presAssocID="{4B0CA6F6-CA58-48DD-A60E-EA11A2D2F946}" presName="tx1" presStyleLbl="revTx" presStyleIdx="4" presStyleCnt="11" custScaleX="182400"/>
      <dgm:spPr/>
      <dgm:t>
        <a:bodyPr/>
        <a:lstStyle/>
        <a:p>
          <a:endParaRPr lang="en-US"/>
        </a:p>
      </dgm:t>
    </dgm:pt>
    <dgm:pt modelId="{624BB3C6-C8F5-4F95-A523-09AEF817BA9F}" type="pres">
      <dgm:prSet presAssocID="{4B0CA6F6-CA58-48DD-A60E-EA11A2D2F946}" presName="vert1" presStyleCnt="0"/>
      <dgm:spPr/>
    </dgm:pt>
    <dgm:pt modelId="{E8D92387-B540-4B5D-BC30-5DE89FF0C4B2}" type="pres">
      <dgm:prSet presAssocID="{5EE050F6-DAFC-48BC-A591-9F5697DEC520}" presName="vertSpace2a" presStyleCnt="0"/>
      <dgm:spPr/>
    </dgm:pt>
    <dgm:pt modelId="{8BCDB144-8035-473A-9E0F-35907AD145B2}" type="pres">
      <dgm:prSet presAssocID="{5EE050F6-DAFC-48BC-A591-9F5697DEC520}" presName="horz2" presStyleCnt="0"/>
      <dgm:spPr/>
    </dgm:pt>
    <dgm:pt modelId="{3EAC5E4D-5C4A-4A2B-9A36-9BC6A6CE172A}" type="pres">
      <dgm:prSet presAssocID="{5EE050F6-DAFC-48BC-A591-9F5697DEC520}" presName="horzSpace2" presStyleCnt="0"/>
      <dgm:spPr/>
    </dgm:pt>
    <dgm:pt modelId="{947A2F0F-47C1-44F8-971E-D055C2890337}" type="pres">
      <dgm:prSet presAssocID="{5EE050F6-DAFC-48BC-A591-9F5697DEC520}" presName="tx2" presStyleLbl="revTx" presStyleIdx="5" presStyleCnt="11"/>
      <dgm:spPr/>
      <dgm:t>
        <a:bodyPr/>
        <a:lstStyle/>
        <a:p>
          <a:endParaRPr lang="en-US"/>
        </a:p>
      </dgm:t>
    </dgm:pt>
    <dgm:pt modelId="{8DE0C0F7-B5EE-4A38-9F54-643191DF64E6}" type="pres">
      <dgm:prSet presAssocID="{5EE050F6-DAFC-48BC-A591-9F5697DEC520}" presName="vert2" presStyleCnt="0"/>
      <dgm:spPr/>
    </dgm:pt>
    <dgm:pt modelId="{F8665F2E-091C-4178-9E41-BC3CDB47880C}" type="pres">
      <dgm:prSet presAssocID="{5EE050F6-DAFC-48BC-A591-9F5697DEC520}" presName="thinLine2b" presStyleLbl="callout" presStyleIdx="3" presStyleCnt="8"/>
      <dgm:spPr/>
    </dgm:pt>
    <dgm:pt modelId="{C61DE6F8-5F1D-4FA0-A7C6-802E179F9467}" type="pres">
      <dgm:prSet presAssocID="{5EE050F6-DAFC-48BC-A591-9F5697DEC520}" presName="vertSpace2b" presStyleCnt="0"/>
      <dgm:spPr/>
    </dgm:pt>
    <dgm:pt modelId="{9C08345A-0FF5-4FB8-9ED8-7773AB8CA4C7}" type="pres">
      <dgm:prSet presAssocID="{D2F92895-2F92-40D2-9BBA-A072AE2CA75F}" presName="horz2" presStyleCnt="0"/>
      <dgm:spPr/>
    </dgm:pt>
    <dgm:pt modelId="{8C97DD68-B57B-402F-BE2C-11C21BB68C14}" type="pres">
      <dgm:prSet presAssocID="{D2F92895-2F92-40D2-9BBA-A072AE2CA75F}" presName="horzSpace2" presStyleCnt="0"/>
      <dgm:spPr/>
    </dgm:pt>
    <dgm:pt modelId="{5D40B835-5E16-47AF-AC95-B50289950699}" type="pres">
      <dgm:prSet presAssocID="{D2F92895-2F92-40D2-9BBA-A072AE2CA75F}" presName="tx2" presStyleLbl="revTx" presStyleIdx="6" presStyleCnt="11"/>
      <dgm:spPr/>
      <dgm:t>
        <a:bodyPr/>
        <a:lstStyle/>
        <a:p>
          <a:endParaRPr lang="en-US"/>
        </a:p>
      </dgm:t>
    </dgm:pt>
    <dgm:pt modelId="{CD1043E4-2C64-4C2B-95BC-8CDAFA5DC56F}" type="pres">
      <dgm:prSet presAssocID="{D2F92895-2F92-40D2-9BBA-A072AE2CA75F}" presName="vert2" presStyleCnt="0"/>
      <dgm:spPr/>
    </dgm:pt>
    <dgm:pt modelId="{508A179A-59AB-4FB3-8A1B-4F59EF164084}" type="pres">
      <dgm:prSet presAssocID="{D2F92895-2F92-40D2-9BBA-A072AE2CA75F}" presName="thinLine2b" presStyleLbl="callout" presStyleIdx="4" presStyleCnt="8"/>
      <dgm:spPr/>
    </dgm:pt>
    <dgm:pt modelId="{0FD60AF1-CE36-49B1-809B-42D419D69BB9}" type="pres">
      <dgm:prSet presAssocID="{D2F92895-2F92-40D2-9BBA-A072AE2CA75F}" presName="vertSpace2b" presStyleCnt="0"/>
      <dgm:spPr/>
    </dgm:pt>
    <dgm:pt modelId="{519B8656-EB94-4207-B6CA-B60C56484DA0}" type="pres">
      <dgm:prSet presAssocID="{D6731BFD-7971-4D0E-95A5-54B20315A6B0}" presName="horz2" presStyleCnt="0"/>
      <dgm:spPr/>
    </dgm:pt>
    <dgm:pt modelId="{BDF319BF-FDDF-4056-889B-DA68C29202D6}" type="pres">
      <dgm:prSet presAssocID="{D6731BFD-7971-4D0E-95A5-54B20315A6B0}" presName="horzSpace2" presStyleCnt="0"/>
      <dgm:spPr/>
    </dgm:pt>
    <dgm:pt modelId="{6EED8DCF-07E1-4C41-8C7F-07F69A88C2C6}" type="pres">
      <dgm:prSet presAssocID="{D6731BFD-7971-4D0E-95A5-54B20315A6B0}" presName="tx2" presStyleLbl="revTx" presStyleIdx="7" presStyleCnt="11"/>
      <dgm:spPr/>
      <dgm:t>
        <a:bodyPr/>
        <a:lstStyle/>
        <a:p>
          <a:endParaRPr lang="en-US"/>
        </a:p>
      </dgm:t>
    </dgm:pt>
    <dgm:pt modelId="{0404046E-344B-4E94-AADE-FAA8D0357DEE}" type="pres">
      <dgm:prSet presAssocID="{D6731BFD-7971-4D0E-95A5-54B20315A6B0}" presName="vert2" presStyleCnt="0"/>
      <dgm:spPr/>
    </dgm:pt>
    <dgm:pt modelId="{A93A7C98-673C-42B9-BCEF-2DA607FDB44D}" type="pres">
      <dgm:prSet presAssocID="{D6731BFD-7971-4D0E-95A5-54B20315A6B0}" presName="thinLine2b" presStyleLbl="callout" presStyleIdx="5" presStyleCnt="8"/>
      <dgm:spPr/>
    </dgm:pt>
    <dgm:pt modelId="{098F36AE-1862-4269-9BA3-01A64EA784B3}" type="pres">
      <dgm:prSet presAssocID="{D6731BFD-7971-4D0E-95A5-54B20315A6B0}" presName="vertSpace2b" presStyleCnt="0"/>
      <dgm:spPr/>
    </dgm:pt>
    <dgm:pt modelId="{F8DF2F09-CD87-4050-A692-57733BBAD306}" type="pres">
      <dgm:prSet presAssocID="{02EE3E5F-F73A-437A-80F6-37E282250CBE}" presName="thickLine" presStyleLbl="alignNode1" presStyleIdx="2" presStyleCnt="3"/>
      <dgm:spPr/>
    </dgm:pt>
    <dgm:pt modelId="{CE7A67F0-C1EB-41DE-BA0A-E917C4F486D2}" type="pres">
      <dgm:prSet presAssocID="{02EE3E5F-F73A-437A-80F6-37E282250CBE}" presName="horz1" presStyleCnt="0"/>
      <dgm:spPr/>
    </dgm:pt>
    <dgm:pt modelId="{BA10AFC1-BF5B-4C08-9E06-64C71DA03EC7}" type="pres">
      <dgm:prSet presAssocID="{02EE3E5F-F73A-437A-80F6-37E282250CBE}" presName="tx1" presStyleLbl="revTx" presStyleIdx="8" presStyleCnt="11" custScaleX="203571"/>
      <dgm:spPr/>
      <dgm:t>
        <a:bodyPr/>
        <a:lstStyle/>
        <a:p>
          <a:endParaRPr lang="en-US"/>
        </a:p>
      </dgm:t>
    </dgm:pt>
    <dgm:pt modelId="{D83007C5-87A6-4F25-8AC4-3EEC6CD232D3}" type="pres">
      <dgm:prSet presAssocID="{02EE3E5F-F73A-437A-80F6-37E282250CBE}" presName="vert1" presStyleCnt="0"/>
      <dgm:spPr/>
    </dgm:pt>
    <dgm:pt modelId="{84118F05-5185-484B-97CA-EA28FA0BFF61}" type="pres">
      <dgm:prSet presAssocID="{72CE6926-F781-432B-A356-1F8059D0F0F2}" presName="vertSpace2a" presStyleCnt="0"/>
      <dgm:spPr/>
    </dgm:pt>
    <dgm:pt modelId="{C029E876-D833-4877-9588-5707F8909F51}" type="pres">
      <dgm:prSet presAssocID="{72CE6926-F781-432B-A356-1F8059D0F0F2}" presName="horz2" presStyleCnt="0"/>
      <dgm:spPr/>
    </dgm:pt>
    <dgm:pt modelId="{FAEA903E-5910-4E9E-BB82-650E353FA67D}" type="pres">
      <dgm:prSet presAssocID="{72CE6926-F781-432B-A356-1F8059D0F0F2}" presName="horzSpace2" presStyleCnt="0"/>
      <dgm:spPr/>
    </dgm:pt>
    <dgm:pt modelId="{E75BEA47-240B-4FC3-BAD2-6A0A678E4436}" type="pres">
      <dgm:prSet presAssocID="{72CE6926-F781-432B-A356-1F8059D0F0F2}" presName="tx2" presStyleLbl="revTx" presStyleIdx="9" presStyleCnt="11"/>
      <dgm:spPr/>
      <dgm:t>
        <a:bodyPr/>
        <a:lstStyle/>
        <a:p>
          <a:endParaRPr lang="en-US"/>
        </a:p>
      </dgm:t>
    </dgm:pt>
    <dgm:pt modelId="{EEC53932-ED5C-43BD-938E-B62402C552F1}" type="pres">
      <dgm:prSet presAssocID="{72CE6926-F781-432B-A356-1F8059D0F0F2}" presName="vert2" presStyleCnt="0"/>
      <dgm:spPr/>
    </dgm:pt>
    <dgm:pt modelId="{3D560F7E-7FD2-443A-BFC9-1D7A18166153}" type="pres">
      <dgm:prSet presAssocID="{72CE6926-F781-432B-A356-1F8059D0F0F2}" presName="thinLine2b" presStyleLbl="callout" presStyleIdx="6" presStyleCnt="8"/>
      <dgm:spPr/>
    </dgm:pt>
    <dgm:pt modelId="{7B138AF6-373E-49D1-AEBE-0552E5AD8B65}" type="pres">
      <dgm:prSet presAssocID="{72CE6926-F781-432B-A356-1F8059D0F0F2}" presName="vertSpace2b" presStyleCnt="0"/>
      <dgm:spPr/>
    </dgm:pt>
    <dgm:pt modelId="{9FBEB1F5-8D7A-4B47-BC9F-8161A2A32A9F}" type="pres">
      <dgm:prSet presAssocID="{EABAAD3D-2DD4-4FC0-9203-D3F28B28E5EB}" presName="horz2" presStyleCnt="0"/>
      <dgm:spPr/>
    </dgm:pt>
    <dgm:pt modelId="{3CC06648-4542-48F6-90CF-62CEB8C0571A}" type="pres">
      <dgm:prSet presAssocID="{EABAAD3D-2DD4-4FC0-9203-D3F28B28E5EB}" presName="horzSpace2" presStyleCnt="0"/>
      <dgm:spPr/>
    </dgm:pt>
    <dgm:pt modelId="{B752B5FF-8BBB-43AF-9BA8-AEC27C1E564A}" type="pres">
      <dgm:prSet presAssocID="{EABAAD3D-2DD4-4FC0-9203-D3F28B28E5EB}" presName="tx2" presStyleLbl="revTx" presStyleIdx="10" presStyleCnt="11"/>
      <dgm:spPr/>
      <dgm:t>
        <a:bodyPr/>
        <a:lstStyle/>
        <a:p>
          <a:endParaRPr lang="en-US"/>
        </a:p>
      </dgm:t>
    </dgm:pt>
    <dgm:pt modelId="{5DEBC33D-B344-4982-9414-D25A7C9C674E}" type="pres">
      <dgm:prSet presAssocID="{EABAAD3D-2DD4-4FC0-9203-D3F28B28E5EB}" presName="vert2" presStyleCnt="0"/>
      <dgm:spPr/>
    </dgm:pt>
    <dgm:pt modelId="{58B7F7D0-BAC0-4DDB-BFC8-4961D9F99C2E}" type="pres">
      <dgm:prSet presAssocID="{EABAAD3D-2DD4-4FC0-9203-D3F28B28E5EB}" presName="thinLine2b" presStyleLbl="callout" presStyleIdx="7" presStyleCnt="8"/>
      <dgm:spPr/>
    </dgm:pt>
    <dgm:pt modelId="{494CF4F9-2FE6-47C8-9A7B-769929BBBBE3}" type="pres">
      <dgm:prSet presAssocID="{EABAAD3D-2DD4-4FC0-9203-D3F28B28E5EB}" presName="vertSpace2b" presStyleCnt="0"/>
      <dgm:spPr/>
    </dgm:pt>
  </dgm:ptLst>
  <dgm:cxnLst>
    <dgm:cxn modelId="{CECA105A-A438-4593-8F1E-D3C6807C93EE}" srcId="{F29B8DDB-BF1A-436B-87AD-544730AD4ED1}" destId="{4B0CA6F6-CA58-48DD-A60E-EA11A2D2F946}" srcOrd="1" destOrd="0" parTransId="{8C1A99FA-E34B-4E4B-89A2-8816D21D593F}" sibTransId="{687BCD41-8229-4C04-9A5C-587060116704}"/>
    <dgm:cxn modelId="{5168856D-94CA-45FD-87DA-927F22277A59}" type="presOf" srcId="{C33050EA-CAD4-4E9F-A5DB-0A627D0224F9}" destId="{6266F88D-BD77-48F9-950B-0CB47728C2FF}" srcOrd="0" destOrd="0" presId="urn:microsoft.com/office/officeart/2008/layout/LinedList"/>
    <dgm:cxn modelId="{907CD718-5C3D-42CB-87A4-7C47710336CE}" srcId="{4B0CA6F6-CA58-48DD-A60E-EA11A2D2F946}" destId="{5EE050F6-DAFC-48BC-A591-9F5697DEC520}" srcOrd="0" destOrd="0" parTransId="{979CF935-478D-4D67-9FDB-BC4905AC9899}" sibTransId="{82448C06-1213-4F26-A0F6-1BEC692256F9}"/>
    <dgm:cxn modelId="{73C825DF-0102-43FD-BCF4-2BC164DAAF43}" srcId="{02EE3E5F-F73A-437A-80F6-37E282250CBE}" destId="{EABAAD3D-2DD4-4FC0-9203-D3F28B28E5EB}" srcOrd="1" destOrd="0" parTransId="{6B2AB3FB-7BF3-4B24-85C0-988E8F4F4D76}" sibTransId="{609134E6-EAB6-4F31-BD99-82A04947EBCE}"/>
    <dgm:cxn modelId="{2831BC70-83AA-406E-BBE4-F54D9C4A2C0F}" type="presOf" srcId="{EABAAD3D-2DD4-4FC0-9203-D3F28B28E5EB}" destId="{B752B5FF-8BBB-43AF-9BA8-AEC27C1E564A}" srcOrd="0" destOrd="0" presId="urn:microsoft.com/office/officeart/2008/layout/LinedList"/>
    <dgm:cxn modelId="{D86265DC-EE33-490F-A4E9-74CCD19649E5}" type="presOf" srcId="{02EE3E5F-F73A-437A-80F6-37E282250CBE}" destId="{BA10AFC1-BF5B-4C08-9E06-64C71DA03EC7}" srcOrd="0" destOrd="0" presId="urn:microsoft.com/office/officeart/2008/layout/LinedList"/>
    <dgm:cxn modelId="{994B0E29-BDA8-4D25-875D-A4E8E2EA9CD3}" srcId="{02EE3E5F-F73A-437A-80F6-37E282250CBE}" destId="{72CE6926-F781-432B-A356-1F8059D0F0F2}" srcOrd="0" destOrd="0" parTransId="{A36A07C3-CB09-4B8C-B83F-E5381042202B}" sibTransId="{F36C4333-FCF3-4A02-B5A5-AE2EDC5FAC04}"/>
    <dgm:cxn modelId="{E831D318-32A1-4051-8B1E-F217522A922D}" type="presOf" srcId="{4B0CA6F6-CA58-48DD-A60E-EA11A2D2F946}" destId="{07EB7179-16B7-42FA-9A56-E25BF584A951}" srcOrd="0" destOrd="0" presId="urn:microsoft.com/office/officeart/2008/layout/LinedList"/>
    <dgm:cxn modelId="{E93B6D01-A730-40C3-AA39-071BB2EE5F20}" type="presOf" srcId="{5EE050F6-DAFC-48BC-A591-9F5697DEC520}" destId="{947A2F0F-47C1-44F8-971E-D055C2890337}" srcOrd="0" destOrd="0" presId="urn:microsoft.com/office/officeart/2008/layout/LinedList"/>
    <dgm:cxn modelId="{DE555F35-557C-4B8C-8332-C74E8FCABC6C}" type="presOf" srcId="{72CE6926-F781-432B-A356-1F8059D0F0F2}" destId="{E75BEA47-240B-4FC3-BAD2-6A0A678E4436}" srcOrd="0" destOrd="0" presId="urn:microsoft.com/office/officeart/2008/layout/LinedList"/>
    <dgm:cxn modelId="{F9C0D3D2-6767-4B39-99F8-8272C799E914}" srcId="{F29B8DDB-BF1A-436B-87AD-544730AD4ED1}" destId="{F77F579A-8876-4E15-8CD1-D63DD2AD0C1B}" srcOrd="0" destOrd="0" parTransId="{C0999C44-DB0F-4F9C-BF1F-78CB1420DA67}" sibTransId="{7C586684-F4F0-440F-AF66-8EA487141239}"/>
    <dgm:cxn modelId="{F087EA35-0595-49A5-8780-1B68E1096D6F}" srcId="{F77F579A-8876-4E15-8CD1-D63DD2AD0C1B}" destId="{72F8D906-0EFC-46E9-BA94-FD91B99E84C0}" srcOrd="1" destOrd="0" parTransId="{97C5F176-B4E0-42E9-A799-0BD851C75DF3}" sibTransId="{794633C7-6777-412B-AD03-C0AAD55EA818}"/>
    <dgm:cxn modelId="{7CA9397B-70AA-402A-829C-B35D215B5629}" srcId="{F77F579A-8876-4E15-8CD1-D63DD2AD0C1B}" destId="{C33050EA-CAD4-4E9F-A5DB-0A627D0224F9}" srcOrd="2" destOrd="0" parTransId="{C4604119-F689-45C1-83BE-819C540BAB07}" sibTransId="{66C5004A-0CDD-468C-B739-904B4482238D}"/>
    <dgm:cxn modelId="{96FF728C-28EA-4A58-9815-8D7D363FE89F}" srcId="{F29B8DDB-BF1A-436B-87AD-544730AD4ED1}" destId="{02EE3E5F-F73A-437A-80F6-37E282250CBE}" srcOrd="2" destOrd="0" parTransId="{F2718F7B-4CC7-4586-BCFA-9126C267981E}" sibTransId="{88E7598B-8B5E-4878-B8A2-B6F737E6EED2}"/>
    <dgm:cxn modelId="{763AD2A6-0736-4578-9115-3BE75B3A6910}" type="presOf" srcId="{A055A235-E922-48DE-A4C4-E056E7BC115F}" destId="{9861D9C3-39E7-4125-A129-BF41CC7CABE7}" srcOrd="0" destOrd="0" presId="urn:microsoft.com/office/officeart/2008/layout/LinedList"/>
    <dgm:cxn modelId="{91DA6968-52CC-4DC2-986C-2FAE2D3E8BF1}" type="presOf" srcId="{D2F92895-2F92-40D2-9BBA-A072AE2CA75F}" destId="{5D40B835-5E16-47AF-AC95-B50289950699}" srcOrd="0" destOrd="0" presId="urn:microsoft.com/office/officeart/2008/layout/LinedList"/>
    <dgm:cxn modelId="{2A6F2933-2959-49AD-A7EA-23220934EEA3}" type="presOf" srcId="{72F8D906-0EFC-46E9-BA94-FD91B99E84C0}" destId="{9ED09579-BD21-44ED-8341-4406E061108F}" srcOrd="0" destOrd="0" presId="urn:microsoft.com/office/officeart/2008/layout/LinedList"/>
    <dgm:cxn modelId="{9D28167D-4980-4F16-8D7E-E6C6006642B5}" type="presOf" srcId="{F77F579A-8876-4E15-8CD1-D63DD2AD0C1B}" destId="{9DDE0B92-EDA5-4A95-9A31-3999E4E27F87}" srcOrd="0" destOrd="0" presId="urn:microsoft.com/office/officeart/2008/layout/LinedList"/>
    <dgm:cxn modelId="{6B31833E-F12B-4AD6-9B82-9C2BC900FC5A}" srcId="{F77F579A-8876-4E15-8CD1-D63DD2AD0C1B}" destId="{A055A235-E922-48DE-A4C4-E056E7BC115F}" srcOrd="0" destOrd="0" parTransId="{59435307-C8C5-439F-9FDB-2E0A2569D731}" sibTransId="{8071190A-CE3A-4260-8F20-D06B36F0CF39}"/>
    <dgm:cxn modelId="{57EC269D-BDD4-4443-BFA6-FB15D6EE4499}" srcId="{4B0CA6F6-CA58-48DD-A60E-EA11A2D2F946}" destId="{D2F92895-2F92-40D2-9BBA-A072AE2CA75F}" srcOrd="1" destOrd="0" parTransId="{1F794839-416C-4AC0-8A9E-CD0CB07A0E88}" sibTransId="{2FBCBCCB-0B60-46EC-B18B-43A1CA623891}"/>
    <dgm:cxn modelId="{2D67C7EB-9B68-47E2-8704-74DA435DAC24}" type="presOf" srcId="{F29B8DDB-BF1A-436B-87AD-544730AD4ED1}" destId="{C9A57625-F48F-45AE-AA39-055C27754BF8}" srcOrd="0" destOrd="0" presId="urn:microsoft.com/office/officeart/2008/layout/LinedList"/>
    <dgm:cxn modelId="{5C793F3A-9B0B-4567-A71D-1E974C80DC35}" srcId="{4B0CA6F6-CA58-48DD-A60E-EA11A2D2F946}" destId="{D6731BFD-7971-4D0E-95A5-54B20315A6B0}" srcOrd="2" destOrd="0" parTransId="{7B1F43F8-89F8-4EE5-ACAE-1F0C4325A627}" sibTransId="{77B5F28C-02CA-41BE-891D-A15E06850DE7}"/>
    <dgm:cxn modelId="{FBEED8F8-134A-4483-92EA-5FBFB32CBC90}" type="presOf" srcId="{D6731BFD-7971-4D0E-95A5-54B20315A6B0}" destId="{6EED8DCF-07E1-4C41-8C7F-07F69A88C2C6}" srcOrd="0" destOrd="0" presId="urn:microsoft.com/office/officeart/2008/layout/LinedList"/>
    <dgm:cxn modelId="{2373B983-7CFF-4F1D-B6FA-A85EFC6961F4}" type="presParOf" srcId="{C9A57625-F48F-45AE-AA39-055C27754BF8}" destId="{89D6A6A6-DADF-4150-B4B4-E4466C07056B}" srcOrd="0" destOrd="0" presId="urn:microsoft.com/office/officeart/2008/layout/LinedList"/>
    <dgm:cxn modelId="{4E7CE4E7-57D0-4D5D-8493-9C983386BE7B}" type="presParOf" srcId="{C9A57625-F48F-45AE-AA39-055C27754BF8}" destId="{925627B9-F8DC-47FD-B600-9814F913522E}" srcOrd="1" destOrd="0" presId="urn:microsoft.com/office/officeart/2008/layout/LinedList"/>
    <dgm:cxn modelId="{F1902CD7-EFBC-45C8-89DB-FFF09D5D52F7}" type="presParOf" srcId="{925627B9-F8DC-47FD-B600-9814F913522E}" destId="{9DDE0B92-EDA5-4A95-9A31-3999E4E27F87}" srcOrd="0" destOrd="0" presId="urn:microsoft.com/office/officeart/2008/layout/LinedList"/>
    <dgm:cxn modelId="{841D8C38-AE54-47D5-B9B2-AC96E2B74E19}" type="presParOf" srcId="{925627B9-F8DC-47FD-B600-9814F913522E}" destId="{E9F4BB1B-355C-460A-95C2-0CB66B0A3D26}" srcOrd="1" destOrd="0" presId="urn:microsoft.com/office/officeart/2008/layout/LinedList"/>
    <dgm:cxn modelId="{429C52AD-60D3-4423-9D54-FF58A21F0D66}" type="presParOf" srcId="{E9F4BB1B-355C-460A-95C2-0CB66B0A3D26}" destId="{9CA2138E-4F06-49F0-9CB7-6E253C97431F}" srcOrd="0" destOrd="0" presId="urn:microsoft.com/office/officeart/2008/layout/LinedList"/>
    <dgm:cxn modelId="{985F2021-BFAE-4614-A8E0-7C49D9B6A815}" type="presParOf" srcId="{E9F4BB1B-355C-460A-95C2-0CB66B0A3D26}" destId="{5F4B6772-C174-4A7D-B46A-A81FEC4D0CA5}" srcOrd="1" destOrd="0" presId="urn:microsoft.com/office/officeart/2008/layout/LinedList"/>
    <dgm:cxn modelId="{AA17AEF4-F632-4E6E-AF63-9E1113D5D3C3}" type="presParOf" srcId="{5F4B6772-C174-4A7D-B46A-A81FEC4D0CA5}" destId="{7618DD00-1148-46A1-80F8-2E320595BBF8}" srcOrd="0" destOrd="0" presId="urn:microsoft.com/office/officeart/2008/layout/LinedList"/>
    <dgm:cxn modelId="{2C6D0177-E54B-4F5D-B8BC-4291E11195F0}" type="presParOf" srcId="{5F4B6772-C174-4A7D-B46A-A81FEC4D0CA5}" destId="{9861D9C3-39E7-4125-A129-BF41CC7CABE7}" srcOrd="1" destOrd="0" presId="urn:microsoft.com/office/officeart/2008/layout/LinedList"/>
    <dgm:cxn modelId="{88020DF0-ABD3-4E72-AB15-7CBEC592729E}" type="presParOf" srcId="{5F4B6772-C174-4A7D-B46A-A81FEC4D0CA5}" destId="{27B7AEE7-1E5A-48ED-8342-76CB49CFFCA9}" srcOrd="2" destOrd="0" presId="urn:microsoft.com/office/officeart/2008/layout/LinedList"/>
    <dgm:cxn modelId="{809EB628-9AAA-45B7-9348-1613ABCE71AD}" type="presParOf" srcId="{E9F4BB1B-355C-460A-95C2-0CB66B0A3D26}" destId="{1C9ADFD4-25ED-459F-A0B0-E45E8F817D49}" srcOrd="2" destOrd="0" presId="urn:microsoft.com/office/officeart/2008/layout/LinedList"/>
    <dgm:cxn modelId="{A11765EC-0E80-4A56-B610-FD34DDABA36E}" type="presParOf" srcId="{E9F4BB1B-355C-460A-95C2-0CB66B0A3D26}" destId="{6F9C2BA4-AEDA-4A45-9AAE-76CDAF2E934E}" srcOrd="3" destOrd="0" presId="urn:microsoft.com/office/officeart/2008/layout/LinedList"/>
    <dgm:cxn modelId="{466DF580-BE7B-474D-8741-A05610C3E462}" type="presParOf" srcId="{E9F4BB1B-355C-460A-95C2-0CB66B0A3D26}" destId="{C1B47FF2-6062-4BBC-B395-DA455ABDBF2B}" srcOrd="4" destOrd="0" presId="urn:microsoft.com/office/officeart/2008/layout/LinedList"/>
    <dgm:cxn modelId="{4A27A519-88F4-4394-9139-2F626FB25CF0}" type="presParOf" srcId="{C1B47FF2-6062-4BBC-B395-DA455ABDBF2B}" destId="{A58CD57C-2C5C-4C36-93E6-226C25955C47}" srcOrd="0" destOrd="0" presId="urn:microsoft.com/office/officeart/2008/layout/LinedList"/>
    <dgm:cxn modelId="{B9E614BE-7415-4E01-B5B5-00C7E0FCAEA1}" type="presParOf" srcId="{C1B47FF2-6062-4BBC-B395-DA455ABDBF2B}" destId="{9ED09579-BD21-44ED-8341-4406E061108F}" srcOrd="1" destOrd="0" presId="urn:microsoft.com/office/officeart/2008/layout/LinedList"/>
    <dgm:cxn modelId="{C39F65EC-4EFF-41A6-BC5D-E98D78E0F1AA}" type="presParOf" srcId="{C1B47FF2-6062-4BBC-B395-DA455ABDBF2B}" destId="{9FABEEFF-2BEE-4AF1-A2A9-733F5739EBAC}" srcOrd="2" destOrd="0" presId="urn:microsoft.com/office/officeart/2008/layout/LinedList"/>
    <dgm:cxn modelId="{32BC71A0-7AB0-43C6-B5B8-8E6B5E72FCDB}" type="presParOf" srcId="{E9F4BB1B-355C-460A-95C2-0CB66B0A3D26}" destId="{E4E6818B-A477-4414-9D59-3371F2AD4B92}" srcOrd="5" destOrd="0" presId="urn:microsoft.com/office/officeart/2008/layout/LinedList"/>
    <dgm:cxn modelId="{16C5A18E-7276-4B80-ACA0-6FEF03520DA4}" type="presParOf" srcId="{E9F4BB1B-355C-460A-95C2-0CB66B0A3D26}" destId="{92A6F8C2-21E5-43F8-82D4-3ADDB75EF00C}" srcOrd="6" destOrd="0" presId="urn:microsoft.com/office/officeart/2008/layout/LinedList"/>
    <dgm:cxn modelId="{CB3C7091-1905-4A2B-8241-B9274CF2FEC8}" type="presParOf" srcId="{E9F4BB1B-355C-460A-95C2-0CB66B0A3D26}" destId="{CA46B823-A253-40B6-B105-140ADED75A33}" srcOrd="7" destOrd="0" presId="urn:microsoft.com/office/officeart/2008/layout/LinedList"/>
    <dgm:cxn modelId="{623CDADD-3A80-4621-A098-239FDB18E84D}" type="presParOf" srcId="{CA46B823-A253-40B6-B105-140ADED75A33}" destId="{8939522E-67CD-48E8-B509-49833ACE1144}" srcOrd="0" destOrd="0" presId="urn:microsoft.com/office/officeart/2008/layout/LinedList"/>
    <dgm:cxn modelId="{8BBB8053-EC47-4FD8-9706-DA1E68F5C01F}" type="presParOf" srcId="{CA46B823-A253-40B6-B105-140ADED75A33}" destId="{6266F88D-BD77-48F9-950B-0CB47728C2FF}" srcOrd="1" destOrd="0" presId="urn:microsoft.com/office/officeart/2008/layout/LinedList"/>
    <dgm:cxn modelId="{CDA652BA-1BA1-4BC9-BD66-CC0A79EA8946}" type="presParOf" srcId="{CA46B823-A253-40B6-B105-140ADED75A33}" destId="{BD690A30-6EC4-4E12-B739-E8541D2E6E04}" srcOrd="2" destOrd="0" presId="urn:microsoft.com/office/officeart/2008/layout/LinedList"/>
    <dgm:cxn modelId="{4D52991F-75D9-4FF2-A977-F3AFAD075D62}" type="presParOf" srcId="{E9F4BB1B-355C-460A-95C2-0CB66B0A3D26}" destId="{CAB2C07E-19AC-4044-87A2-562486CA5763}" srcOrd="8" destOrd="0" presId="urn:microsoft.com/office/officeart/2008/layout/LinedList"/>
    <dgm:cxn modelId="{E4A2E64B-D4A3-47A8-8808-6BA210C7768B}" type="presParOf" srcId="{E9F4BB1B-355C-460A-95C2-0CB66B0A3D26}" destId="{79468FC7-A1EF-4789-8C96-0304993C857F}" srcOrd="9" destOrd="0" presId="urn:microsoft.com/office/officeart/2008/layout/LinedList"/>
    <dgm:cxn modelId="{0F7E453B-15D8-4B2A-8EFD-D7FDA0393880}" type="presParOf" srcId="{C9A57625-F48F-45AE-AA39-055C27754BF8}" destId="{C6484EDE-6B3B-4E15-B705-809256D27560}" srcOrd="2" destOrd="0" presId="urn:microsoft.com/office/officeart/2008/layout/LinedList"/>
    <dgm:cxn modelId="{DF003023-2DD9-4E37-96A7-3434B1F5D48F}" type="presParOf" srcId="{C9A57625-F48F-45AE-AA39-055C27754BF8}" destId="{D6D9C61A-B0D2-4510-B905-908DD2AE1B51}" srcOrd="3" destOrd="0" presId="urn:microsoft.com/office/officeart/2008/layout/LinedList"/>
    <dgm:cxn modelId="{0C9BA526-7FCD-4955-A4D7-C80FC781DF4C}" type="presParOf" srcId="{D6D9C61A-B0D2-4510-B905-908DD2AE1B51}" destId="{07EB7179-16B7-42FA-9A56-E25BF584A951}" srcOrd="0" destOrd="0" presId="urn:microsoft.com/office/officeart/2008/layout/LinedList"/>
    <dgm:cxn modelId="{DCBCC9F6-67D3-4972-B75F-00FB5D731996}" type="presParOf" srcId="{D6D9C61A-B0D2-4510-B905-908DD2AE1B51}" destId="{624BB3C6-C8F5-4F95-A523-09AEF817BA9F}" srcOrd="1" destOrd="0" presId="urn:microsoft.com/office/officeart/2008/layout/LinedList"/>
    <dgm:cxn modelId="{90FABA6C-2F19-4CC5-BC2A-2E7A2A5139B9}" type="presParOf" srcId="{624BB3C6-C8F5-4F95-A523-09AEF817BA9F}" destId="{E8D92387-B540-4B5D-BC30-5DE89FF0C4B2}" srcOrd="0" destOrd="0" presId="urn:microsoft.com/office/officeart/2008/layout/LinedList"/>
    <dgm:cxn modelId="{B5AF9213-B0C6-477C-A84E-F56C187B4AF4}" type="presParOf" srcId="{624BB3C6-C8F5-4F95-A523-09AEF817BA9F}" destId="{8BCDB144-8035-473A-9E0F-35907AD145B2}" srcOrd="1" destOrd="0" presId="urn:microsoft.com/office/officeart/2008/layout/LinedList"/>
    <dgm:cxn modelId="{B7C5DDC1-3CCB-4AFE-BD68-9DA8D3DB83F7}" type="presParOf" srcId="{8BCDB144-8035-473A-9E0F-35907AD145B2}" destId="{3EAC5E4D-5C4A-4A2B-9A36-9BC6A6CE172A}" srcOrd="0" destOrd="0" presId="urn:microsoft.com/office/officeart/2008/layout/LinedList"/>
    <dgm:cxn modelId="{81C57C9E-659A-436F-9943-B763F03A7BA1}" type="presParOf" srcId="{8BCDB144-8035-473A-9E0F-35907AD145B2}" destId="{947A2F0F-47C1-44F8-971E-D055C2890337}" srcOrd="1" destOrd="0" presId="urn:microsoft.com/office/officeart/2008/layout/LinedList"/>
    <dgm:cxn modelId="{64F4DF95-092E-4D36-9E4A-92489E44D027}" type="presParOf" srcId="{8BCDB144-8035-473A-9E0F-35907AD145B2}" destId="{8DE0C0F7-B5EE-4A38-9F54-643191DF64E6}" srcOrd="2" destOrd="0" presId="urn:microsoft.com/office/officeart/2008/layout/LinedList"/>
    <dgm:cxn modelId="{A30603FD-3868-41E0-BAA3-C18B60A503A5}" type="presParOf" srcId="{624BB3C6-C8F5-4F95-A523-09AEF817BA9F}" destId="{F8665F2E-091C-4178-9E41-BC3CDB47880C}" srcOrd="2" destOrd="0" presId="urn:microsoft.com/office/officeart/2008/layout/LinedList"/>
    <dgm:cxn modelId="{68544900-2E30-49CA-B6A2-A51580C41550}" type="presParOf" srcId="{624BB3C6-C8F5-4F95-A523-09AEF817BA9F}" destId="{C61DE6F8-5F1D-4FA0-A7C6-802E179F9467}" srcOrd="3" destOrd="0" presId="urn:microsoft.com/office/officeart/2008/layout/LinedList"/>
    <dgm:cxn modelId="{EC102189-5C9F-47BC-909C-D3159F82B929}" type="presParOf" srcId="{624BB3C6-C8F5-4F95-A523-09AEF817BA9F}" destId="{9C08345A-0FF5-4FB8-9ED8-7773AB8CA4C7}" srcOrd="4" destOrd="0" presId="urn:microsoft.com/office/officeart/2008/layout/LinedList"/>
    <dgm:cxn modelId="{A11A26DD-82B1-4153-8FAF-453BDA6F4702}" type="presParOf" srcId="{9C08345A-0FF5-4FB8-9ED8-7773AB8CA4C7}" destId="{8C97DD68-B57B-402F-BE2C-11C21BB68C14}" srcOrd="0" destOrd="0" presId="urn:microsoft.com/office/officeart/2008/layout/LinedList"/>
    <dgm:cxn modelId="{211879DF-17DB-4581-8244-6313049D8439}" type="presParOf" srcId="{9C08345A-0FF5-4FB8-9ED8-7773AB8CA4C7}" destId="{5D40B835-5E16-47AF-AC95-B50289950699}" srcOrd="1" destOrd="0" presId="urn:microsoft.com/office/officeart/2008/layout/LinedList"/>
    <dgm:cxn modelId="{D8191ED6-16E3-4C69-990C-A611035CA6EE}" type="presParOf" srcId="{9C08345A-0FF5-4FB8-9ED8-7773AB8CA4C7}" destId="{CD1043E4-2C64-4C2B-95BC-8CDAFA5DC56F}" srcOrd="2" destOrd="0" presId="urn:microsoft.com/office/officeart/2008/layout/LinedList"/>
    <dgm:cxn modelId="{90A44434-E7C0-47D9-B0FE-75AC49DF06D1}" type="presParOf" srcId="{624BB3C6-C8F5-4F95-A523-09AEF817BA9F}" destId="{508A179A-59AB-4FB3-8A1B-4F59EF164084}" srcOrd="5" destOrd="0" presId="urn:microsoft.com/office/officeart/2008/layout/LinedList"/>
    <dgm:cxn modelId="{AD3CB980-C8E3-42C9-9C86-CCD92ECEC746}" type="presParOf" srcId="{624BB3C6-C8F5-4F95-A523-09AEF817BA9F}" destId="{0FD60AF1-CE36-49B1-809B-42D419D69BB9}" srcOrd="6" destOrd="0" presId="urn:microsoft.com/office/officeart/2008/layout/LinedList"/>
    <dgm:cxn modelId="{5C3349D9-DD40-425D-8BDF-865601364359}" type="presParOf" srcId="{624BB3C6-C8F5-4F95-A523-09AEF817BA9F}" destId="{519B8656-EB94-4207-B6CA-B60C56484DA0}" srcOrd="7" destOrd="0" presId="urn:microsoft.com/office/officeart/2008/layout/LinedList"/>
    <dgm:cxn modelId="{4996A969-BB97-4D42-A98D-D40C44A52FBD}" type="presParOf" srcId="{519B8656-EB94-4207-B6CA-B60C56484DA0}" destId="{BDF319BF-FDDF-4056-889B-DA68C29202D6}" srcOrd="0" destOrd="0" presId="urn:microsoft.com/office/officeart/2008/layout/LinedList"/>
    <dgm:cxn modelId="{506874DD-29D0-4592-A371-DAF4E4F1E54C}" type="presParOf" srcId="{519B8656-EB94-4207-B6CA-B60C56484DA0}" destId="{6EED8DCF-07E1-4C41-8C7F-07F69A88C2C6}" srcOrd="1" destOrd="0" presId="urn:microsoft.com/office/officeart/2008/layout/LinedList"/>
    <dgm:cxn modelId="{C487F463-69E5-428E-A390-77317900AB53}" type="presParOf" srcId="{519B8656-EB94-4207-B6CA-B60C56484DA0}" destId="{0404046E-344B-4E94-AADE-FAA8D0357DEE}" srcOrd="2" destOrd="0" presId="urn:microsoft.com/office/officeart/2008/layout/LinedList"/>
    <dgm:cxn modelId="{0D27B0B2-CC44-48E3-B27F-612DE4591E68}" type="presParOf" srcId="{624BB3C6-C8F5-4F95-A523-09AEF817BA9F}" destId="{A93A7C98-673C-42B9-BCEF-2DA607FDB44D}" srcOrd="8" destOrd="0" presId="urn:microsoft.com/office/officeart/2008/layout/LinedList"/>
    <dgm:cxn modelId="{2F24B115-4CD9-41E4-81D8-D383889EFB69}" type="presParOf" srcId="{624BB3C6-C8F5-4F95-A523-09AEF817BA9F}" destId="{098F36AE-1862-4269-9BA3-01A64EA784B3}" srcOrd="9" destOrd="0" presId="urn:microsoft.com/office/officeart/2008/layout/LinedList"/>
    <dgm:cxn modelId="{93157B7E-65D1-4C29-8C23-55F65826B633}" type="presParOf" srcId="{C9A57625-F48F-45AE-AA39-055C27754BF8}" destId="{F8DF2F09-CD87-4050-A692-57733BBAD306}" srcOrd="4" destOrd="0" presId="urn:microsoft.com/office/officeart/2008/layout/LinedList"/>
    <dgm:cxn modelId="{592A1238-C2B2-4C56-93B4-0C6A6E68B751}" type="presParOf" srcId="{C9A57625-F48F-45AE-AA39-055C27754BF8}" destId="{CE7A67F0-C1EB-41DE-BA0A-E917C4F486D2}" srcOrd="5" destOrd="0" presId="urn:microsoft.com/office/officeart/2008/layout/LinedList"/>
    <dgm:cxn modelId="{71634682-7D55-4362-B0D7-3F5B17166F0E}" type="presParOf" srcId="{CE7A67F0-C1EB-41DE-BA0A-E917C4F486D2}" destId="{BA10AFC1-BF5B-4C08-9E06-64C71DA03EC7}" srcOrd="0" destOrd="0" presId="urn:microsoft.com/office/officeart/2008/layout/LinedList"/>
    <dgm:cxn modelId="{E6F37CC0-6130-46D9-BDE0-FBB882A04510}" type="presParOf" srcId="{CE7A67F0-C1EB-41DE-BA0A-E917C4F486D2}" destId="{D83007C5-87A6-4F25-8AC4-3EEC6CD232D3}" srcOrd="1" destOrd="0" presId="urn:microsoft.com/office/officeart/2008/layout/LinedList"/>
    <dgm:cxn modelId="{B5B231B5-7434-41D4-8B19-12A32726191A}" type="presParOf" srcId="{D83007C5-87A6-4F25-8AC4-3EEC6CD232D3}" destId="{84118F05-5185-484B-97CA-EA28FA0BFF61}" srcOrd="0" destOrd="0" presId="urn:microsoft.com/office/officeart/2008/layout/LinedList"/>
    <dgm:cxn modelId="{77D1D1A1-76FD-488C-AC5E-50F124FCB13C}" type="presParOf" srcId="{D83007C5-87A6-4F25-8AC4-3EEC6CD232D3}" destId="{C029E876-D833-4877-9588-5707F8909F51}" srcOrd="1" destOrd="0" presId="urn:microsoft.com/office/officeart/2008/layout/LinedList"/>
    <dgm:cxn modelId="{EF14BDCB-286B-475B-A394-9CA7F6EFB6D1}" type="presParOf" srcId="{C029E876-D833-4877-9588-5707F8909F51}" destId="{FAEA903E-5910-4E9E-BB82-650E353FA67D}" srcOrd="0" destOrd="0" presId="urn:microsoft.com/office/officeart/2008/layout/LinedList"/>
    <dgm:cxn modelId="{A8ED6DA2-248F-4160-876F-44458F8649C8}" type="presParOf" srcId="{C029E876-D833-4877-9588-5707F8909F51}" destId="{E75BEA47-240B-4FC3-BAD2-6A0A678E4436}" srcOrd="1" destOrd="0" presId="urn:microsoft.com/office/officeart/2008/layout/LinedList"/>
    <dgm:cxn modelId="{2D3EB5E6-D445-4E26-A1CA-A29A5582C2D0}" type="presParOf" srcId="{C029E876-D833-4877-9588-5707F8909F51}" destId="{EEC53932-ED5C-43BD-938E-B62402C552F1}" srcOrd="2" destOrd="0" presId="urn:microsoft.com/office/officeart/2008/layout/LinedList"/>
    <dgm:cxn modelId="{52D134D9-7165-457F-B6D4-582CF14FB549}" type="presParOf" srcId="{D83007C5-87A6-4F25-8AC4-3EEC6CD232D3}" destId="{3D560F7E-7FD2-443A-BFC9-1D7A18166153}" srcOrd="2" destOrd="0" presId="urn:microsoft.com/office/officeart/2008/layout/LinedList"/>
    <dgm:cxn modelId="{CC0C0FB7-FEC4-47AB-B7B0-714A39E82C8D}" type="presParOf" srcId="{D83007C5-87A6-4F25-8AC4-3EEC6CD232D3}" destId="{7B138AF6-373E-49D1-AEBE-0552E5AD8B65}" srcOrd="3" destOrd="0" presId="urn:microsoft.com/office/officeart/2008/layout/LinedList"/>
    <dgm:cxn modelId="{16216D81-96C9-4729-B2F3-E2AC10AC9752}" type="presParOf" srcId="{D83007C5-87A6-4F25-8AC4-3EEC6CD232D3}" destId="{9FBEB1F5-8D7A-4B47-BC9F-8161A2A32A9F}" srcOrd="4" destOrd="0" presId="urn:microsoft.com/office/officeart/2008/layout/LinedList"/>
    <dgm:cxn modelId="{79046A3C-E2E1-4C2F-8F5F-CFA85F0E2AE6}" type="presParOf" srcId="{9FBEB1F5-8D7A-4B47-BC9F-8161A2A32A9F}" destId="{3CC06648-4542-48F6-90CF-62CEB8C0571A}" srcOrd="0" destOrd="0" presId="urn:microsoft.com/office/officeart/2008/layout/LinedList"/>
    <dgm:cxn modelId="{92A5E51E-1F4B-466D-AF7A-7036DC3CC7EE}" type="presParOf" srcId="{9FBEB1F5-8D7A-4B47-BC9F-8161A2A32A9F}" destId="{B752B5FF-8BBB-43AF-9BA8-AEC27C1E564A}" srcOrd="1" destOrd="0" presId="urn:microsoft.com/office/officeart/2008/layout/LinedList"/>
    <dgm:cxn modelId="{91ADCEB9-A2E4-4DFE-A0B5-9D7DEFBC2CB0}" type="presParOf" srcId="{9FBEB1F5-8D7A-4B47-BC9F-8161A2A32A9F}" destId="{5DEBC33D-B344-4982-9414-D25A7C9C674E}" srcOrd="2" destOrd="0" presId="urn:microsoft.com/office/officeart/2008/layout/LinedList"/>
    <dgm:cxn modelId="{CE56A714-E322-4EB7-844D-F7D5A486F2D6}" type="presParOf" srcId="{D83007C5-87A6-4F25-8AC4-3EEC6CD232D3}" destId="{58B7F7D0-BAC0-4DDB-BFC8-4961D9F99C2E}" srcOrd="5" destOrd="0" presId="urn:microsoft.com/office/officeart/2008/layout/LinedList"/>
    <dgm:cxn modelId="{35AEF062-B10A-4AE2-A898-6D99481ABA73}" type="presParOf" srcId="{D83007C5-87A6-4F25-8AC4-3EEC6CD232D3}" destId="{494CF4F9-2FE6-47C8-9A7B-769929BBBBE3}"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C347EA-4000-4BD0-867D-FC556412A476}" type="doc">
      <dgm:prSet loTypeId="urn:microsoft.com/office/officeart/2005/8/layout/process4" loCatId="list" qsTypeId="urn:microsoft.com/office/officeart/2005/8/quickstyle/simple1" qsCatId="simple" csTypeId="urn:microsoft.com/office/officeart/2005/8/colors/colorful2" csCatId="colorful" phldr="1"/>
      <dgm:spPr/>
      <dgm:t>
        <a:bodyPr/>
        <a:lstStyle/>
        <a:p>
          <a:endParaRPr lang="en-US"/>
        </a:p>
      </dgm:t>
    </dgm:pt>
    <dgm:pt modelId="{89A0D3C4-6A2C-465D-B09A-9F33D9A94712}">
      <dgm:prSet phldrT="[Text]"/>
      <dgm:spPr/>
      <dgm:t>
        <a:bodyPr/>
        <a:lstStyle/>
        <a:p>
          <a:r>
            <a:rPr lang="en-US" dirty="0" smtClean="0"/>
            <a:t>Marked the leave trees within each plot to ensure uniform overstory distribution and comparable average diameters</a:t>
          </a:r>
          <a:endParaRPr lang="en-US" dirty="0"/>
        </a:p>
      </dgm:t>
    </dgm:pt>
    <dgm:pt modelId="{86818774-371C-45C4-87B7-F30B1F04A891}" type="parTrans" cxnId="{0564EDEC-980D-4CFA-A984-B08DCF84FCE7}">
      <dgm:prSet/>
      <dgm:spPr/>
      <dgm:t>
        <a:bodyPr/>
        <a:lstStyle/>
        <a:p>
          <a:endParaRPr lang="en-US"/>
        </a:p>
      </dgm:t>
    </dgm:pt>
    <dgm:pt modelId="{7477CC85-1DCE-440B-AD60-C513C7A00DA1}" type="sibTrans" cxnId="{0564EDEC-980D-4CFA-A984-B08DCF84FCE7}">
      <dgm:prSet/>
      <dgm:spPr/>
      <dgm:t>
        <a:bodyPr/>
        <a:lstStyle/>
        <a:p>
          <a:endParaRPr lang="en-US"/>
        </a:p>
      </dgm:t>
    </dgm:pt>
    <dgm:pt modelId="{31113FA5-1557-43E3-BFB1-FFEAA3B48D62}">
      <dgm:prSet phldrT="[Text]"/>
      <dgm:spPr/>
      <dgm:t>
        <a:bodyPr/>
        <a:lstStyle/>
        <a:p>
          <a:r>
            <a:rPr lang="en-US" dirty="0" smtClean="0"/>
            <a:t>Harvested to targeted residual basal areas in August and September, 2012. </a:t>
          </a:r>
          <a:endParaRPr lang="en-US" dirty="0"/>
        </a:p>
      </dgm:t>
    </dgm:pt>
    <dgm:pt modelId="{85253DD1-5570-46B4-9A24-7B158884539A}" type="parTrans" cxnId="{452ACC42-E7F2-4DAC-8173-59F10C44D89C}">
      <dgm:prSet/>
      <dgm:spPr/>
      <dgm:t>
        <a:bodyPr/>
        <a:lstStyle/>
        <a:p>
          <a:endParaRPr lang="en-US"/>
        </a:p>
      </dgm:t>
    </dgm:pt>
    <dgm:pt modelId="{773CA05B-AF66-4E1F-A4CE-E6B4B9C4EE46}" type="sibTrans" cxnId="{452ACC42-E7F2-4DAC-8173-59F10C44D89C}">
      <dgm:prSet/>
      <dgm:spPr/>
      <dgm:t>
        <a:bodyPr/>
        <a:lstStyle/>
        <a:p>
          <a:endParaRPr lang="en-US"/>
        </a:p>
      </dgm:t>
    </dgm:pt>
    <dgm:pt modelId="{120062F6-CC83-48AC-8FEF-B1CF28AA3107}">
      <dgm:prSet phldrT="[Text]"/>
      <dgm:spPr/>
      <dgm:t>
        <a:bodyPr/>
        <a:lstStyle/>
        <a:p>
          <a:r>
            <a:rPr lang="en-US" dirty="0" smtClean="0"/>
            <a:t>Planted and recorded initial sizes in January/February, 2013.</a:t>
          </a:r>
          <a:endParaRPr lang="en-US" dirty="0"/>
        </a:p>
      </dgm:t>
    </dgm:pt>
    <dgm:pt modelId="{70F51034-9FED-4347-81A7-E21FB3B3EFCA}" type="parTrans" cxnId="{55690A19-C665-454E-A5D9-33371A50C1E0}">
      <dgm:prSet/>
      <dgm:spPr/>
      <dgm:t>
        <a:bodyPr/>
        <a:lstStyle/>
        <a:p>
          <a:endParaRPr lang="en-US"/>
        </a:p>
      </dgm:t>
    </dgm:pt>
    <dgm:pt modelId="{0E900257-6044-448C-941B-1864F15E7141}" type="sibTrans" cxnId="{55690A19-C665-454E-A5D9-33371A50C1E0}">
      <dgm:prSet/>
      <dgm:spPr/>
      <dgm:t>
        <a:bodyPr/>
        <a:lstStyle/>
        <a:p>
          <a:endParaRPr lang="en-US"/>
        </a:p>
      </dgm:t>
    </dgm:pt>
    <dgm:pt modelId="{80568832-52DB-44E6-8D04-DF877F0EADE9}">
      <dgm:prSet phldrT="[Text]"/>
      <dgm:spPr/>
      <dgm:t>
        <a:bodyPr/>
        <a:lstStyle/>
        <a:p>
          <a:r>
            <a:rPr lang="en-US" dirty="0" smtClean="0"/>
            <a:t>Recorded survival, seedling height, and seedling groundline diameter following first and second growing seasons</a:t>
          </a:r>
          <a:endParaRPr lang="en-US" dirty="0"/>
        </a:p>
      </dgm:t>
    </dgm:pt>
    <dgm:pt modelId="{59435715-6702-4BC1-A9B4-F402C03C6AEB}" type="parTrans" cxnId="{1A2E80E8-229A-4077-ACAC-18CED7CC9D32}">
      <dgm:prSet/>
      <dgm:spPr/>
      <dgm:t>
        <a:bodyPr/>
        <a:lstStyle/>
        <a:p>
          <a:endParaRPr lang="en-US"/>
        </a:p>
      </dgm:t>
    </dgm:pt>
    <dgm:pt modelId="{434BBEF5-FAB8-4C5E-A996-A4540E100549}" type="sibTrans" cxnId="{1A2E80E8-229A-4077-ACAC-18CED7CC9D32}">
      <dgm:prSet/>
      <dgm:spPr/>
      <dgm:t>
        <a:bodyPr/>
        <a:lstStyle/>
        <a:p>
          <a:endParaRPr lang="en-US"/>
        </a:p>
      </dgm:t>
    </dgm:pt>
    <dgm:pt modelId="{236A2AC1-7392-485D-AFAB-417B2BFB7EA1}" type="pres">
      <dgm:prSet presAssocID="{24C347EA-4000-4BD0-867D-FC556412A476}" presName="Name0" presStyleCnt="0">
        <dgm:presLayoutVars>
          <dgm:dir/>
          <dgm:animLvl val="lvl"/>
          <dgm:resizeHandles val="exact"/>
        </dgm:presLayoutVars>
      </dgm:prSet>
      <dgm:spPr/>
      <dgm:t>
        <a:bodyPr/>
        <a:lstStyle/>
        <a:p>
          <a:endParaRPr lang="en-US"/>
        </a:p>
      </dgm:t>
    </dgm:pt>
    <dgm:pt modelId="{6AFD296D-BE43-47C0-B28E-B5A47BD166E0}" type="pres">
      <dgm:prSet presAssocID="{80568832-52DB-44E6-8D04-DF877F0EADE9}" presName="boxAndChildren" presStyleCnt="0"/>
      <dgm:spPr/>
      <dgm:t>
        <a:bodyPr/>
        <a:lstStyle/>
        <a:p>
          <a:endParaRPr lang="en-US"/>
        </a:p>
      </dgm:t>
    </dgm:pt>
    <dgm:pt modelId="{9851A164-2CFF-4D11-9162-622AFE22C205}" type="pres">
      <dgm:prSet presAssocID="{80568832-52DB-44E6-8D04-DF877F0EADE9}" presName="parentTextBox" presStyleLbl="node1" presStyleIdx="0" presStyleCnt="4"/>
      <dgm:spPr/>
      <dgm:t>
        <a:bodyPr/>
        <a:lstStyle/>
        <a:p>
          <a:endParaRPr lang="en-US"/>
        </a:p>
      </dgm:t>
    </dgm:pt>
    <dgm:pt modelId="{6B80C932-1BB2-438A-8398-526994679264}" type="pres">
      <dgm:prSet presAssocID="{0E900257-6044-448C-941B-1864F15E7141}" presName="sp" presStyleCnt="0"/>
      <dgm:spPr/>
      <dgm:t>
        <a:bodyPr/>
        <a:lstStyle/>
        <a:p>
          <a:endParaRPr lang="en-US"/>
        </a:p>
      </dgm:t>
    </dgm:pt>
    <dgm:pt modelId="{41B5E72C-4C6C-4551-9E57-7878FEDCE6E2}" type="pres">
      <dgm:prSet presAssocID="{120062F6-CC83-48AC-8FEF-B1CF28AA3107}" presName="arrowAndChildren" presStyleCnt="0"/>
      <dgm:spPr/>
      <dgm:t>
        <a:bodyPr/>
        <a:lstStyle/>
        <a:p>
          <a:endParaRPr lang="en-US"/>
        </a:p>
      </dgm:t>
    </dgm:pt>
    <dgm:pt modelId="{BC6E57F9-9994-4CBB-BFDE-687F834FABCB}" type="pres">
      <dgm:prSet presAssocID="{120062F6-CC83-48AC-8FEF-B1CF28AA3107}" presName="parentTextArrow" presStyleLbl="node1" presStyleIdx="1" presStyleCnt="4"/>
      <dgm:spPr/>
      <dgm:t>
        <a:bodyPr/>
        <a:lstStyle/>
        <a:p>
          <a:endParaRPr lang="en-US"/>
        </a:p>
      </dgm:t>
    </dgm:pt>
    <dgm:pt modelId="{1127AFA4-A0C5-490E-9C0D-85A8DE4FC6FC}" type="pres">
      <dgm:prSet presAssocID="{773CA05B-AF66-4E1F-A4CE-E6B4B9C4EE46}" presName="sp" presStyleCnt="0"/>
      <dgm:spPr/>
      <dgm:t>
        <a:bodyPr/>
        <a:lstStyle/>
        <a:p>
          <a:endParaRPr lang="en-US"/>
        </a:p>
      </dgm:t>
    </dgm:pt>
    <dgm:pt modelId="{CE7B24A9-B7D0-4D8E-9451-DE2225697C76}" type="pres">
      <dgm:prSet presAssocID="{31113FA5-1557-43E3-BFB1-FFEAA3B48D62}" presName="arrowAndChildren" presStyleCnt="0"/>
      <dgm:spPr/>
      <dgm:t>
        <a:bodyPr/>
        <a:lstStyle/>
        <a:p>
          <a:endParaRPr lang="en-US"/>
        </a:p>
      </dgm:t>
    </dgm:pt>
    <dgm:pt modelId="{BC5CBF52-2BF2-4E5F-ACBC-820575552A69}" type="pres">
      <dgm:prSet presAssocID="{31113FA5-1557-43E3-BFB1-FFEAA3B48D62}" presName="parentTextArrow" presStyleLbl="node1" presStyleIdx="2" presStyleCnt="4"/>
      <dgm:spPr/>
      <dgm:t>
        <a:bodyPr/>
        <a:lstStyle/>
        <a:p>
          <a:endParaRPr lang="en-US"/>
        </a:p>
      </dgm:t>
    </dgm:pt>
    <dgm:pt modelId="{7D233199-2905-4B47-B8B6-0A321A161956}" type="pres">
      <dgm:prSet presAssocID="{7477CC85-1DCE-440B-AD60-C513C7A00DA1}" presName="sp" presStyleCnt="0"/>
      <dgm:spPr/>
      <dgm:t>
        <a:bodyPr/>
        <a:lstStyle/>
        <a:p>
          <a:endParaRPr lang="en-US"/>
        </a:p>
      </dgm:t>
    </dgm:pt>
    <dgm:pt modelId="{4FA3735C-E051-4F1F-A265-46B8A77A71DC}" type="pres">
      <dgm:prSet presAssocID="{89A0D3C4-6A2C-465D-B09A-9F33D9A94712}" presName="arrowAndChildren" presStyleCnt="0"/>
      <dgm:spPr/>
      <dgm:t>
        <a:bodyPr/>
        <a:lstStyle/>
        <a:p>
          <a:endParaRPr lang="en-US"/>
        </a:p>
      </dgm:t>
    </dgm:pt>
    <dgm:pt modelId="{23DA465D-FDC5-4E42-BCC3-2579A2BEFF73}" type="pres">
      <dgm:prSet presAssocID="{89A0D3C4-6A2C-465D-B09A-9F33D9A94712}" presName="parentTextArrow" presStyleLbl="node1" presStyleIdx="3" presStyleCnt="4"/>
      <dgm:spPr/>
      <dgm:t>
        <a:bodyPr/>
        <a:lstStyle/>
        <a:p>
          <a:endParaRPr lang="en-US"/>
        </a:p>
      </dgm:t>
    </dgm:pt>
  </dgm:ptLst>
  <dgm:cxnLst>
    <dgm:cxn modelId="{F962C1E1-3396-4AC6-BEB8-5209C1E0B4A4}" type="presOf" srcId="{80568832-52DB-44E6-8D04-DF877F0EADE9}" destId="{9851A164-2CFF-4D11-9162-622AFE22C205}" srcOrd="0" destOrd="0" presId="urn:microsoft.com/office/officeart/2005/8/layout/process4"/>
    <dgm:cxn modelId="{55690A19-C665-454E-A5D9-33371A50C1E0}" srcId="{24C347EA-4000-4BD0-867D-FC556412A476}" destId="{120062F6-CC83-48AC-8FEF-B1CF28AA3107}" srcOrd="2" destOrd="0" parTransId="{70F51034-9FED-4347-81A7-E21FB3B3EFCA}" sibTransId="{0E900257-6044-448C-941B-1864F15E7141}"/>
    <dgm:cxn modelId="{DB5258E5-D47C-43A0-B860-43347C3E8EF0}" type="presOf" srcId="{31113FA5-1557-43E3-BFB1-FFEAA3B48D62}" destId="{BC5CBF52-2BF2-4E5F-ACBC-820575552A69}" srcOrd="0" destOrd="0" presId="urn:microsoft.com/office/officeart/2005/8/layout/process4"/>
    <dgm:cxn modelId="{452ACC42-E7F2-4DAC-8173-59F10C44D89C}" srcId="{24C347EA-4000-4BD0-867D-FC556412A476}" destId="{31113FA5-1557-43E3-BFB1-FFEAA3B48D62}" srcOrd="1" destOrd="0" parTransId="{85253DD1-5570-46B4-9A24-7B158884539A}" sibTransId="{773CA05B-AF66-4E1F-A4CE-E6B4B9C4EE46}"/>
    <dgm:cxn modelId="{3030DF00-29B9-443D-AF26-9D7B4A60A504}" type="presOf" srcId="{120062F6-CC83-48AC-8FEF-B1CF28AA3107}" destId="{BC6E57F9-9994-4CBB-BFDE-687F834FABCB}" srcOrd="0" destOrd="0" presId="urn:microsoft.com/office/officeart/2005/8/layout/process4"/>
    <dgm:cxn modelId="{FA14D375-F6D0-496D-97BF-8603403DF256}" type="presOf" srcId="{89A0D3C4-6A2C-465D-B09A-9F33D9A94712}" destId="{23DA465D-FDC5-4E42-BCC3-2579A2BEFF73}" srcOrd="0" destOrd="0" presId="urn:microsoft.com/office/officeart/2005/8/layout/process4"/>
    <dgm:cxn modelId="{17BB235A-08ED-408E-857B-4A0F422FD806}" type="presOf" srcId="{24C347EA-4000-4BD0-867D-FC556412A476}" destId="{236A2AC1-7392-485D-AFAB-417B2BFB7EA1}" srcOrd="0" destOrd="0" presId="urn:microsoft.com/office/officeart/2005/8/layout/process4"/>
    <dgm:cxn modelId="{0564EDEC-980D-4CFA-A984-B08DCF84FCE7}" srcId="{24C347EA-4000-4BD0-867D-FC556412A476}" destId="{89A0D3C4-6A2C-465D-B09A-9F33D9A94712}" srcOrd="0" destOrd="0" parTransId="{86818774-371C-45C4-87B7-F30B1F04A891}" sibTransId="{7477CC85-1DCE-440B-AD60-C513C7A00DA1}"/>
    <dgm:cxn modelId="{1A2E80E8-229A-4077-ACAC-18CED7CC9D32}" srcId="{24C347EA-4000-4BD0-867D-FC556412A476}" destId="{80568832-52DB-44E6-8D04-DF877F0EADE9}" srcOrd="3" destOrd="0" parTransId="{59435715-6702-4BC1-A9B4-F402C03C6AEB}" sibTransId="{434BBEF5-FAB8-4C5E-A996-A4540E100549}"/>
    <dgm:cxn modelId="{D63A8EA1-CF5C-4C36-A6A2-B9F74E83B3AF}" type="presParOf" srcId="{236A2AC1-7392-485D-AFAB-417B2BFB7EA1}" destId="{6AFD296D-BE43-47C0-B28E-B5A47BD166E0}" srcOrd="0" destOrd="0" presId="urn:microsoft.com/office/officeart/2005/8/layout/process4"/>
    <dgm:cxn modelId="{18C3D2B5-FC2C-4680-B7DF-FAB7A3696AC7}" type="presParOf" srcId="{6AFD296D-BE43-47C0-B28E-B5A47BD166E0}" destId="{9851A164-2CFF-4D11-9162-622AFE22C205}" srcOrd="0" destOrd="0" presId="urn:microsoft.com/office/officeart/2005/8/layout/process4"/>
    <dgm:cxn modelId="{6726DE6A-F799-4AE6-B231-BDB26DE1C3A2}" type="presParOf" srcId="{236A2AC1-7392-485D-AFAB-417B2BFB7EA1}" destId="{6B80C932-1BB2-438A-8398-526994679264}" srcOrd="1" destOrd="0" presId="urn:microsoft.com/office/officeart/2005/8/layout/process4"/>
    <dgm:cxn modelId="{7896B3EE-5BEE-4ED4-9FFD-B526805ED770}" type="presParOf" srcId="{236A2AC1-7392-485D-AFAB-417B2BFB7EA1}" destId="{41B5E72C-4C6C-4551-9E57-7878FEDCE6E2}" srcOrd="2" destOrd="0" presId="urn:microsoft.com/office/officeart/2005/8/layout/process4"/>
    <dgm:cxn modelId="{3077EB5B-8B56-413C-8829-B43C84772BA9}" type="presParOf" srcId="{41B5E72C-4C6C-4551-9E57-7878FEDCE6E2}" destId="{BC6E57F9-9994-4CBB-BFDE-687F834FABCB}" srcOrd="0" destOrd="0" presId="urn:microsoft.com/office/officeart/2005/8/layout/process4"/>
    <dgm:cxn modelId="{D9721149-D734-4E80-9F25-DCEFF2EA801B}" type="presParOf" srcId="{236A2AC1-7392-485D-AFAB-417B2BFB7EA1}" destId="{1127AFA4-A0C5-490E-9C0D-85A8DE4FC6FC}" srcOrd="3" destOrd="0" presId="urn:microsoft.com/office/officeart/2005/8/layout/process4"/>
    <dgm:cxn modelId="{456D28BB-19BE-4698-9076-A50B91D74C4C}" type="presParOf" srcId="{236A2AC1-7392-485D-AFAB-417B2BFB7EA1}" destId="{CE7B24A9-B7D0-4D8E-9451-DE2225697C76}" srcOrd="4" destOrd="0" presId="urn:microsoft.com/office/officeart/2005/8/layout/process4"/>
    <dgm:cxn modelId="{8E876A2F-CBFA-43C2-BCDE-FEB38086EE4B}" type="presParOf" srcId="{CE7B24A9-B7D0-4D8E-9451-DE2225697C76}" destId="{BC5CBF52-2BF2-4E5F-ACBC-820575552A69}" srcOrd="0" destOrd="0" presId="urn:microsoft.com/office/officeart/2005/8/layout/process4"/>
    <dgm:cxn modelId="{99EFBE02-E059-42E2-BB15-79849EC5CB70}" type="presParOf" srcId="{236A2AC1-7392-485D-AFAB-417B2BFB7EA1}" destId="{7D233199-2905-4B47-B8B6-0A321A161956}" srcOrd="5" destOrd="0" presId="urn:microsoft.com/office/officeart/2005/8/layout/process4"/>
    <dgm:cxn modelId="{DEF89591-6948-406D-89F2-A6242FEB3D76}" type="presParOf" srcId="{236A2AC1-7392-485D-AFAB-417B2BFB7EA1}" destId="{4FA3735C-E051-4F1F-A265-46B8A77A71DC}" srcOrd="6" destOrd="0" presId="urn:microsoft.com/office/officeart/2005/8/layout/process4"/>
    <dgm:cxn modelId="{9B64F14B-0420-4C6E-A96E-61F3C9029FBF}" type="presParOf" srcId="{4FA3735C-E051-4F1F-A265-46B8A77A71DC}" destId="{23DA465D-FDC5-4E42-BCC3-2579A2BEFF7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828FAF-A63B-4F8C-A1A1-5FD5059680B7}" type="doc">
      <dgm:prSet loTypeId="urn:microsoft.com/office/officeart/2005/8/layout/vList4" loCatId="list" qsTypeId="urn:microsoft.com/office/officeart/2005/8/quickstyle/simple4" qsCatId="simple" csTypeId="urn:microsoft.com/office/officeart/2005/8/colors/colorful2" csCatId="colorful" phldr="1"/>
      <dgm:spPr/>
      <dgm:t>
        <a:bodyPr/>
        <a:lstStyle/>
        <a:p>
          <a:endParaRPr lang="en-US"/>
        </a:p>
      </dgm:t>
    </dgm:pt>
    <dgm:pt modelId="{E60A1FC7-BF56-4B32-93DD-6B7BDA801A1D}">
      <dgm:prSet phldrT="[Text]"/>
      <dgm:spPr/>
      <dgm:t>
        <a:bodyPr/>
        <a:lstStyle/>
        <a:p>
          <a:r>
            <a:rPr lang="en-US" dirty="0" smtClean="0"/>
            <a:t>Residual overstory basal area had a significant effect on survival</a:t>
          </a:r>
        </a:p>
      </dgm:t>
    </dgm:pt>
    <dgm:pt modelId="{9854785A-EE11-4010-B86B-9C10A90D322D}" type="parTrans" cxnId="{42D0ABE5-341D-4816-8B7A-28FC20525713}">
      <dgm:prSet/>
      <dgm:spPr/>
      <dgm:t>
        <a:bodyPr/>
        <a:lstStyle/>
        <a:p>
          <a:endParaRPr lang="en-US"/>
        </a:p>
      </dgm:t>
    </dgm:pt>
    <dgm:pt modelId="{CA7A6EC2-8A5F-4E28-9AA3-3E1DE2CBDBDB}" type="sibTrans" cxnId="{42D0ABE5-341D-4816-8B7A-28FC20525713}">
      <dgm:prSet/>
      <dgm:spPr/>
      <dgm:t>
        <a:bodyPr/>
        <a:lstStyle/>
        <a:p>
          <a:endParaRPr lang="en-US"/>
        </a:p>
      </dgm:t>
    </dgm:pt>
    <dgm:pt modelId="{9EB5E1DC-4604-4C48-B5C1-97C72AFF7857}">
      <dgm:prSet phldrT="[Text]"/>
      <dgm:spPr/>
      <dgm:t>
        <a:bodyPr/>
        <a:lstStyle/>
        <a:p>
          <a:r>
            <a:rPr lang="en-US" dirty="0" smtClean="0"/>
            <a:t>Containerized stock had significantly better survival that than the bareroot stock</a:t>
          </a:r>
          <a:endParaRPr lang="en-US" dirty="0"/>
        </a:p>
      </dgm:t>
    </dgm:pt>
    <dgm:pt modelId="{ACD61607-F39E-4E3D-AE64-D250011A71F7}" type="parTrans" cxnId="{B9F795C9-4220-4364-B3B4-EA7B77A5B060}">
      <dgm:prSet/>
      <dgm:spPr/>
      <dgm:t>
        <a:bodyPr/>
        <a:lstStyle/>
        <a:p>
          <a:endParaRPr lang="en-US"/>
        </a:p>
      </dgm:t>
    </dgm:pt>
    <dgm:pt modelId="{798D1F95-DBB9-4C50-8C15-85B9A62A1167}" type="sibTrans" cxnId="{B9F795C9-4220-4364-B3B4-EA7B77A5B060}">
      <dgm:prSet/>
      <dgm:spPr/>
      <dgm:t>
        <a:bodyPr/>
        <a:lstStyle/>
        <a:p>
          <a:endParaRPr lang="en-US"/>
        </a:p>
      </dgm:t>
    </dgm:pt>
    <dgm:pt modelId="{9CF47E2B-2D34-4D65-AABF-3B5BAAD9AF67}">
      <dgm:prSet phldrT="[Text]"/>
      <dgm:spPr/>
      <dgm:t>
        <a:bodyPr/>
        <a:lstStyle/>
        <a:p>
          <a:r>
            <a:rPr lang="en-US" dirty="0" smtClean="0"/>
            <a:t>Attributed to the harsh microclimate in BA 0 plots and dense herbaceous competition</a:t>
          </a:r>
          <a:endParaRPr lang="en-US" dirty="0"/>
        </a:p>
      </dgm:t>
    </dgm:pt>
    <dgm:pt modelId="{4B1FACF8-ED4A-4943-BE1B-B006E17B1D1E}" type="parTrans" cxnId="{FE8FC1DB-0CB4-4CE2-ABC5-1A7E9249D8CC}">
      <dgm:prSet/>
      <dgm:spPr/>
      <dgm:t>
        <a:bodyPr/>
        <a:lstStyle/>
        <a:p>
          <a:endParaRPr lang="en-US"/>
        </a:p>
      </dgm:t>
    </dgm:pt>
    <dgm:pt modelId="{B0170D47-8EE1-49A1-BC2F-4F5DD6D35FCE}" type="sibTrans" cxnId="{FE8FC1DB-0CB4-4CE2-ABC5-1A7E9249D8CC}">
      <dgm:prSet/>
      <dgm:spPr/>
      <dgm:t>
        <a:bodyPr/>
        <a:lstStyle/>
        <a:p>
          <a:endParaRPr lang="en-US"/>
        </a:p>
      </dgm:t>
    </dgm:pt>
    <dgm:pt modelId="{A3CEDCE5-145B-4640-8CA2-A3DFEFBC9EB1}">
      <dgm:prSet/>
      <dgm:spPr/>
      <dgm:t>
        <a:bodyPr/>
        <a:lstStyle/>
        <a:p>
          <a:r>
            <a:rPr lang="en-US" dirty="0" smtClean="0"/>
            <a:t>The bareroot and containerized seedlings with small plugs had poor survival in the BA 0 plots</a:t>
          </a:r>
        </a:p>
      </dgm:t>
    </dgm:pt>
    <dgm:pt modelId="{E3181C55-CE2B-48D5-9F14-8EB20F8B36DA}" type="parTrans" cxnId="{98F56A2A-5D0B-4867-BC99-51125D937ECB}">
      <dgm:prSet/>
      <dgm:spPr/>
      <dgm:t>
        <a:bodyPr/>
        <a:lstStyle/>
        <a:p>
          <a:endParaRPr lang="en-US"/>
        </a:p>
      </dgm:t>
    </dgm:pt>
    <dgm:pt modelId="{30DAA2F0-E824-462A-B067-E0FDA7FBCE75}" type="sibTrans" cxnId="{98F56A2A-5D0B-4867-BC99-51125D937ECB}">
      <dgm:prSet/>
      <dgm:spPr/>
      <dgm:t>
        <a:bodyPr/>
        <a:lstStyle/>
        <a:p>
          <a:endParaRPr lang="en-US"/>
        </a:p>
      </dgm:t>
    </dgm:pt>
    <dgm:pt modelId="{8805F953-A341-462A-BA60-EE5B3C974D84}">
      <dgm:prSet/>
      <dgm:spPr/>
      <dgm:t>
        <a:bodyPr/>
        <a:lstStyle/>
        <a:p>
          <a:r>
            <a:rPr lang="en-US" dirty="0" smtClean="0"/>
            <a:t>Attributed to the more intact root systems of the containerized stock and possibly seed source.</a:t>
          </a:r>
          <a:endParaRPr lang="en-US" dirty="0"/>
        </a:p>
      </dgm:t>
    </dgm:pt>
    <dgm:pt modelId="{A512BB67-83EF-40C7-8EC2-E5CF0E6C9313}" type="parTrans" cxnId="{457B4AEA-33C4-4186-A9F4-7858EEBBBDF1}">
      <dgm:prSet/>
      <dgm:spPr/>
      <dgm:t>
        <a:bodyPr/>
        <a:lstStyle/>
        <a:p>
          <a:endParaRPr lang="en-US"/>
        </a:p>
      </dgm:t>
    </dgm:pt>
    <dgm:pt modelId="{2FC3C04E-32A8-4FA1-B3CC-F834F7576EC4}" type="sibTrans" cxnId="{457B4AEA-33C4-4186-A9F4-7858EEBBBDF1}">
      <dgm:prSet/>
      <dgm:spPr/>
      <dgm:t>
        <a:bodyPr/>
        <a:lstStyle/>
        <a:p>
          <a:endParaRPr lang="en-US"/>
        </a:p>
      </dgm:t>
    </dgm:pt>
    <dgm:pt modelId="{70E44BE2-038C-4DEF-96F4-809FC6E03BD8}">
      <dgm:prSet/>
      <dgm:spPr/>
      <dgm:t>
        <a:bodyPr/>
        <a:lstStyle/>
        <a:p>
          <a:r>
            <a:rPr lang="en-US" dirty="0" smtClean="0"/>
            <a:t>Differences between the two containerized stock are attributed to more area for root development in the large plug and depth. </a:t>
          </a:r>
          <a:endParaRPr lang="en-US" dirty="0"/>
        </a:p>
      </dgm:t>
    </dgm:pt>
    <dgm:pt modelId="{7F68F9EC-5A8C-4F78-B8E6-9860A02F985C}" type="parTrans" cxnId="{CA3FA126-A263-46AC-9B51-3A9EA7BA7278}">
      <dgm:prSet/>
      <dgm:spPr/>
      <dgm:t>
        <a:bodyPr/>
        <a:lstStyle/>
        <a:p>
          <a:endParaRPr lang="en-US"/>
        </a:p>
      </dgm:t>
    </dgm:pt>
    <dgm:pt modelId="{49287A1E-B529-4180-B3B0-DE8AE0228218}" type="sibTrans" cxnId="{CA3FA126-A263-46AC-9B51-3A9EA7BA7278}">
      <dgm:prSet/>
      <dgm:spPr/>
      <dgm:t>
        <a:bodyPr/>
        <a:lstStyle/>
        <a:p>
          <a:endParaRPr lang="en-US"/>
        </a:p>
      </dgm:t>
    </dgm:pt>
    <dgm:pt modelId="{5EB5F4C8-79EE-4DD2-9370-BDC3A69BBA7C}" type="pres">
      <dgm:prSet presAssocID="{60828FAF-A63B-4F8C-A1A1-5FD5059680B7}" presName="linear" presStyleCnt="0">
        <dgm:presLayoutVars>
          <dgm:dir/>
          <dgm:resizeHandles val="exact"/>
        </dgm:presLayoutVars>
      </dgm:prSet>
      <dgm:spPr/>
      <dgm:t>
        <a:bodyPr/>
        <a:lstStyle/>
        <a:p>
          <a:endParaRPr lang="en-US"/>
        </a:p>
      </dgm:t>
    </dgm:pt>
    <dgm:pt modelId="{E305BF80-6E40-42C1-87B1-AFEA11AFE148}" type="pres">
      <dgm:prSet presAssocID="{E60A1FC7-BF56-4B32-93DD-6B7BDA801A1D}" presName="comp" presStyleCnt="0"/>
      <dgm:spPr/>
      <dgm:t>
        <a:bodyPr/>
        <a:lstStyle/>
        <a:p>
          <a:endParaRPr lang="en-US"/>
        </a:p>
      </dgm:t>
    </dgm:pt>
    <dgm:pt modelId="{4925261A-EA42-4124-964A-D791CC6168D2}" type="pres">
      <dgm:prSet presAssocID="{E60A1FC7-BF56-4B32-93DD-6B7BDA801A1D}" presName="box" presStyleLbl="node1" presStyleIdx="0" presStyleCnt="2"/>
      <dgm:spPr/>
      <dgm:t>
        <a:bodyPr/>
        <a:lstStyle/>
        <a:p>
          <a:endParaRPr lang="en-US"/>
        </a:p>
      </dgm:t>
    </dgm:pt>
    <dgm:pt modelId="{70DD9F22-3FC1-40B7-ACA3-CD295E18C69B}" type="pres">
      <dgm:prSet presAssocID="{E60A1FC7-BF56-4B32-93DD-6B7BDA801A1D}" presName="img" presStyleLbl="fgImgPlace1" presStyleIdx="0" presStyleCnt="2"/>
      <dgm:spPr>
        <a:blipFill rotWithShape="1">
          <a:blip xmlns:r="http://schemas.openxmlformats.org/officeDocument/2006/relationships" r:embed="rId1"/>
          <a:stretch>
            <a:fillRect/>
          </a:stretch>
        </a:blipFill>
      </dgm:spPr>
      <dgm:t>
        <a:bodyPr/>
        <a:lstStyle/>
        <a:p>
          <a:endParaRPr lang="en-US"/>
        </a:p>
      </dgm:t>
    </dgm:pt>
    <dgm:pt modelId="{DF1FA305-1509-45BB-969B-C911CE516C73}" type="pres">
      <dgm:prSet presAssocID="{E60A1FC7-BF56-4B32-93DD-6B7BDA801A1D}" presName="text" presStyleLbl="node1" presStyleIdx="0" presStyleCnt="2">
        <dgm:presLayoutVars>
          <dgm:bulletEnabled val="1"/>
        </dgm:presLayoutVars>
      </dgm:prSet>
      <dgm:spPr/>
      <dgm:t>
        <a:bodyPr/>
        <a:lstStyle/>
        <a:p>
          <a:endParaRPr lang="en-US"/>
        </a:p>
      </dgm:t>
    </dgm:pt>
    <dgm:pt modelId="{0F9F1F8F-F85A-4EE9-B368-46E1140C493C}" type="pres">
      <dgm:prSet presAssocID="{CA7A6EC2-8A5F-4E28-9AA3-3E1DE2CBDBDB}" presName="spacer" presStyleCnt="0"/>
      <dgm:spPr/>
      <dgm:t>
        <a:bodyPr/>
        <a:lstStyle/>
        <a:p>
          <a:endParaRPr lang="en-US"/>
        </a:p>
      </dgm:t>
    </dgm:pt>
    <dgm:pt modelId="{1FC2F027-7746-4BF4-8A17-949EED71729B}" type="pres">
      <dgm:prSet presAssocID="{9EB5E1DC-4604-4C48-B5C1-97C72AFF7857}" presName="comp" presStyleCnt="0"/>
      <dgm:spPr/>
      <dgm:t>
        <a:bodyPr/>
        <a:lstStyle/>
        <a:p>
          <a:endParaRPr lang="en-US"/>
        </a:p>
      </dgm:t>
    </dgm:pt>
    <dgm:pt modelId="{2C2A644A-2C5D-47A6-B20D-79D41841638A}" type="pres">
      <dgm:prSet presAssocID="{9EB5E1DC-4604-4C48-B5C1-97C72AFF7857}" presName="box" presStyleLbl="node1" presStyleIdx="1" presStyleCnt="2"/>
      <dgm:spPr/>
      <dgm:t>
        <a:bodyPr/>
        <a:lstStyle/>
        <a:p>
          <a:endParaRPr lang="en-US"/>
        </a:p>
      </dgm:t>
    </dgm:pt>
    <dgm:pt modelId="{34AF063E-207B-4B35-B238-E6C30A5FD38E}" type="pres">
      <dgm:prSet presAssocID="{9EB5E1DC-4604-4C48-B5C1-97C72AFF7857}" presName="img" presStyleLbl="fgImgPlace1" presStyleIdx="1" presStyleCnt="2"/>
      <dgm:spPr>
        <a:blipFill rotWithShape="1">
          <a:blip xmlns:r="http://schemas.openxmlformats.org/officeDocument/2006/relationships" r:embed="rId2"/>
          <a:stretch>
            <a:fillRect/>
          </a:stretch>
        </a:blipFill>
      </dgm:spPr>
      <dgm:t>
        <a:bodyPr/>
        <a:lstStyle/>
        <a:p>
          <a:endParaRPr lang="en-US"/>
        </a:p>
      </dgm:t>
    </dgm:pt>
    <dgm:pt modelId="{43874692-C037-48EE-845C-B772FF74D270}" type="pres">
      <dgm:prSet presAssocID="{9EB5E1DC-4604-4C48-B5C1-97C72AFF7857}" presName="text" presStyleLbl="node1" presStyleIdx="1" presStyleCnt="2">
        <dgm:presLayoutVars>
          <dgm:bulletEnabled val="1"/>
        </dgm:presLayoutVars>
      </dgm:prSet>
      <dgm:spPr/>
      <dgm:t>
        <a:bodyPr/>
        <a:lstStyle/>
        <a:p>
          <a:endParaRPr lang="en-US"/>
        </a:p>
      </dgm:t>
    </dgm:pt>
  </dgm:ptLst>
  <dgm:cxnLst>
    <dgm:cxn modelId="{6EDB598B-4577-44CC-8659-F458FF21209A}" type="presOf" srcId="{60828FAF-A63B-4F8C-A1A1-5FD5059680B7}" destId="{5EB5F4C8-79EE-4DD2-9370-BDC3A69BBA7C}" srcOrd="0" destOrd="0" presId="urn:microsoft.com/office/officeart/2005/8/layout/vList4"/>
    <dgm:cxn modelId="{EBF0BA2F-79B3-4DBB-A707-E46B6F7582D0}" type="presOf" srcId="{9EB5E1DC-4604-4C48-B5C1-97C72AFF7857}" destId="{2C2A644A-2C5D-47A6-B20D-79D41841638A}" srcOrd="0" destOrd="0" presId="urn:microsoft.com/office/officeart/2005/8/layout/vList4"/>
    <dgm:cxn modelId="{F8C11207-5F82-4793-A6BD-D3B2A73D5760}" type="presOf" srcId="{E60A1FC7-BF56-4B32-93DD-6B7BDA801A1D}" destId="{DF1FA305-1509-45BB-969B-C911CE516C73}" srcOrd="1" destOrd="0" presId="urn:microsoft.com/office/officeart/2005/8/layout/vList4"/>
    <dgm:cxn modelId="{FE8FC1DB-0CB4-4CE2-ABC5-1A7E9249D8CC}" srcId="{E60A1FC7-BF56-4B32-93DD-6B7BDA801A1D}" destId="{9CF47E2B-2D34-4D65-AABF-3B5BAAD9AF67}" srcOrd="1" destOrd="0" parTransId="{4B1FACF8-ED4A-4943-BE1B-B006E17B1D1E}" sibTransId="{B0170D47-8EE1-49A1-BC2F-4F5DD6D35FCE}"/>
    <dgm:cxn modelId="{9B8AEEBC-7C3A-4B28-8DA9-07A9ED61738B}" type="presOf" srcId="{A3CEDCE5-145B-4640-8CA2-A3DFEFBC9EB1}" destId="{DF1FA305-1509-45BB-969B-C911CE516C73}" srcOrd="1" destOrd="1" presId="urn:microsoft.com/office/officeart/2005/8/layout/vList4"/>
    <dgm:cxn modelId="{B9F795C9-4220-4364-B3B4-EA7B77A5B060}" srcId="{60828FAF-A63B-4F8C-A1A1-5FD5059680B7}" destId="{9EB5E1DC-4604-4C48-B5C1-97C72AFF7857}" srcOrd="1" destOrd="0" parTransId="{ACD61607-F39E-4E3D-AE64-D250011A71F7}" sibTransId="{798D1F95-DBB9-4C50-8C15-85B9A62A1167}"/>
    <dgm:cxn modelId="{D10EF7E8-A78A-4B80-917E-D73F99139271}" type="presOf" srcId="{E60A1FC7-BF56-4B32-93DD-6B7BDA801A1D}" destId="{4925261A-EA42-4124-964A-D791CC6168D2}" srcOrd="0" destOrd="0" presId="urn:microsoft.com/office/officeart/2005/8/layout/vList4"/>
    <dgm:cxn modelId="{FBD45A43-B6D5-4788-9E8E-035648A5F5F6}" type="presOf" srcId="{A3CEDCE5-145B-4640-8CA2-A3DFEFBC9EB1}" destId="{4925261A-EA42-4124-964A-D791CC6168D2}" srcOrd="0" destOrd="1" presId="urn:microsoft.com/office/officeart/2005/8/layout/vList4"/>
    <dgm:cxn modelId="{42D0ABE5-341D-4816-8B7A-28FC20525713}" srcId="{60828FAF-A63B-4F8C-A1A1-5FD5059680B7}" destId="{E60A1FC7-BF56-4B32-93DD-6B7BDA801A1D}" srcOrd="0" destOrd="0" parTransId="{9854785A-EE11-4010-B86B-9C10A90D322D}" sibTransId="{CA7A6EC2-8A5F-4E28-9AA3-3E1DE2CBDBDB}"/>
    <dgm:cxn modelId="{BC62A380-24A0-41F5-AC19-3131F1F660B9}" type="presOf" srcId="{8805F953-A341-462A-BA60-EE5B3C974D84}" destId="{43874692-C037-48EE-845C-B772FF74D270}" srcOrd="1" destOrd="1" presId="urn:microsoft.com/office/officeart/2005/8/layout/vList4"/>
    <dgm:cxn modelId="{98F56A2A-5D0B-4867-BC99-51125D937ECB}" srcId="{E60A1FC7-BF56-4B32-93DD-6B7BDA801A1D}" destId="{A3CEDCE5-145B-4640-8CA2-A3DFEFBC9EB1}" srcOrd="0" destOrd="0" parTransId="{E3181C55-CE2B-48D5-9F14-8EB20F8B36DA}" sibTransId="{30DAA2F0-E824-462A-B067-E0FDA7FBCE75}"/>
    <dgm:cxn modelId="{457B4AEA-33C4-4186-A9F4-7858EEBBBDF1}" srcId="{9EB5E1DC-4604-4C48-B5C1-97C72AFF7857}" destId="{8805F953-A341-462A-BA60-EE5B3C974D84}" srcOrd="0" destOrd="0" parTransId="{A512BB67-83EF-40C7-8EC2-E5CF0E6C9313}" sibTransId="{2FC3C04E-32A8-4FA1-B3CC-F834F7576EC4}"/>
    <dgm:cxn modelId="{8C3D28A6-A7F0-4D6B-8C8C-10917BA42CA5}" type="presOf" srcId="{9EB5E1DC-4604-4C48-B5C1-97C72AFF7857}" destId="{43874692-C037-48EE-845C-B772FF74D270}" srcOrd="1" destOrd="0" presId="urn:microsoft.com/office/officeart/2005/8/layout/vList4"/>
    <dgm:cxn modelId="{CA3FA126-A263-46AC-9B51-3A9EA7BA7278}" srcId="{9EB5E1DC-4604-4C48-B5C1-97C72AFF7857}" destId="{70E44BE2-038C-4DEF-96F4-809FC6E03BD8}" srcOrd="1" destOrd="0" parTransId="{7F68F9EC-5A8C-4F78-B8E6-9860A02F985C}" sibTransId="{49287A1E-B529-4180-B3B0-DE8AE0228218}"/>
    <dgm:cxn modelId="{E4ABBE83-F87D-45B7-8891-2F1A4C423FE5}" type="presOf" srcId="{9CF47E2B-2D34-4D65-AABF-3B5BAAD9AF67}" destId="{DF1FA305-1509-45BB-969B-C911CE516C73}" srcOrd="1" destOrd="2" presId="urn:microsoft.com/office/officeart/2005/8/layout/vList4"/>
    <dgm:cxn modelId="{71087818-FC94-4385-B16C-ABCE86F1CDA1}" type="presOf" srcId="{70E44BE2-038C-4DEF-96F4-809FC6E03BD8}" destId="{43874692-C037-48EE-845C-B772FF74D270}" srcOrd="1" destOrd="2" presId="urn:microsoft.com/office/officeart/2005/8/layout/vList4"/>
    <dgm:cxn modelId="{B6283BF2-24B1-44BC-BE98-835906B7654F}" type="presOf" srcId="{9CF47E2B-2D34-4D65-AABF-3B5BAAD9AF67}" destId="{4925261A-EA42-4124-964A-D791CC6168D2}" srcOrd="0" destOrd="2" presId="urn:microsoft.com/office/officeart/2005/8/layout/vList4"/>
    <dgm:cxn modelId="{53626C07-68A4-4F6D-B6FB-5D67DB5E8813}" type="presOf" srcId="{70E44BE2-038C-4DEF-96F4-809FC6E03BD8}" destId="{2C2A644A-2C5D-47A6-B20D-79D41841638A}" srcOrd="0" destOrd="2" presId="urn:microsoft.com/office/officeart/2005/8/layout/vList4"/>
    <dgm:cxn modelId="{290F0897-2A59-4F5B-ACD1-5123823398AB}" type="presOf" srcId="{8805F953-A341-462A-BA60-EE5B3C974D84}" destId="{2C2A644A-2C5D-47A6-B20D-79D41841638A}" srcOrd="0" destOrd="1" presId="urn:microsoft.com/office/officeart/2005/8/layout/vList4"/>
    <dgm:cxn modelId="{1626650B-F4CE-4E66-868D-5D5B38B20449}" type="presParOf" srcId="{5EB5F4C8-79EE-4DD2-9370-BDC3A69BBA7C}" destId="{E305BF80-6E40-42C1-87B1-AFEA11AFE148}" srcOrd="0" destOrd="0" presId="urn:microsoft.com/office/officeart/2005/8/layout/vList4"/>
    <dgm:cxn modelId="{CAAE67BB-B5C7-42E7-9DBC-9E0DFF32C29C}" type="presParOf" srcId="{E305BF80-6E40-42C1-87B1-AFEA11AFE148}" destId="{4925261A-EA42-4124-964A-D791CC6168D2}" srcOrd="0" destOrd="0" presId="urn:microsoft.com/office/officeart/2005/8/layout/vList4"/>
    <dgm:cxn modelId="{21457BDC-8B81-4EA2-8326-A30ED9FC0CED}" type="presParOf" srcId="{E305BF80-6E40-42C1-87B1-AFEA11AFE148}" destId="{70DD9F22-3FC1-40B7-ACA3-CD295E18C69B}" srcOrd="1" destOrd="0" presId="urn:microsoft.com/office/officeart/2005/8/layout/vList4"/>
    <dgm:cxn modelId="{915D3284-B73A-48A1-AE14-6F1F19DFAC85}" type="presParOf" srcId="{E305BF80-6E40-42C1-87B1-AFEA11AFE148}" destId="{DF1FA305-1509-45BB-969B-C911CE516C73}" srcOrd="2" destOrd="0" presId="urn:microsoft.com/office/officeart/2005/8/layout/vList4"/>
    <dgm:cxn modelId="{D51FF53F-CBD9-4814-9E18-B825D6178D5D}" type="presParOf" srcId="{5EB5F4C8-79EE-4DD2-9370-BDC3A69BBA7C}" destId="{0F9F1F8F-F85A-4EE9-B368-46E1140C493C}" srcOrd="1" destOrd="0" presId="urn:microsoft.com/office/officeart/2005/8/layout/vList4"/>
    <dgm:cxn modelId="{73421D2E-3934-4833-8E3E-38DA5379B303}" type="presParOf" srcId="{5EB5F4C8-79EE-4DD2-9370-BDC3A69BBA7C}" destId="{1FC2F027-7746-4BF4-8A17-949EED71729B}" srcOrd="2" destOrd="0" presId="urn:microsoft.com/office/officeart/2005/8/layout/vList4"/>
    <dgm:cxn modelId="{EAD06F32-209D-46F8-866F-33984E785A60}" type="presParOf" srcId="{1FC2F027-7746-4BF4-8A17-949EED71729B}" destId="{2C2A644A-2C5D-47A6-B20D-79D41841638A}" srcOrd="0" destOrd="0" presId="urn:microsoft.com/office/officeart/2005/8/layout/vList4"/>
    <dgm:cxn modelId="{C2170660-7CD3-41A2-9C88-9C5312824762}" type="presParOf" srcId="{1FC2F027-7746-4BF4-8A17-949EED71729B}" destId="{34AF063E-207B-4B35-B238-E6C30A5FD38E}" srcOrd="1" destOrd="0" presId="urn:microsoft.com/office/officeart/2005/8/layout/vList4"/>
    <dgm:cxn modelId="{29BA5498-2F06-405F-8A24-92D6369BBADA}" type="presParOf" srcId="{1FC2F027-7746-4BF4-8A17-949EED71729B}" destId="{43874692-C037-48EE-845C-B772FF74D270}"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3CD8E-8A2F-4185-A97F-E50E24AB6172}">
      <dsp:nvSpPr>
        <dsp:cNvPr id="0" name=""/>
        <dsp:cNvSpPr/>
      </dsp:nvSpPr>
      <dsp:spPr>
        <a:xfrm>
          <a:off x="12" y="0"/>
          <a:ext cx="7620000" cy="22854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1603375" lvl="0" indent="-1603375" algn="l" defTabSz="1289050">
            <a:lnSpc>
              <a:spcPct val="90000"/>
            </a:lnSpc>
            <a:spcBef>
              <a:spcPct val="0"/>
            </a:spcBef>
            <a:spcAft>
              <a:spcPct val="35000"/>
            </a:spcAft>
          </a:pPr>
          <a:r>
            <a:rPr lang="en-US" sz="2900" kern="1200" dirty="0" smtClean="0"/>
            <a:t>	Shortleaf acreage is declining in North Carolina</a:t>
          </a:r>
          <a:endParaRPr lang="en-US" sz="2900" kern="1200" dirty="0"/>
        </a:p>
      </dsp:txBody>
      <dsp:txXfrm>
        <a:off x="1752556" y="0"/>
        <a:ext cx="5867455" cy="2285441"/>
      </dsp:txXfrm>
    </dsp:sp>
    <dsp:sp modelId="{DEAA24A2-4488-46D0-AB18-53A3AF132D60}">
      <dsp:nvSpPr>
        <dsp:cNvPr id="0" name=""/>
        <dsp:cNvSpPr/>
      </dsp:nvSpPr>
      <dsp:spPr>
        <a:xfrm>
          <a:off x="381002" y="228599"/>
          <a:ext cx="2895539" cy="1828353"/>
        </a:xfrm>
        <a:prstGeom prst="roundRect">
          <a:avLst>
            <a:gd name="adj" fmla="val 10000"/>
          </a:avLst>
        </a:prstGeom>
        <a:blipFill rotWithShape="1">
          <a:blip xmlns:r="http://schemas.openxmlformats.org/officeDocument/2006/relationships" r:embed="rId1" cstate="email">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B0A3E3-C066-4CDF-8A4E-517EFA9D1A3D}">
      <dsp:nvSpPr>
        <dsp:cNvPr id="0" name=""/>
        <dsp:cNvSpPr/>
      </dsp:nvSpPr>
      <dsp:spPr>
        <a:xfrm>
          <a:off x="12" y="2513986"/>
          <a:ext cx="7620000" cy="22854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1662113" lvl="0" indent="0" algn="l" defTabSz="1289050">
            <a:lnSpc>
              <a:spcPct val="90000"/>
            </a:lnSpc>
            <a:spcBef>
              <a:spcPct val="0"/>
            </a:spcBef>
            <a:spcAft>
              <a:spcPct val="35000"/>
            </a:spcAft>
          </a:pPr>
          <a:r>
            <a:rPr lang="en-US" sz="2900" kern="1200" dirty="0" smtClean="0"/>
            <a:t>Regeneration-focused management is needed to balance the proportion of seedlings to overstory trees</a:t>
          </a:r>
          <a:endParaRPr lang="en-US" sz="2900" kern="1200" dirty="0"/>
        </a:p>
      </dsp:txBody>
      <dsp:txXfrm>
        <a:off x="1752556" y="2513986"/>
        <a:ext cx="5867455" cy="2285441"/>
      </dsp:txXfrm>
    </dsp:sp>
    <dsp:sp modelId="{956B65CA-5DE5-405D-82DA-20DB05E70FCF}">
      <dsp:nvSpPr>
        <dsp:cNvPr id="0" name=""/>
        <dsp:cNvSpPr/>
      </dsp:nvSpPr>
      <dsp:spPr>
        <a:xfrm>
          <a:off x="381002" y="2743206"/>
          <a:ext cx="2819339" cy="1828353"/>
        </a:xfrm>
        <a:prstGeom prst="roundRect">
          <a:avLst>
            <a:gd name="adj" fmla="val 10000"/>
          </a:avLst>
        </a:prstGeom>
        <a:blipFill rotWithShape="1">
          <a:blip xmlns:r="http://schemas.openxmlformats.org/officeDocument/2006/relationships"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86ED80-B2D6-4913-9A46-E80760398A5D}">
      <dsp:nvSpPr>
        <dsp:cNvPr id="0" name=""/>
        <dsp:cNvSpPr/>
      </dsp:nvSpPr>
      <dsp:spPr>
        <a:xfrm>
          <a:off x="0" y="76202"/>
          <a:ext cx="3657600" cy="15701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Heights and groundline diameters were largest in plots with no/low residual overstory density</a:t>
          </a:r>
          <a:endParaRPr lang="en-US" sz="2200" kern="1200" dirty="0"/>
        </a:p>
      </dsp:txBody>
      <dsp:txXfrm>
        <a:off x="76648" y="152850"/>
        <a:ext cx="3504304" cy="1416844"/>
      </dsp:txXfrm>
    </dsp:sp>
    <dsp:sp modelId="{75BF5979-F3E8-4DF8-9A8E-1F9383FD9B2A}">
      <dsp:nvSpPr>
        <dsp:cNvPr id="0" name=""/>
        <dsp:cNvSpPr/>
      </dsp:nvSpPr>
      <dsp:spPr>
        <a:xfrm>
          <a:off x="0" y="1646342"/>
          <a:ext cx="3657600" cy="53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129"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smtClean="0"/>
            <a:t>Inverse relationship between overstory density and seedling size</a:t>
          </a:r>
          <a:endParaRPr lang="en-US" sz="1700" kern="1200" dirty="0"/>
        </a:p>
      </dsp:txBody>
      <dsp:txXfrm>
        <a:off x="0" y="1646342"/>
        <a:ext cx="3657600" cy="535095"/>
      </dsp:txXfrm>
    </dsp:sp>
    <dsp:sp modelId="{1A6F7085-0357-4E9C-9FF2-F1D4E1DD52E7}">
      <dsp:nvSpPr>
        <dsp:cNvPr id="0" name=""/>
        <dsp:cNvSpPr/>
      </dsp:nvSpPr>
      <dsp:spPr>
        <a:xfrm>
          <a:off x="0" y="2181437"/>
          <a:ext cx="3657600" cy="1570140"/>
        </a:xfrm>
        <a:prstGeom prst="roundRect">
          <a:avLst/>
        </a:prstGeom>
        <a:solidFill>
          <a:schemeClr val="accent2">
            <a:hueOff val="1907790"/>
            <a:satOff val="-43528"/>
            <a:lumOff val="16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Containerized stock generally had larger heights and groundline diameters after two growing seasons</a:t>
          </a:r>
          <a:endParaRPr lang="en-US" sz="2200" kern="1200" dirty="0"/>
        </a:p>
      </dsp:txBody>
      <dsp:txXfrm>
        <a:off x="76648" y="2258085"/>
        <a:ext cx="3504304" cy="1416844"/>
      </dsp:txXfrm>
    </dsp:sp>
    <dsp:sp modelId="{06975EEA-8F1D-4019-96FA-B597A469DBFC}">
      <dsp:nvSpPr>
        <dsp:cNvPr id="0" name=""/>
        <dsp:cNvSpPr/>
      </dsp:nvSpPr>
      <dsp:spPr>
        <a:xfrm>
          <a:off x="0" y="3751577"/>
          <a:ext cx="3657600" cy="1963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129"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smtClean="0"/>
            <a:t>Again attributed to the more intact root systems associated with the containerized seedlings, depth and area for root development between the two container sizes, and possibly seed source.</a:t>
          </a:r>
          <a:endParaRPr lang="en-US" sz="1700" kern="1200" dirty="0"/>
        </a:p>
      </dsp:txBody>
      <dsp:txXfrm>
        <a:off x="0" y="3751577"/>
        <a:ext cx="3657600" cy="19634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79725B-8F21-4D51-8B20-797447C46939}">
      <dsp:nvSpPr>
        <dsp:cNvPr id="0" name=""/>
        <dsp:cNvSpPr/>
      </dsp:nvSpPr>
      <dsp:spPr>
        <a:xfrm>
          <a:off x="7438644" y="923133"/>
          <a:ext cx="181356" cy="3356513"/>
        </a:xfrm>
        <a:prstGeom prst="rect">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256469-9BE3-4256-B329-323CCAF3356C}">
      <dsp:nvSpPr>
        <dsp:cNvPr id="0" name=""/>
        <dsp:cNvSpPr/>
      </dsp:nvSpPr>
      <dsp:spPr>
        <a:xfrm>
          <a:off x="181355" y="923133"/>
          <a:ext cx="4716780" cy="3356513"/>
        </a:xfrm>
        <a:prstGeom prst="frame">
          <a:avLst>
            <a:gd name="adj1" fmla="val 5450"/>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6FC94A-879B-4042-B2C9-2BC940E3A22E}">
      <dsp:nvSpPr>
        <dsp:cNvPr id="0" name=""/>
        <dsp:cNvSpPr/>
      </dsp:nvSpPr>
      <dsp:spPr>
        <a:xfrm>
          <a:off x="0" y="520953"/>
          <a:ext cx="4535423" cy="3174968"/>
        </a:xfrm>
        <a:prstGeom prst="rect">
          <a:avLst/>
        </a:prstGeom>
        <a:blipFill rotWithShape="1">
          <a:blip xmlns:r="http://schemas.openxmlformats.org/officeDocument/2006/relationships" r:embed="rId1"/>
          <a:stretch>
            <a:fillRect/>
          </a:stretch>
        </a:blipFill>
        <a:ln w="38100"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331FFA66-3345-4834-A559-5CC374320E48}">
      <dsp:nvSpPr>
        <dsp:cNvPr id="0" name=""/>
        <dsp:cNvSpPr/>
      </dsp:nvSpPr>
      <dsp:spPr>
        <a:xfrm>
          <a:off x="365759" y="3697049"/>
          <a:ext cx="4351020" cy="398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3340" rIns="142240" bIns="53340" numCol="1" spcCol="1270" anchor="ctr" anchorCtr="0">
          <a:noAutofit/>
        </a:bodyPr>
        <a:lstStyle/>
        <a:p>
          <a:pPr lvl="0" algn="l" defTabSz="622300">
            <a:lnSpc>
              <a:spcPct val="90000"/>
            </a:lnSpc>
            <a:spcBef>
              <a:spcPct val="0"/>
            </a:spcBef>
            <a:spcAft>
              <a:spcPct val="35000"/>
            </a:spcAft>
          </a:pPr>
          <a:r>
            <a:rPr lang="en-US" sz="1400" kern="1200" dirty="0" smtClean="0"/>
            <a:t>Shortleaf underplanted beneath a hardwood overstory</a:t>
          </a:r>
          <a:endParaRPr lang="en-US" sz="1400" kern="1200" dirty="0"/>
        </a:p>
      </dsp:txBody>
      <dsp:txXfrm>
        <a:off x="365759" y="3697049"/>
        <a:ext cx="4351020" cy="398421"/>
      </dsp:txXfrm>
    </dsp:sp>
    <dsp:sp modelId="{1EA90442-C74C-4C9B-BC9F-5B95ADF7CA01}">
      <dsp:nvSpPr>
        <dsp:cNvPr id="0" name=""/>
        <dsp:cNvSpPr/>
      </dsp:nvSpPr>
      <dsp:spPr>
        <a:xfrm>
          <a:off x="5090159" y="923133"/>
          <a:ext cx="2156460" cy="3356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244600">
            <a:lnSpc>
              <a:spcPct val="90000"/>
            </a:lnSpc>
            <a:spcBef>
              <a:spcPct val="0"/>
            </a:spcBef>
            <a:spcAft>
              <a:spcPct val="35000"/>
            </a:spcAft>
          </a:pPr>
          <a:r>
            <a:rPr lang="en-US" sz="2800" kern="1200" dirty="0" smtClean="0"/>
            <a:t>Visual impacts of forest management are a concern</a:t>
          </a:r>
        </a:p>
        <a:p>
          <a:pPr lvl="0" algn="l" defTabSz="1244600">
            <a:lnSpc>
              <a:spcPct val="90000"/>
            </a:lnSpc>
            <a:spcBef>
              <a:spcPct val="0"/>
            </a:spcBef>
            <a:spcAft>
              <a:spcPct val="35000"/>
            </a:spcAft>
          </a:pPr>
          <a:r>
            <a:rPr lang="en-US" sz="2800" kern="1200" dirty="0" smtClean="0"/>
            <a:t>Overstory retention is desired or required</a:t>
          </a:r>
          <a:endParaRPr lang="en-US" sz="2800" kern="1200" dirty="0"/>
        </a:p>
      </dsp:txBody>
      <dsp:txXfrm>
        <a:off x="5090159" y="923133"/>
        <a:ext cx="2156460" cy="33565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B7DE5-9105-4618-96C5-0FC22CB63C67}">
      <dsp:nvSpPr>
        <dsp:cNvPr id="0" name=""/>
        <dsp:cNvSpPr/>
      </dsp:nvSpPr>
      <dsp:spPr>
        <a:xfrm>
          <a:off x="3298130" y="1994777"/>
          <a:ext cx="1668780" cy="16687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dirty="0" smtClean="0"/>
            <a:t>Inverse relationship between overstory density and seedling growth</a:t>
          </a:r>
          <a:endParaRPr lang="en-US" sz="1600" b="1" kern="1200" dirty="0"/>
        </a:p>
      </dsp:txBody>
      <dsp:txXfrm>
        <a:off x="3379593" y="2076240"/>
        <a:ext cx="1505854" cy="1505854"/>
      </dsp:txXfrm>
    </dsp:sp>
    <dsp:sp modelId="{E5FE7030-D60A-4C80-80E8-427F099CEBEC}">
      <dsp:nvSpPr>
        <dsp:cNvPr id="0" name=""/>
        <dsp:cNvSpPr/>
      </dsp:nvSpPr>
      <dsp:spPr>
        <a:xfrm rot="16200000">
          <a:off x="3766213" y="1628471"/>
          <a:ext cx="732613" cy="0"/>
        </a:xfrm>
        <a:custGeom>
          <a:avLst/>
          <a:gdLst/>
          <a:ahLst/>
          <a:cxnLst/>
          <a:rect l="0" t="0" r="0" b="0"/>
          <a:pathLst>
            <a:path>
              <a:moveTo>
                <a:pt x="0" y="0"/>
              </a:moveTo>
              <a:lnTo>
                <a:pt x="732613"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BEB3B4-6515-4C3A-B4B7-617D0FFF00AE}">
      <dsp:nvSpPr>
        <dsp:cNvPr id="0" name=""/>
        <dsp:cNvSpPr/>
      </dsp:nvSpPr>
      <dsp:spPr>
        <a:xfrm>
          <a:off x="1617868" y="-47389"/>
          <a:ext cx="5029303" cy="1309554"/>
        </a:xfrm>
        <a:prstGeom prst="roundRect">
          <a:avLst/>
        </a:prstGeom>
        <a:solidFill>
          <a:schemeClr val="accent2">
            <a:hueOff val="476948"/>
            <a:satOff val="-10882"/>
            <a:lumOff val="40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kern="1200" dirty="0" smtClean="0"/>
            <a:t>Kabrick, J. M., Dey, D. C., </a:t>
          </a:r>
          <a:r>
            <a:rPr lang="en-US" sz="1800" kern="1200" dirty="0" err="1" smtClean="0"/>
            <a:t>Shifley</a:t>
          </a:r>
          <a:r>
            <a:rPr lang="en-US" sz="1800" kern="1200" dirty="0" smtClean="0"/>
            <a:t>, S. R., &amp; </a:t>
          </a:r>
          <a:r>
            <a:rPr lang="en-US" sz="1800" kern="1200" dirty="0" err="1" smtClean="0"/>
            <a:t>Villwock</a:t>
          </a:r>
          <a:r>
            <a:rPr lang="en-US" sz="1800" kern="1200" dirty="0" smtClean="0"/>
            <a:t>, J. L. (2011).  Early survival and growth of planted shortleaf pine seedlings as a function of initial size and overstory stocking. </a:t>
          </a:r>
          <a:endParaRPr lang="en-US" sz="1800" kern="1200" dirty="0"/>
        </a:p>
      </dsp:txBody>
      <dsp:txXfrm>
        <a:off x="1681795" y="16538"/>
        <a:ext cx="4901449" cy="1181700"/>
      </dsp:txXfrm>
    </dsp:sp>
    <dsp:sp modelId="{3B6536D3-C1F2-456E-BE51-58961CDC8CDF}">
      <dsp:nvSpPr>
        <dsp:cNvPr id="0" name=""/>
        <dsp:cNvSpPr/>
      </dsp:nvSpPr>
      <dsp:spPr>
        <a:xfrm>
          <a:off x="4966910" y="2829167"/>
          <a:ext cx="197407" cy="0"/>
        </a:xfrm>
        <a:custGeom>
          <a:avLst/>
          <a:gdLst/>
          <a:ahLst/>
          <a:cxnLst/>
          <a:rect l="0" t="0" r="0" b="0"/>
          <a:pathLst>
            <a:path>
              <a:moveTo>
                <a:pt x="0" y="0"/>
              </a:moveTo>
              <a:lnTo>
                <a:pt x="197407"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E70531-B347-4A23-AB58-9DAC822968F9}">
      <dsp:nvSpPr>
        <dsp:cNvPr id="0" name=""/>
        <dsp:cNvSpPr/>
      </dsp:nvSpPr>
      <dsp:spPr>
        <a:xfrm>
          <a:off x="5164317" y="2270126"/>
          <a:ext cx="2989082" cy="1118082"/>
        </a:xfrm>
        <a:prstGeom prst="roundRect">
          <a:avLst/>
        </a:prstGeom>
        <a:solidFill>
          <a:schemeClr val="accent2">
            <a:hueOff val="953895"/>
            <a:satOff val="-21764"/>
            <a:lumOff val="80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smtClean="0"/>
            <a:t>Jensen, J. &amp; Gwaze, D. (2007).  Underplanting shortleaf pine at Coldwater Conservation Area in Missouri. </a:t>
          </a:r>
          <a:endParaRPr lang="en-US" sz="1600" kern="1200" dirty="0"/>
        </a:p>
      </dsp:txBody>
      <dsp:txXfrm>
        <a:off x="5218897" y="2324706"/>
        <a:ext cx="2879922" cy="1008922"/>
      </dsp:txXfrm>
    </dsp:sp>
    <dsp:sp modelId="{2AA61129-C354-468C-B4DD-C8DAE5BCB6E0}">
      <dsp:nvSpPr>
        <dsp:cNvPr id="0" name=""/>
        <dsp:cNvSpPr/>
      </dsp:nvSpPr>
      <dsp:spPr>
        <a:xfrm rot="5400000">
          <a:off x="3718345" y="4077732"/>
          <a:ext cx="828349" cy="0"/>
        </a:xfrm>
        <a:custGeom>
          <a:avLst/>
          <a:gdLst/>
          <a:ahLst/>
          <a:cxnLst/>
          <a:rect l="0" t="0" r="0" b="0"/>
          <a:pathLst>
            <a:path>
              <a:moveTo>
                <a:pt x="0" y="0"/>
              </a:moveTo>
              <a:lnTo>
                <a:pt x="828349"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8EA274-51B9-43E3-9275-8613FA3FD787}">
      <dsp:nvSpPr>
        <dsp:cNvPr id="0" name=""/>
        <dsp:cNvSpPr/>
      </dsp:nvSpPr>
      <dsp:spPr>
        <a:xfrm>
          <a:off x="1908285" y="4491907"/>
          <a:ext cx="4448470" cy="1118082"/>
        </a:xfrm>
        <a:prstGeom prst="roundRect">
          <a:avLst/>
        </a:prstGeom>
        <a:solidFill>
          <a:schemeClr val="accent2">
            <a:hueOff val="1430843"/>
            <a:satOff val="-32646"/>
            <a:lumOff val="1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smtClean="0"/>
            <a:t>Guldin, J. M. &amp; Heath, G. (2001). Underplanting shortleaf pine seedlings beneath a residual hardwood stand in the Ouachita Mountains: results after seven growing seasons.</a:t>
          </a:r>
          <a:endParaRPr lang="en-US" sz="1600" kern="1200" dirty="0"/>
        </a:p>
      </dsp:txBody>
      <dsp:txXfrm>
        <a:off x="1962865" y="4546487"/>
        <a:ext cx="4339310" cy="1008922"/>
      </dsp:txXfrm>
    </dsp:sp>
    <dsp:sp modelId="{32CB0828-69FA-4A73-A4F6-F0C0B3561A1F}">
      <dsp:nvSpPr>
        <dsp:cNvPr id="0" name=""/>
        <dsp:cNvSpPr/>
      </dsp:nvSpPr>
      <dsp:spPr>
        <a:xfrm rot="10800000">
          <a:off x="3212363" y="2829167"/>
          <a:ext cx="85767" cy="0"/>
        </a:xfrm>
        <a:custGeom>
          <a:avLst/>
          <a:gdLst/>
          <a:ahLst/>
          <a:cxnLst/>
          <a:rect l="0" t="0" r="0" b="0"/>
          <a:pathLst>
            <a:path>
              <a:moveTo>
                <a:pt x="0" y="0"/>
              </a:moveTo>
              <a:lnTo>
                <a:pt x="85767"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9E4EB3-F164-44B6-83A4-795DE93E08C3}">
      <dsp:nvSpPr>
        <dsp:cNvPr id="0" name=""/>
        <dsp:cNvSpPr/>
      </dsp:nvSpPr>
      <dsp:spPr>
        <a:xfrm>
          <a:off x="0" y="2270126"/>
          <a:ext cx="3212363" cy="1118082"/>
        </a:xfrm>
        <a:prstGeom prst="roundRect">
          <a:avLst/>
        </a:prstGeom>
        <a:solidFill>
          <a:schemeClr val="accent2">
            <a:hueOff val="1907790"/>
            <a:satOff val="-43528"/>
            <a:lumOff val="16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smtClean="0"/>
            <a:t>Jensen, J.,  Smith, C., </a:t>
          </a:r>
          <a:r>
            <a:rPr lang="en-US" sz="1600" kern="1200" dirty="0" err="1" smtClean="0"/>
            <a:t>Johanson</a:t>
          </a:r>
          <a:r>
            <a:rPr lang="en-US" sz="1600" kern="1200" dirty="0" smtClean="0"/>
            <a:t>, M., &amp; Gwaze, D., (2007).  Underplanting shortleaf pine in the Missouri Ozarks.</a:t>
          </a:r>
          <a:endParaRPr lang="en-US" sz="1600" kern="1200" dirty="0"/>
        </a:p>
      </dsp:txBody>
      <dsp:txXfrm>
        <a:off x="54580" y="2324706"/>
        <a:ext cx="3103203" cy="10089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9D735-3512-4B20-9690-76A027A44596}">
      <dsp:nvSpPr>
        <dsp:cNvPr id="0" name=""/>
        <dsp:cNvSpPr/>
      </dsp:nvSpPr>
      <dsp:spPr>
        <a:xfrm>
          <a:off x="609603" y="1190"/>
          <a:ext cx="6400793" cy="1999257"/>
        </a:xfrm>
        <a:prstGeom prst="roundRect">
          <a:avLst>
            <a:gd name="adj" fmla="val 10000"/>
          </a:avLst>
        </a:prstGeom>
        <a:solidFill>
          <a:schemeClr val="accent1">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Evaluate the effectiveness of underplanting as a method of establishing a shortleaf pine component in mixed stands in the Central Appalachian Piedmont</a:t>
          </a:r>
          <a:endParaRPr lang="en-US" sz="2800" kern="1200" dirty="0"/>
        </a:p>
      </dsp:txBody>
      <dsp:txXfrm>
        <a:off x="668159" y="59746"/>
        <a:ext cx="6283681" cy="1882145"/>
      </dsp:txXfrm>
    </dsp:sp>
    <dsp:sp modelId="{61D62FCD-A6C7-40F6-8BE5-4E83C9166776}">
      <dsp:nvSpPr>
        <dsp:cNvPr id="0" name=""/>
        <dsp:cNvSpPr/>
      </dsp:nvSpPr>
      <dsp:spPr>
        <a:xfrm>
          <a:off x="1860723" y="2000448"/>
          <a:ext cx="1949276" cy="799703"/>
        </a:xfrm>
        <a:custGeom>
          <a:avLst/>
          <a:gdLst/>
          <a:ahLst/>
          <a:cxnLst/>
          <a:rect l="0" t="0" r="0" b="0"/>
          <a:pathLst>
            <a:path>
              <a:moveTo>
                <a:pt x="1949276" y="0"/>
              </a:moveTo>
              <a:lnTo>
                <a:pt x="1949276" y="399851"/>
              </a:lnTo>
              <a:lnTo>
                <a:pt x="0" y="399851"/>
              </a:lnTo>
              <a:lnTo>
                <a:pt x="0" y="799703"/>
              </a:lnTo>
            </a:path>
          </a:pathLst>
        </a:custGeom>
        <a:noFill/>
        <a:ln w="127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613AB68-7836-491A-B7F0-B4BE5035AF13}">
      <dsp:nvSpPr>
        <dsp:cNvPr id="0" name=""/>
        <dsp:cNvSpPr/>
      </dsp:nvSpPr>
      <dsp:spPr>
        <a:xfrm>
          <a:off x="361280" y="2800151"/>
          <a:ext cx="2998886" cy="1999257"/>
        </a:xfrm>
        <a:prstGeom prst="roundRect">
          <a:avLst>
            <a:gd name="adj" fmla="val 10000"/>
          </a:avLst>
        </a:prstGeom>
        <a:solidFill>
          <a:schemeClr val="accent2">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Evaluate the impact of overstory density on survival and growth of underplanted seedlings on a North Carolina Piedmont site.</a:t>
          </a:r>
          <a:endParaRPr lang="en-US" sz="2000" kern="1200" dirty="0"/>
        </a:p>
      </dsp:txBody>
      <dsp:txXfrm>
        <a:off x="419836" y="2858707"/>
        <a:ext cx="2881774" cy="1882145"/>
      </dsp:txXfrm>
    </dsp:sp>
    <dsp:sp modelId="{D8AD3CB1-76E2-4AB6-BA3A-D228830D1864}">
      <dsp:nvSpPr>
        <dsp:cNvPr id="0" name=""/>
        <dsp:cNvSpPr/>
      </dsp:nvSpPr>
      <dsp:spPr>
        <a:xfrm>
          <a:off x="3810000" y="2000448"/>
          <a:ext cx="1949276" cy="799703"/>
        </a:xfrm>
        <a:custGeom>
          <a:avLst/>
          <a:gdLst/>
          <a:ahLst/>
          <a:cxnLst/>
          <a:rect l="0" t="0" r="0" b="0"/>
          <a:pathLst>
            <a:path>
              <a:moveTo>
                <a:pt x="0" y="0"/>
              </a:moveTo>
              <a:lnTo>
                <a:pt x="0" y="399851"/>
              </a:lnTo>
              <a:lnTo>
                <a:pt x="1949276" y="399851"/>
              </a:lnTo>
              <a:lnTo>
                <a:pt x="1949276" y="799703"/>
              </a:lnTo>
            </a:path>
          </a:pathLst>
        </a:custGeom>
        <a:noFill/>
        <a:ln w="127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01D98E4-F740-44B1-BA52-8241F91B3BE1}">
      <dsp:nvSpPr>
        <dsp:cNvPr id="0" name=""/>
        <dsp:cNvSpPr/>
      </dsp:nvSpPr>
      <dsp:spPr>
        <a:xfrm>
          <a:off x="4259833" y="2800151"/>
          <a:ext cx="2998886" cy="1999257"/>
        </a:xfrm>
        <a:prstGeom prst="roundRect">
          <a:avLst>
            <a:gd name="adj" fmla="val 10000"/>
          </a:avLst>
        </a:prstGeom>
        <a:solidFill>
          <a:schemeClr val="accent2">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Evaluate differences in survival and growth between containerized and bareroot shortleaf pine planting stock.</a:t>
          </a:r>
          <a:endParaRPr lang="en-US" sz="2000" kern="1200" dirty="0"/>
        </a:p>
      </dsp:txBody>
      <dsp:txXfrm>
        <a:off x="4318389" y="2858707"/>
        <a:ext cx="2881774" cy="18821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F194E-4EC8-4392-96BA-D7BD132214BF}">
      <dsp:nvSpPr>
        <dsp:cNvPr id="0" name=""/>
        <dsp:cNvSpPr/>
      </dsp:nvSpPr>
      <dsp:spPr>
        <a:xfrm>
          <a:off x="8108121" y="1018788"/>
          <a:ext cx="197678" cy="365859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95E357-CFE0-40CF-913D-A33A50371ABD}">
      <dsp:nvSpPr>
        <dsp:cNvPr id="0" name=""/>
        <dsp:cNvSpPr/>
      </dsp:nvSpPr>
      <dsp:spPr>
        <a:xfrm>
          <a:off x="197678" y="1018788"/>
          <a:ext cx="5141290" cy="3658599"/>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FA8868-EF51-4FE7-AA41-41C77587B42A}">
      <dsp:nvSpPr>
        <dsp:cNvPr id="0" name=""/>
        <dsp:cNvSpPr/>
      </dsp:nvSpPr>
      <dsp:spPr>
        <a:xfrm>
          <a:off x="0" y="580411"/>
          <a:ext cx="4943612" cy="3460715"/>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4D3E3F-3726-4116-B865-C3CAB8A9C0C3}">
      <dsp:nvSpPr>
        <dsp:cNvPr id="0" name=""/>
        <dsp:cNvSpPr/>
      </dsp:nvSpPr>
      <dsp:spPr>
        <a:xfrm>
          <a:off x="398678" y="4042356"/>
          <a:ext cx="4742611" cy="434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0" tIns="76200" rIns="203200" bIns="76200" numCol="1" spcCol="1270" anchor="ctr" anchorCtr="0">
          <a:noAutofit/>
        </a:bodyPr>
        <a:lstStyle/>
        <a:p>
          <a:pPr lvl="0" algn="l" defTabSz="889000">
            <a:lnSpc>
              <a:spcPct val="90000"/>
            </a:lnSpc>
            <a:spcBef>
              <a:spcPct val="0"/>
            </a:spcBef>
            <a:spcAft>
              <a:spcPct val="35000"/>
            </a:spcAft>
          </a:pPr>
          <a:r>
            <a:rPr lang="en-US" sz="2000" kern="1200" dirty="0" smtClean="0"/>
            <a:t>Study site prior to harvest</a:t>
          </a:r>
          <a:endParaRPr lang="en-US" sz="2000" kern="1200" dirty="0"/>
        </a:p>
      </dsp:txBody>
      <dsp:txXfrm>
        <a:off x="398678" y="4042356"/>
        <a:ext cx="4742611" cy="434279"/>
      </dsp:txXfrm>
    </dsp:sp>
    <dsp:sp modelId="{43993E13-7C1E-44B6-8795-5EB20924AA74}">
      <dsp:nvSpPr>
        <dsp:cNvPr id="0" name=""/>
        <dsp:cNvSpPr/>
      </dsp:nvSpPr>
      <dsp:spPr>
        <a:xfrm>
          <a:off x="5562589" y="510352"/>
          <a:ext cx="2350541" cy="3241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755650">
            <a:lnSpc>
              <a:spcPct val="90000"/>
            </a:lnSpc>
            <a:spcBef>
              <a:spcPct val="0"/>
            </a:spcBef>
            <a:spcAft>
              <a:spcPct val="35000"/>
            </a:spcAft>
          </a:pPr>
          <a:r>
            <a:rPr lang="en-US" sz="1700" kern="1200" dirty="0" smtClean="0"/>
            <a:t>NCDA&amp;CS </a:t>
          </a:r>
          <a:r>
            <a:rPr lang="en-US" sz="1700" kern="1200" dirty="0" err="1" smtClean="0"/>
            <a:t>Umstead</a:t>
          </a:r>
          <a:r>
            <a:rPr lang="en-US" sz="1700" kern="1200" dirty="0" smtClean="0"/>
            <a:t> Research Station. Durham County, NC. </a:t>
          </a:r>
          <a:endParaRPr lang="en-US" sz="1700" kern="1200" dirty="0"/>
        </a:p>
        <a:p>
          <a:pPr lvl="0" algn="l" defTabSz="755650">
            <a:lnSpc>
              <a:spcPct val="90000"/>
            </a:lnSpc>
            <a:spcBef>
              <a:spcPct val="0"/>
            </a:spcBef>
            <a:spcAft>
              <a:spcPct val="35000"/>
            </a:spcAft>
          </a:pPr>
          <a:r>
            <a:rPr lang="en-US" sz="1700" kern="1200" smtClean="0"/>
            <a:t>Mixed Hardwood-Pine</a:t>
          </a:r>
          <a:endParaRPr lang="en-US" sz="1700" kern="1200" dirty="0" smtClean="0"/>
        </a:p>
        <a:p>
          <a:pPr lvl="0" algn="l" defTabSz="755650">
            <a:lnSpc>
              <a:spcPct val="90000"/>
            </a:lnSpc>
            <a:spcBef>
              <a:spcPct val="0"/>
            </a:spcBef>
            <a:spcAft>
              <a:spcPct val="35000"/>
            </a:spcAft>
          </a:pPr>
          <a:r>
            <a:rPr lang="en-US" sz="1700" kern="1200" dirty="0" smtClean="0"/>
            <a:t>Abandoned agricultural land</a:t>
          </a:r>
        </a:p>
        <a:p>
          <a:pPr lvl="0" algn="l" defTabSz="755650">
            <a:lnSpc>
              <a:spcPct val="90000"/>
            </a:lnSpc>
            <a:spcBef>
              <a:spcPct val="0"/>
            </a:spcBef>
            <a:spcAft>
              <a:spcPct val="35000"/>
            </a:spcAft>
          </a:pPr>
          <a:r>
            <a:rPr lang="en-US" sz="1700" kern="1200" dirty="0" smtClean="0"/>
            <a:t>Soils: silt loam and sandy loam</a:t>
          </a:r>
        </a:p>
        <a:p>
          <a:pPr lvl="0" algn="l" defTabSz="755650">
            <a:lnSpc>
              <a:spcPct val="90000"/>
            </a:lnSpc>
            <a:spcBef>
              <a:spcPct val="0"/>
            </a:spcBef>
            <a:spcAft>
              <a:spcPct val="35000"/>
            </a:spcAft>
          </a:pPr>
          <a:r>
            <a:rPr lang="en-US" sz="1700" kern="1200" dirty="0" smtClean="0"/>
            <a:t>Annual precipitation: 45.2 inches</a:t>
          </a:r>
        </a:p>
        <a:p>
          <a:pPr lvl="0" algn="l" defTabSz="755650">
            <a:lnSpc>
              <a:spcPct val="90000"/>
            </a:lnSpc>
            <a:spcBef>
              <a:spcPct val="0"/>
            </a:spcBef>
            <a:spcAft>
              <a:spcPct val="35000"/>
            </a:spcAft>
          </a:pPr>
          <a:r>
            <a:rPr lang="en-US" sz="1700" kern="1200" dirty="0" smtClean="0"/>
            <a:t>Elevation: 440 – 480 ft. </a:t>
          </a:r>
        </a:p>
      </dsp:txBody>
      <dsp:txXfrm>
        <a:off x="5562589" y="510352"/>
        <a:ext cx="2350541" cy="32418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945D5-6105-4A5C-895E-A9EBE4A66A86}">
      <dsp:nvSpPr>
        <dsp:cNvPr id="0" name=""/>
        <dsp:cNvSpPr/>
      </dsp:nvSpPr>
      <dsp:spPr>
        <a:xfrm>
          <a:off x="0" y="118336"/>
          <a:ext cx="3657600" cy="105168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dirty="0" smtClean="0"/>
            <a:t>Four residual overstory basal area treatment levels: BA 0, BA 15, BA 30, BA 45</a:t>
          </a:r>
          <a:endParaRPr lang="en-US" sz="1700" kern="1200" dirty="0"/>
        </a:p>
      </dsp:txBody>
      <dsp:txXfrm>
        <a:off x="51339" y="169675"/>
        <a:ext cx="3554922" cy="949005"/>
      </dsp:txXfrm>
    </dsp:sp>
    <dsp:sp modelId="{086514BB-136A-440E-8A83-33164D722312}">
      <dsp:nvSpPr>
        <dsp:cNvPr id="0" name=""/>
        <dsp:cNvSpPr/>
      </dsp:nvSpPr>
      <dsp:spPr>
        <a:xfrm>
          <a:off x="0" y="1218980"/>
          <a:ext cx="3657600" cy="1051683"/>
        </a:xfrm>
        <a:prstGeom prst="roundRect">
          <a:avLst/>
        </a:prstGeom>
        <a:solidFill>
          <a:schemeClr val="accent2">
            <a:hueOff val="635930"/>
            <a:satOff val="-14509"/>
            <a:lumOff val="53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dirty="0" smtClean="0"/>
            <a:t>1/3-acre circular treatment plots </a:t>
          </a:r>
        </a:p>
        <a:p>
          <a:pPr lvl="0" algn="l" defTabSz="755650" rtl="0">
            <a:lnSpc>
              <a:spcPct val="90000"/>
            </a:lnSpc>
            <a:spcBef>
              <a:spcPct val="0"/>
            </a:spcBef>
            <a:spcAft>
              <a:spcPct val="35000"/>
            </a:spcAft>
          </a:pPr>
          <a:r>
            <a:rPr lang="en-US" sz="1700" kern="1200" dirty="0" smtClean="0"/>
            <a:t>1/10-acre seedling measurement plot positioned at plot center</a:t>
          </a:r>
          <a:endParaRPr lang="en-US" sz="1700" kern="1200" dirty="0"/>
        </a:p>
      </dsp:txBody>
      <dsp:txXfrm>
        <a:off x="51339" y="1270319"/>
        <a:ext cx="3554922" cy="949005"/>
      </dsp:txXfrm>
    </dsp:sp>
    <dsp:sp modelId="{DF37D295-C41B-4C9E-AEB5-9C29EA68D381}">
      <dsp:nvSpPr>
        <dsp:cNvPr id="0" name=""/>
        <dsp:cNvSpPr/>
      </dsp:nvSpPr>
      <dsp:spPr>
        <a:xfrm>
          <a:off x="0" y="2319624"/>
          <a:ext cx="3657600" cy="1051683"/>
        </a:xfrm>
        <a:prstGeom prst="roundRect">
          <a:avLst/>
        </a:prstGeom>
        <a:solidFill>
          <a:schemeClr val="accent2">
            <a:hueOff val="1271860"/>
            <a:satOff val="-29019"/>
            <a:lumOff val="10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dirty="0" smtClean="0"/>
            <a:t>Seven replicated blocks of each residual BA treatment </a:t>
          </a:r>
          <a:endParaRPr lang="en-US" sz="1700" kern="1200" dirty="0"/>
        </a:p>
      </dsp:txBody>
      <dsp:txXfrm>
        <a:off x="51339" y="2370963"/>
        <a:ext cx="3554922" cy="949005"/>
      </dsp:txXfrm>
    </dsp:sp>
    <dsp:sp modelId="{F11A5335-700B-4F84-BEA8-F283FCE55572}">
      <dsp:nvSpPr>
        <dsp:cNvPr id="0" name=""/>
        <dsp:cNvSpPr/>
      </dsp:nvSpPr>
      <dsp:spPr>
        <a:xfrm>
          <a:off x="0" y="3420267"/>
          <a:ext cx="3657600" cy="1051683"/>
        </a:xfrm>
        <a:prstGeom prst="roundRect">
          <a:avLst/>
        </a:prstGeom>
        <a:solidFill>
          <a:schemeClr val="accent2">
            <a:hueOff val="1907790"/>
            <a:satOff val="-43528"/>
            <a:lumOff val="16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dirty="0" smtClean="0"/>
            <a:t>Three stock types</a:t>
          </a:r>
          <a:endParaRPr lang="en-US" sz="1700" kern="1200" dirty="0"/>
        </a:p>
      </dsp:txBody>
      <dsp:txXfrm>
        <a:off x="51339" y="3471606"/>
        <a:ext cx="3554922" cy="9490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6A6A6-DADF-4150-B4B4-E4466C07056B}">
      <dsp:nvSpPr>
        <dsp:cNvPr id="0" name=""/>
        <dsp:cNvSpPr/>
      </dsp:nvSpPr>
      <dsp:spPr>
        <a:xfrm>
          <a:off x="0" y="1929"/>
          <a:ext cx="4267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DE0B92-EDA5-4A95-9A31-3999E4E27F87}">
      <dsp:nvSpPr>
        <dsp:cNvPr id="0" name=""/>
        <dsp:cNvSpPr/>
      </dsp:nvSpPr>
      <dsp:spPr>
        <a:xfrm>
          <a:off x="0" y="1929"/>
          <a:ext cx="1406487" cy="1315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endParaRPr lang="en-US" sz="1600" kern="1200" dirty="0" smtClean="0"/>
        </a:p>
        <a:p>
          <a:pPr lvl="0" algn="l" defTabSz="711200" rtl="0">
            <a:lnSpc>
              <a:spcPct val="90000"/>
            </a:lnSpc>
            <a:spcBef>
              <a:spcPct val="0"/>
            </a:spcBef>
            <a:spcAft>
              <a:spcPct val="35000"/>
            </a:spcAft>
          </a:pPr>
          <a:r>
            <a:rPr lang="en-US" sz="1600" kern="1200" dirty="0" smtClean="0"/>
            <a:t>Containerized with a large plug (</a:t>
          </a:r>
          <a:r>
            <a:rPr lang="en-US" sz="1600" b="1" kern="1200" dirty="0" smtClean="0"/>
            <a:t>NCLP</a:t>
          </a:r>
          <a:r>
            <a:rPr lang="en-US" sz="1600" kern="1200" dirty="0" smtClean="0"/>
            <a:t>)</a:t>
          </a:r>
        </a:p>
      </dsp:txBody>
      <dsp:txXfrm>
        <a:off x="0" y="1929"/>
        <a:ext cx="1406487" cy="1315809"/>
      </dsp:txXfrm>
    </dsp:sp>
    <dsp:sp modelId="{9861D9C3-39E7-4125-A129-BF41CC7CABE7}">
      <dsp:nvSpPr>
        <dsp:cNvPr id="0" name=""/>
        <dsp:cNvSpPr/>
      </dsp:nvSpPr>
      <dsp:spPr>
        <a:xfrm>
          <a:off x="1460119" y="22488"/>
          <a:ext cx="2806725" cy="411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pPr>
          <a:r>
            <a:rPr lang="en-US" sz="1900" kern="1200" dirty="0" smtClean="0"/>
            <a:t>1-0</a:t>
          </a:r>
          <a:endParaRPr lang="en-US" sz="1900" kern="1200" dirty="0"/>
        </a:p>
      </dsp:txBody>
      <dsp:txXfrm>
        <a:off x="1460119" y="22488"/>
        <a:ext cx="2806725" cy="411190"/>
      </dsp:txXfrm>
    </dsp:sp>
    <dsp:sp modelId="{1C9ADFD4-25ED-459F-A0B0-E45E8F817D49}">
      <dsp:nvSpPr>
        <dsp:cNvPr id="0" name=""/>
        <dsp:cNvSpPr/>
      </dsp:nvSpPr>
      <dsp:spPr>
        <a:xfrm>
          <a:off x="1406487" y="433679"/>
          <a:ext cx="286035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D09579-BD21-44ED-8341-4406E061108F}">
      <dsp:nvSpPr>
        <dsp:cNvPr id="0" name=""/>
        <dsp:cNvSpPr/>
      </dsp:nvSpPr>
      <dsp:spPr>
        <a:xfrm>
          <a:off x="1460119" y="454238"/>
          <a:ext cx="2806725" cy="411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pPr>
          <a:r>
            <a:rPr lang="en-US" sz="1900" kern="1200" dirty="0" smtClean="0"/>
            <a:t>1.5 x 4.75 depth plug</a:t>
          </a:r>
          <a:endParaRPr lang="en-US" sz="1900" kern="1200" dirty="0"/>
        </a:p>
      </dsp:txBody>
      <dsp:txXfrm>
        <a:off x="1460119" y="454238"/>
        <a:ext cx="2806725" cy="411190"/>
      </dsp:txXfrm>
    </dsp:sp>
    <dsp:sp modelId="{E4E6818B-A477-4414-9D59-3371F2AD4B92}">
      <dsp:nvSpPr>
        <dsp:cNvPr id="0" name=""/>
        <dsp:cNvSpPr/>
      </dsp:nvSpPr>
      <dsp:spPr>
        <a:xfrm>
          <a:off x="1406487" y="865429"/>
          <a:ext cx="286035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66F88D-BD77-48F9-950B-0CB47728C2FF}">
      <dsp:nvSpPr>
        <dsp:cNvPr id="0" name=""/>
        <dsp:cNvSpPr/>
      </dsp:nvSpPr>
      <dsp:spPr>
        <a:xfrm>
          <a:off x="1460119" y="885989"/>
          <a:ext cx="2806725" cy="411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pPr>
          <a:r>
            <a:rPr lang="en-US" sz="1900" kern="1200" dirty="0" smtClean="0"/>
            <a:t>NC seed source</a:t>
          </a:r>
          <a:endParaRPr lang="en-US" sz="1900" kern="1200" dirty="0"/>
        </a:p>
      </dsp:txBody>
      <dsp:txXfrm>
        <a:off x="1460119" y="885989"/>
        <a:ext cx="2806725" cy="411190"/>
      </dsp:txXfrm>
    </dsp:sp>
    <dsp:sp modelId="{CAB2C07E-19AC-4044-87A2-562486CA5763}">
      <dsp:nvSpPr>
        <dsp:cNvPr id="0" name=""/>
        <dsp:cNvSpPr/>
      </dsp:nvSpPr>
      <dsp:spPr>
        <a:xfrm>
          <a:off x="1406487" y="1297179"/>
          <a:ext cx="286035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484EDE-6B3B-4E15-B705-809256D27560}">
      <dsp:nvSpPr>
        <dsp:cNvPr id="0" name=""/>
        <dsp:cNvSpPr/>
      </dsp:nvSpPr>
      <dsp:spPr>
        <a:xfrm>
          <a:off x="0" y="1317739"/>
          <a:ext cx="4267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EB7179-16B7-42FA-9A56-E25BF584A951}">
      <dsp:nvSpPr>
        <dsp:cNvPr id="0" name=""/>
        <dsp:cNvSpPr/>
      </dsp:nvSpPr>
      <dsp:spPr>
        <a:xfrm>
          <a:off x="0" y="1317739"/>
          <a:ext cx="1336247" cy="1315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endParaRPr lang="en-US" sz="1600" kern="1200" dirty="0" smtClean="0"/>
        </a:p>
        <a:p>
          <a:pPr lvl="0" algn="l" defTabSz="711200" rtl="0">
            <a:lnSpc>
              <a:spcPct val="90000"/>
            </a:lnSpc>
            <a:spcBef>
              <a:spcPct val="0"/>
            </a:spcBef>
            <a:spcAft>
              <a:spcPct val="35000"/>
            </a:spcAft>
          </a:pPr>
          <a:r>
            <a:rPr lang="en-US" sz="1600" kern="1200" dirty="0" smtClean="0"/>
            <a:t>Containerized with a small plug (</a:t>
          </a:r>
          <a:r>
            <a:rPr lang="en-US" sz="1600" b="1" kern="1200" dirty="0" smtClean="0"/>
            <a:t>NCSP</a:t>
          </a:r>
          <a:r>
            <a:rPr lang="en-US" sz="1600" kern="1200" dirty="0" smtClean="0"/>
            <a:t>)</a:t>
          </a:r>
        </a:p>
      </dsp:txBody>
      <dsp:txXfrm>
        <a:off x="0" y="1317739"/>
        <a:ext cx="1336247" cy="1315809"/>
      </dsp:txXfrm>
    </dsp:sp>
    <dsp:sp modelId="{947A2F0F-47C1-44F8-971E-D055C2890337}">
      <dsp:nvSpPr>
        <dsp:cNvPr id="0" name=""/>
        <dsp:cNvSpPr/>
      </dsp:nvSpPr>
      <dsp:spPr>
        <a:xfrm>
          <a:off x="1391191" y="1338298"/>
          <a:ext cx="2875421" cy="411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dirty="0" smtClean="0"/>
            <a:t>1-0</a:t>
          </a:r>
          <a:endParaRPr lang="en-US" sz="1800" kern="1200" dirty="0"/>
        </a:p>
      </dsp:txBody>
      <dsp:txXfrm>
        <a:off x="1391191" y="1338298"/>
        <a:ext cx="2875421" cy="411190"/>
      </dsp:txXfrm>
    </dsp:sp>
    <dsp:sp modelId="{F8665F2E-091C-4178-9E41-BC3CDB47880C}">
      <dsp:nvSpPr>
        <dsp:cNvPr id="0" name=""/>
        <dsp:cNvSpPr/>
      </dsp:nvSpPr>
      <dsp:spPr>
        <a:xfrm>
          <a:off x="1336247" y="1749489"/>
          <a:ext cx="293036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40B835-5E16-47AF-AC95-B50289950699}">
      <dsp:nvSpPr>
        <dsp:cNvPr id="0" name=""/>
        <dsp:cNvSpPr/>
      </dsp:nvSpPr>
      <dsp:spPr>
        <a:xfrm>
          <a:off x="1391191" y="1770048"/>
          <a:ext cx="2875421" cy="411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dirty="0" smtClean="0"/>
            <a:t>1.6 x 3.5 depth plug</a:t>
          </a:r>
          <a:endParaRPr lang="en-US" sz="1800" kern="1200" dirty="0"/>
        </a:p>
      </dsp:txBody>
      <dsp:txXfrm>
        <a:off x="1391191" y="1770048"/>
        <a:ext cx="2875421" cy="411190"/>
      </dsp:txXfrm>
    </dsp:sp>
    <dsp:sp modelId="{508A179A-59AB-4FB3-8A1B-4F59EF164084}">
      <dsp:nvSpPr>
        <dsp:cNvPr id="0" name=""/>
        <dsp:cNvSpPr/>
      </dsp:nvSpPr>
      <dsp:spPr>
        <a:xfrm>
          <a:off x="1336247" y="2181239"/>
          <a:ext cx="293036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ED8DCF-07E1-4C41-8C7F-07F69A88C2C6}">
      <dsp:nvSpPr>
        <dsp:cNvPr id="0" name=""/>
        <dsp:cNvSpPr/>
      </dsp:nvSpPr>
      <dsp:spPr>
        <a:xfrm>
          <a:off x="1391191" y="2201798"/>
          <a:ext cx="2875421" cy="411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dirty="0" smtClean="0"/>
            <a:t>NC seed source</a:t>
          </a:r>
          <a:endParaRPr lang="en-US" sz="1800" kern="1200" dirty="0"/>
        </a:p>
      </dsp:txBody>
      <dsp:txXfrm>
        <a:off x="1391191" y="2201798"/>
        <a:ext cx="2875421" cy="411190"/>
      </dsp:txXfrm>
    </dsp:sp>
    <dsp:sp modelId="{A93A7C98-673C-42B9-BCEF-2DA607FDB44D}">
      <dsp:nvSpPr>
        <dsp:cNvPr id="0" name=""/>
        <dsp:cNvSpPr/>
      </dsp:nvSpPr>
      <dsp:spPr>
        <a:xfrm>
          <a:off x="1336247" y="2612989"/>
          <a:ext cx="293036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DF2F09-CD87-4050-A692-57733BBAD306}">
      <dsp:nvSpPr>
        <dsp:cNvPr id="0" name=""/>
        <dsp:cNvSpPr/>
      </dsp:nvSpPr>
      <dsp:spPr>
        <a:xfrm>
          <a:off x="0" y="2633548"/>
          <a:ext cx="4267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10AFC1-BF5B-4C08-9E06-64C71DA03EC7}">
      <dsp:nvSpPr>
        <dsp:cNvPr id="0" name=""/>
        <dsp:cNvSpPr/>
      </dsp:nvSpPr>
      <dsp:spPr>
        <a:xfrm>
          <a:off x="0" y="2633548"/>
          <a:ext cx="1438748" cy="1315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endParaRPr lang="en-US" sz="1600" kern="1200" dirty="0" smtClean="0"/>
        </a:p>
        <a:p>
          <a:pPr lvl="0" algn="l" defTabSz="711200" rtl="0">
            <a:lnSpc>
              <a:spcPct val="90000"/>
            </a:lnSpc>
            <a:spcBef>
              <a:spcPct val="0"/>
            </a:spcBef>
            <a:spcAft>
              <a:spcPct val="35000"/>
            </a:spcAft>
          </a:pPr>
          <a:r>
            <a:rPr lang="en-US" sz="1600" kern="1200" dirty="0" smtClean="0"/>
            <a:t>Bareroot (</a:t>
          </a:r>
          <a:r>
            <a:rPr lang="en-US" sz="1600" b="1" kern="1200" dirty="0" smtClean="0"/>
            <a:t>VABR</a:t>
          </a:r>
          <a:r>
            <a:rPr lang="en-US" sz="1600" kern="1200" dirty="0" smtClean="0"/>
            <a:t>)</a:t>
          </a:r>
          <a:endParaRPr lang="en-US" sz="1600" kern="1200" dirty="0"/>
        </a:p>
      </dsp:txBody>
      <dsp:txXfrm>
        <a:off x="0" y="2633548"/>
        <a:ext cx="1438748" cy="1315809"/>
      </dsp:txXfrm>
    </dsp:sp>
    <dsp:sp modelId="{E75BEA47-240B-4FC3-BAD2-6A0A678E4436}">
      <dsp:nvSpPr>
        <dsp:cNvPr id="0" name=""/>
        <dsp:cNvSpPr/>
      </dsp:nvSpPr>
      <dsp:spPr>
        <a:xfrm>
          <a:off x="1491754" y="2664131"/>
          <a:ext cx="2774013" cy="611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dirty="0" smtClean="0"/>
            <a:t>1-0</a:t>
          </a:r>
          <a:endParaRPr lang="en-US" sz="1800" kern="1200" dirty="0"/>
        </a:p>
      </dsp:txBody>
      <dsp:txXfrm>
        <a:off x="1491754" y="2664131"/>
        <a:ext cx="2774013" cy="611645"/>
      </dsp:txXfrm>
    </dsp:sp>
    <dsp:sp modelId="{3D560F7E-7FD2-443A-BFC9-1D7A18166153}">
      <dsp:nvSpPr>
        <dsp:cNvPr id="0" name=""/>
        <dsp:cNvSpPr/>
      </dsp:nvSpPr>
      <dsp:spPr>
        <a:xfrm>
          <a:off x="1438748" y="3275777"/>
          <a:ext cx="282701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52B5FF-8BBB-43AF-9BA8-AEC27C1E564A}">
      <dsp:nvSpPr>
        <dsp:cNvPr id="0" name=""/>
        <dsp:cNvSpPr/>
      </dsp:nvSpPr>
      <dsp:spPr>
        <a:xfrm>
          <a:off x="1491754" y="3306359"/>
          <a:ext cx="2774013" cy="611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dirty="0" smtClean="0"/>
            <a:t>VA seed source</a:t>
          </a:r>
          <a:endParaRPr lang="en-US" sz="1800" kern="1200" dirty="0"/>
        </a:p>
      </dsp:txBody>
      <dsp:txXfrm>
        <a:off x="1491754" y="3306359"/>
        <a:ext cx="2774013" cy="611645"/>
      </dsp:txXfrm>
    </dsp:sp>
    <dsp:sp modelId="{58B7F7D0-BAC0-4DDB-BFC8-4961D9F99C2E}">
      <dsp:nvSpPr>
        <dsp:cNvPr id="0" name=""/>
        <dsp:cNvSpPr/>
      </dsp:nvSpPr>
      <dsp:spPr>
        <a:xfrm>
          <a:off x="1438748" y="3918005"/>
          <a:ext cx="282701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1A164-2CFF-4D11-9162-622AFE22C205}">
      <dsp:nvSpPr>
        <dsp:cNvPr id="0" name=""/>
        <dsp:cNvSpPr/>
      </dsp:nvSpPr>
      <dsp:spPr>
        <a:xfrm>
          <a:off x="0" y="4125033"/>
          <a:ext cx="5715000" cy="90245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Recorded survival, seedling height, and seedling groundline diameter following first and second growing seasons</a:t>
          </a:r>
          <a:endParaRPr lang="en-US" sz="1700" kern="1200" dirty="0"/>
        </a:p>
      </dsp:txBody>
      <dsp:txXfrm>
        <a:off x="0" y="4125033"/>
        <a:ext cx="5715000" cy="902456"/>
      </dsp:txXfrm>
    </dsp:sp>
    <dsp:sp modelId="{BC6E57F9-9994-4CBB-BFDE-687F834FABCB}">
      <dsp:nvSpPr>
        <dsp:cNvPr id="0" name=""/>
        <dsp:cNvSpPr/>
      </dsp:nvSpPr>
      <dsp:spPr>
        <a:xfrm rot="10800000">
          <a:off x="0" y="2750592"/>
          <a:ext cx="5715000" cy="1387978"/>
        </a:xfrm>
        <a:prstGeom prst="upArrowCallout">
          <a:avLst/>
        </a:prstGeom>
        <a:solidFill>
          <a:schemeClr val="accent2">
            <a:hueOff val="635930"/>
            <a:satOff val="-14509"/>
            <a:lumOff val="53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Planted and recorded initial sizes in January/February, 2013.</a:t>
          </a:r>
          <a:endParaRPr lang="en-US" sz="1700" kern="1200" dirty="0"/>
        </a:p>
      </dsp:txBody>
      <dsp:txXfrm rot="10800000">
        <a:off x="0" y="2750592"/>
        <a:ext cx="5715000" cy="901866"/>
      </dsp:txXfrm>
    </dsp:sp>
    <dsp:sp modelId="{BC5CBF52-2BF2-4E5F-ACBC-820575552A69}">
      <dsp:nvSpPr>
        <dsp:cNvPr id="0" name=""/>
        <dsp:cNvSpPr/>
      </dsp:nvSpPr>
      <dsp:spPr>
        <a:xfrm rot="10800000">
          <a:off x="0" y="1376151"/>
          <a:ext cx="5715000" cy="1387978"/>
        </a:xfrm>
        <a:prstGeom prst="upArrowCallout">
          <a:avLst/>
        </a:prstGeom>
        <a:solidFill>
          <a:schemeClr val="accent2">
            <a:hueOff val="1271860"/>
            <a:satOff val="-29019"/>
            <a:lumOff val="10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Harvested to targeted residual basal areas in August and September, 2012. </a:t>
          </a:r>
          <a:endParaRPr lang="en-US" sz="1700" kern="1200" dirty="0"/>
        </a:p>
      </dsp:txBody>
      <dsp:txXfrm rot="10800000">
        <a:off x="0" y="1376151"/>
        <a:ext cx="5715000" cy="901866"/>
      </dsp:txXfrm>
    </dsp:sp>
    <dsp:sp modelId="{23DA465D-FDC5-4E42-BCC3-2579A2BEFF73}">
      <dsp:nvSpPr>
        <dsp:cNvPr id="0" name=""/>
        <dsp:cNvSpPr/>
      </dsp:nvSpPr>
      <dsp:spPr>
        <a:xfrm rot="10800000">
          <a:off x="0" y="1709"/>
          <a:ext cx="5715000" cy="1387978"/>
        </a:xfrm>
        <a:prstGeom prst="upArrowCallout">
          <a:avLst/>
        </a:prstGeom>
        <a:solidFill>
          <a:schemeClr val="accent2">
            <a:hueOff val="1907790"/>
            <a:satOff val="-43528"/>
            <a:lumOff val="16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Marked the leave trees within each plot to ensure uniform overstory distribution and comparable average diameters</a:t>
          </a:r>
          <a:endParaRPr lang="en-US" sz="1700" kern="1200" dirty="0"/>
        </a:p>
      </dsp:txBody>
      <dsp:txXfrm rot="10800000">
        <a:off x="0" y="1709"/>
        <a:ext cx="5715000" cy="9018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25261A-EA42-4124-964A-D791CC6168D2}">
      <dsp:nvSpPr>
        <dsp:cNvPr id="0" name=""/>
        <dsp:cNvSpPr/>
      </dsp:nvSpPr>
      <dsp:spPr>
        <a:xfrm>
          <a:off x="0" y="0"/>
          <a:ext cx="7620000" cy="2285441"/>
        </a:xfrm>
        <a:prstGeom prst="roundRect">
          <a:avLst>
            <a:gd name="adj" fmla="val 10000"/>
          </a:avLst>
        </a:prstGeom>
        <a:solidFill>
          <a:schemeClr val="accent2">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smtClean="0"/>
            <a:t>Residual overstory basal area had a significant effect on survival</a:t>
          </a:r>
        </a:p>
        <a:p>
          <a:pPr marL="171450" lvl="1" indent="-171450" algn="l" defTabSz="800100">
            <a:lnSpc>
              <a:spcPct val="90000"/>
            </a:lnSpc>
            <a:spcBef>
              <a:spcPct val="0"/>
            </a:spcBef>
            <a:spcAft>
              <a:spcPct val="15000"/>
            </a:spcAft>
            <a:buChar char="••"/>
          </a:pPr>
          <a:r>
            <a:rPr lang="en-US" sz="1800" kern="1200" dirty="0" smtClean="0"/>
            <a:t>The bareroot and containerized seedlings with small plugs had poor survival in the BA 0 plots</a:t>
          </a:r>
        </a:p>
        <a:p>
          <a:pPr marL="171450" lvl="1" indent="-171450" algn="l" defTabSz="800100">
            <a:lnSpc>
              <a:spcPct val="90000"/>
            </a:lnSpc>
            <a:spcBef>
              <a:spcPct val="0"/>
            </a:spcBef>
            <a:spcAft>
              <a:spcPct val="15000"/>
            </a:spcAft>
            <a:buChar char="••"/>
          </a:pPr>
          <a:r>
            <a:rPr lang="en-US" sz="1800" kern="1200" dirty="0" smtClean="0"/>
            <a:t>Attributed to the harsh microclimate in BA 0 plots and dense herbaceous competition</a:t>
          </a:r>
          <a:endParaRPr lang="en-US" sz="1800" kern="1200" dirty="0"/>
        </a:p>
      </dsp:txBody>
      <dsp:txXfrm>
        <a:off x="1752544" y="0"/>
        <a:ext cx="5867455" cy="2285441"/>
      </dsp:txXfrm>
    </dsp:sp>
    <dsp:sp modelId="{70DD9F22-3FC1-40B7-ACA3-CD295E18C69B}">
      <dsp:nvSpPr>
        <dsp:cNvPr id="0" name=""/>
        <dsp:cNvSpPr/>
      </dsp:nvSpPr>
      <dsp:spPr>
        <a:xfrm>
          <a:off x="228544" y="228544"/>
          <a:ext cx="1524000" cy="1828353"/>
        </a:xfrm>
        <a:prstGeom prst="roundRect">
          <a:avLst>
            <a:gd name="adj" fmla="val 10000"/>
          </a:avLst>
        </a:prstGeom>
        <a:blipFill rotWithShape="1">
          <a:blip xmlns:r="http://schemas.openxmlformats.org/officeDocument/2006/relationships" r:embed="rId1"/>
          <a:stretch>
            <a:fillRect/>
          </a:stretch>
        </a:blipFill>
        <a:ln>
          <a:noFill/>
        </a:ln>
        <a:effectLst>
          <a:outerShdw blurRad="50800" dist="25400" algn="bl" rotWithShape="0">
            <a:srgbClr val="000000">
              <a:alpha val="60000"/>
            </a:srgbClr>
          </a:outerShdw>
        </a:effectLst>
      </dsp:spPr>
      <dsp:style>
        <a:lnRef idx="0">
          <a:scrgbClr r="0" g="0" b="0"/>
        </a:lnRef>
        <a:fillRef idx="1">
          <a:scrgbClr r="0" g="0" b="0"/>
        </a:fillRef>
        <a:effectRef idx="2">
          <a:scrgbClr r="0" g="0" b="0"/>
        </a:effectRef>
        <a:fontRef idx="minor"/>
      </dsp:style>
    </dsp:sp>
    <dsp:sp modelId="{2C2A644A-2C5D-47A6-B20D-79D41841638A}">
      <dsp:nvSpPr>
        <dsp:cNvPr id="0" name=""/>
        <dsp:cNvSpPr/>
      </dsp:nvSpPr>
      <dsp:spPr>
        <a:xfrm>
          <a:off x="0" y="2513986"/>
          <a:ext cx="7620000" cy="2285441"/>
        </a:xfrm>
        <a:prstGeom prst="roundRect">
          <a:avLst>
            <a:gd name="adj" fmla="val 10000"/>
          </a:avLst>
        </a:prstGeom>
        <a:solidFill>
          <a:schemeClr val="accent2">
            <a:hueOff val="1907790"/>
            <a:satOff val="-43528"/>
            <a:lumOff val="16079"/>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smtClean="0"/>
            <a:t>Containerized stock had significantly better survival that than the bareroot stock</a:t>
          </a:r>
          <a:endParaRPr lang="en-US" sz="2300" kern="1200" dirty="0"/>
        </a:p>
        <a:p>
          <a:pPr marL="171450" lvl="1" indent="-171450" algn="l" defTabSz="800100">
            <a:lnSpc>
              <a:spcPct val="90000"/>
            </a:lnSpc>
            <a:spcBef>
              <a:spcPct val="0"/>
            </a:spcBef>
            <a:spcAft>
              <a:spcPct val="15000"/>
            </a:spcAft>
            <a:buChar char="••"/>
          </a:pPr>
          <a:r>
            <a:rPr lang="en-US" sz="1800" kern="1200" dirty="0" smtClean="0"/>
            <a:t>Attributed to the more intact root systems of the containerized stock and possibly seed source.</a:t>
          </a:r>
          <a:endParaRPr lang="en-US" sz="1800" kern="1200" dirty="0"/>
        </a:p>
        <a:p>
          <a:pPr marL="171450" lvl="1" indent="-171450" algn="l" defTabSz="800100">
            <a:lnSpc>
              <a:spcPct val="90000"/>
            </a:lnSpc>
            <a:spcBef>
              <a:spcPct val="0"/>
            </a:spcBef>
            <a:spcAft>
              <a:spcPct val="15000"/>
            </a:spcAft>
            <a:buChar char="••"/>
          </a:pPr>
          <a:r>
            <a:rPr lang="en-US" sz="1800" kern="1200" dirty="0" smtClean="0"/>
            <a:t>Differences between the two containerized stock are attributed to more area for root development in the large plug and depth. </a:t>
          </a:r>
          <a:endParaRPr lang="en-US" sz="1800" kern="1200" dirty="0"/>
        </a:p>
      </dsp:txBody>
      <dsp:txXfrm>
        <a:off x="1752544" y="2513986"/>
        <a:ext cx="5867455" cy="2285441"/>
      </dsp:txXfrm>
    </dsp:sp>
    <dsp:sp modelId="{34AF063E-207B-4B35-B238-E6C30A5FD38E}">
      <dsp:nvSpPr>
        <dsp:cNvPr id="0" name=""/>
        <dsp:cNvSpPr/>
      </dsp:nvSpPr>
      <dsp:spPr>
        <a:xfrm>
          <a:off x="228544" y="2742530"/>
          <a:ext cx="1524000" cy="1828353"/>
        </a:xfrm>
        <a:prstGeom prst="roundRect">
          <a:avLst>
            <a:gd name="adj" fmla="val 10000"/>
          </a:avLst>
        </a:prstGeom>
        <a:blipFill rotWithShape="1">
          <a:blip xmlns:r="http://schemas.openxmlformats.org/officeDocument/2006/relationships" r:embed="rId2"/>
          <a:stretch>
            <a:fillRect/>
          </a:stretch>
        </a:blipFill>
        <a:ln>
          <a:noFill/>
        </a:ln>
        <a:effectLst>
          <a:outerShdw blurRad="50800" dist="25400" algn="bl" rotWithShape="0">
            <a:srgbClr val="000000">
              <a:alpha val="60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D692B7-78A4-4E5C-89E3-EAF4300C5EFF}" type="datetimeFigureOut">
              <a:rPr lang="en-US" smtClean="0"/>
              <a:pPr/>
              <a:t>9/22/2015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85CFB0-92B2-4226-A9F2-AD6213555685}" type="slidenum">
              <a:rPr lang="en-US" smtClean="0"/>
              <a:pPr/>
              <a:t>‹#›</a:t>
            </a:fld>
            <a:endParaRPr lang="en-US"/>
          </a:p>
        </p:txBody>
      </p:sp>
    </p:spTree>
    <p:extLst>
      <p:ext uri="{BB962C8B-B14F-4D97-AF65-F5344CB8AC3E}">
        <p14:creationId xmlns:p14="http://schemas.microsoft.com/office/powerpoint/2010/main" val="1029846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Underplanting is an alternative</a:t>
            </a:r>
            <a:r>
              <a:rPr lang="en-US" baseline="0" dirty="0" smtClean="0"/>
              <a:t> regeneration method that might be appropriate in the Central and Southern Appalachian Piedmont. The concept is quite simple: You leave some overstory trees and then artificially regenerate beneath them. In addition to lessening the visual impact of regenerating a forest stand, the overstory trees can add some structural diversity to the site and, depending on how many were left, add some of the sheltering effects associated with a shelterwood. Artificially regenerating beneath the overstory gives the forester control over stock type, density, and the timing of establishment.  </a:t>
            </a:r>
          </a:p>
          <a:p>
            <a:endParaRPr lang="en-US" baseline="0" dirty="0" smtClean="0"/>
          </a:p>
          <a:p>
            <a:r>
              <a:rPr lang="en-US" baseline="0" dirty="0" smtClean="0"/>
              <a:t>The shelterwood method may therefore be an appropriate option in areas where the visual impacts of forest management are a concern, overstory retention is otherwise desired or required, and the landowner wants some control over what is being established and when it will take place. </a:t>
            </a:r>
            <a:endParaRPr lang="en-US" dirty="0"/>
          </a:p>
        </p:txBody>
      </p:sp>
      <p:sp>
        <p:nvSpPr>
          <p:cNvPr id="4" name="Slide Number Placeholder 3"/>
          <p:cNvSpPr>
            <a:spLocks noGrp="1"/>
          </p:cNvSpPr>
          <p:nvPr>
            <p:ph type="sldNum" sz="quarter" idx="10"/>
          </p:nvPr>
        </p:nvSpPr>
        <p:spPr/>
        <p:txBody>
          <a:bodyPr/>
          <a:lstStyle/>
          <a:p>
            <a:fld id="{B485CFB0-92B2-4226-A9F2-AD6213555685}" type="slidenum">
              <a:rPr lang="en-US" smtClean="0"/>
              <a:pPr/>
              <a:t>5</a:t>
            </a:fld>
            <a:endParaRPr lang="en-US"/>
          </a:p>
        </p:txBody>
      </p:sp>
    </p:spTree>
    <p:extLst>
      <p:ext uri="{BB962C8B-B14F-4D97-AF65-F5344CB8AC3E}">
        <p14:creationId xmlns:p14="http://schemas.microsoft.com/office/powerpoint/2010/main" val="475595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studies have investigated underplanting shortleaf pine beneath residual</a:t>
            </a:r>
            <a:r>
              <a:rPr lang="en-US" baseline="0" dirty="0" smtClean="0"/>
              <a:t> hardwood </a:t>
            </a:r>
            <a:r>
              <a:rPr lang="en-US" baseline="0" dirty="0" err="1" smtClean="0"/>
              <a:t>overstories</a:t>
            </a:r>
            <a:r>
              <a:rPr lang="en-US" baseline="0" dirty="0" smtClean="0"/>
              <a:t>. The general take-away from these studies is that there is an inverse relationship between overstory density and the growth of the underplanting seedlings. The studies also looked at survival and there were either no significant differences between treatments or a similar inverse relationship between survival and overstory density. </a:t>
            </a:r>
            <a:endParaRPr lang="en-US" dirty="0"/>
          </a:p>
        </p:txBody>
      </p:sp>
      <p:sp>
        <p:nvSpPr>
          <p:cNvPr id="4" name="Slide Number Placeholder 3"/>
          <p:cNvSpPr>
            <a:spLocks noGrp="1"/>
          </p:cNvSpPr>
          <p:nvPr>
            <p:ph type="sldNum" sz="quarter" idx="10"/>
          </p:nvPr>
        </p:nvSpPr>
        <p:spPr/>
        <p:txBody>
          <a:bodyPr/>
          <a:lstStyle/>
          <a:p>
            <a:fld id="{B485CFB0-92B2-4226-A9F2-AD6213555685}" type="slidenum">
              <a:rPr lang="en-US" smtClean="0"/>
              <a:pPr/>
              <a:t>6</a:t>
            </a:fld>
            <a:endParaRPr lang="en-US"/>
          </a:p>
        </p:txBody>
      </p:sp>
    </p:spTree>
    <p:extLst>
      <p:ext uri="{BB962C8B-B14F-4D97-AF65-F5344CB8AC3E}">
        <p14:creationId xmlns:p14="http://schemas.microsoft.com/office/powerpoint/2010/main" val="2537363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Our</a:t>
            </a:r>
            <a:r>
              <a:rPr lang="en-US" baseline="0" dirty="0" smtClean="0"/>
              <a:t> primary objective with the study is to e</a:t>
            </a:r>
            <a:r>
              <a:rPr lang="en-US" dirty="0" smtClean="0"/>
              <a:t>valuate the effectiveness of underplanting as a method of establishing a shortleaf pine component in the pine-hardwood or hardwood-pine mixtures in the Southern Appalachian Piedmont.</a:t>
            </a:r>
            <a:r>
              <a:rPr lang="en-US" baseline="0" dirty="0" smtClean="0"/>
              <a:t> Our specific objectives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Evaluate differences in survival and growth between containerized and bareroot shortleaf pine planting stock.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Evaluate the impact of overstory stocking and canopy coverage on survival and growth of underplanted seedlings on a North Carolina Piedmont 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We’ve basically combined</a:t>
            </a:r>
            <a:r>
              <a:rPr lang="en-US" baseline="0" dirty="0" smtClean="0"/>
              <a:t> aspects of the four previous underplanting studies and implemented it in North Carolina. We’ve added some complexity by using several different stock types.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485CFB0-92B2-4226-A9F2-AD6213555685}" type="slidenum">
              <a:rPr lang="en-US" smtClean="0"/>
              <a:pPr/>
              <a:t>7</a:t>
            </a:fld>
            <a:endParaRPr lang="en-US"/>
          </a:p>
        </p:txBody>
      </p:sp>
    </p:spTree>
    <p:extLst>
      <p:ext uri="{BB962C8B-B14F-4D97-AF65-F5344CB8AC3E}">
        <p14:creationId xmlns:p14="http://schemas.microsoft.com/office/powerpoint/2010/main" val="1576975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study site we have selected is located</a:t>
            </a:r>
            <a:r>
              <a:rPr lang="en-US" baseline="0" dirty="0" smtClean="0"/>
              <a:t> in the Piedmont of North Carolina. The site was a typical hardwood-pine mixed stand on abandoned agricultural land. The site is basically a ridge that runs north to south with moderate yet easily defined eastern and western and southern aspects. Two soil types were present: </a:t>
            </a:r>
            <a:r>
              <a:rPr lang="en-US" baseline="0" dirty="0" err="1" smtClean="0"/>
              <a:t>Lingum</a:t>
            </a:r>
            <a:r>
              <a:rPr lang="en-US" baseline="0" dirty="0" smtClean="0"/>
              <a:t> silt loam on the upper portions of the ridge and Helena sandy loam on the lower slopes. The site is best described as a rocky ridge with shallow soils. The average rainfall received in this portion of the State is on the low end of the Piedmont average. At a whopping 440 to 480 feet, it is one of the higher points in the county. Geologically, this site is on the Triassic Basin sandwiched between the Carolina Slate Belt to the west and the </a:t>
            </a:r>
            <a:r>
              <a:rPr lang="en-US" baseline="0" dirty="0" err="1" smtClean="0"/>
              <a:t>Releigh</a:t>
            </a:r>
            <a:r>
              <a:rPr lang="en-US" baseline="0" dirty="0" smtClean="0"/>
              <a:t>-belt to the east. </a:t>
            </a:r>
            <a:endParaRPr lang="en-US" dirty="0"/>
          </a:p>
        </p:txBody>
      </p:sp>
      <p:sp>
        <p:nvSpPr>
          <p:cNvPr id="4" name="Slide Number Placeholder 3"/>
          <p:cNvSpPr>
            <a:spLocks noGrp="1"/>
          </p:cNvSpPr>
          <p:nvPr>
            <p:ph type="sldNum" sz="quarter" idx="10"/>
          </p:nvPr>
        </p:nvSpPr>
        <p:spPr/>
        <p:txBody>
          <a:bodyPr/>
          <a:lstStyle/>
          <a:p>
            <a:fld id="{B485CFB0-92B2-4226-A9F2-AD6213555685}" type="slidenum">
              <a:rPr lang="en-US" smtClean="0"/>
              <a:pPr/>
              <a:t>8</a:t>
            </a:fld>
            <a:endParaRPr lang="en-US"/>
          </a:p>
        </p:txBody>
      </p:sp>
    </p:spTree>
    <p:extLst>
      <p:ext uri="{BB962C8B-B14F-4D97-AF65-F5344CB8AC3E}">
        <p14:creationId xmlns:p14="http://schemas.microsoft.com/office/powerpoint/2010/main" val="138113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analysis showed</a:t>
            </a:r>
            <a:r>
              <a:rPr lang="en-US" baseline="0" dirty="0" smtClean="0"/>
              <a:t> that treatment had a significant effect on the survival of the bareroot seedlings and the containerized stock with the small plug size. Survival was worst in the clearcut plots and then gradually improved with increasing basal area. We attribute this to two things: First, we basically created a gradient of harshness under the different levels of overstory with the clearcut or BA0 plots being the harshest with regard to microclimate. Additionally, there was intense herbaceous competition within the BA 0 plots. We theorize that the bareroot and small-plugged containerized stock struggled to survive in such a harsh environment with so much competition. </a:t>
            </a:r>
          </a:p>
          <a:p>
            <a:endParaRPr lang="en-US" baseline="0" dirty="0" smtClean="0"/>
          </a:p>
          <a:p>
            <a:r>
              <a:rPr lang="en-US" baseline="0" dirty="0" smtClean="0"/>
              <a:t>We also noticed that there were no significant differences in survival by treatment for the containerized stock with large plugs. As with the other stock types, survival was lowest in the BA0 plots but not significantly so. We theorize that the higher root volume associated with the larger containerized seedling plugs improved those seedlings' ability to survive. </a:t>
            </a:r>
          </a:p>
          <a:p>
            <a:endParaRPr lang="en-US" baseline="0" dirty="0" smtClean="0"/>
          </a:p>
          <a:p>
            <a:r>
              <a:rPr lang="en-US" baseline="0" dirty="0" smtClean="0"/>
              <a:t>When we looked harder at the interaction between stock type and treatment we noticed that the containerized stock with large plugs had significantly better survival than the containerized stock with smaller plugs in the BA0 plots. Again, we attribute this to the higher root volume associated with the larger plug. </a:t>
            </a:r>
            <a:endParaRPr lang="en-US" dirty="0"/>
          </a:p>
        </p:txBody>
      </p:sp>
      <p:sp>
        <p:nvSpPr>
          <p:cNvPr id="4" name="Slide Number Placeholder 3"/>
          <p:cNvSpPr>
            <a:spLocks noGrp="1"/>
          </p:cNvSpPr>
          <p:nvPr>
            <p:ph type="sldNum" sz="quarter" idx="10"/>
          </p:nvPr>
        </p:nvSpPr>
        <p:spPr/>
        <p:txBody>
          <a:bodyPr/>
          <a:lstStyle/>
          <a:p>
            <a:fld id="{B485CFB0-92B2-4226-A9F2-AD6213555685}" type="slidenum">
              <a:rPr lang="en-US" smtClean="0"/>
              <a:pPr/>
              <a:t>15</a:t>
            </a:fld>
            <a:endParaRPr lang="en-US"/>
          </a:p>
        </p:txBody>
      </p:sp>
    </p:spTree>
    <p:extLst>
      <p:ext uri="{BB962C8B-B14F-4D97-AF65-F5344CB8AC3E}">
        <p14:creationId xmlns:p14="http://schemas.microsoft.com/office/powerpoint/2010/main" val="750260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2BF58C9-76FD-415D-9F0F-757B9D6E175D}" type="datetimeFigureOut">
              <a:rPr lang="en-US" smtClean="0"/>
              <a:pPr/>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87728-4840-4640-B6BA-D591B0999AB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BF58C9-76FD-415D-9F0F-757B9D6E175D}" type="datetimeFigureOut">
              <a:rPr lang="en-US" smtClean="0"/>
              <a:pPr/>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87728-4840-4640-B6BA-D591B0999AB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BF58C9-76FD-415D-9F0F-757B9D6E175D}" type="datetimeFigureOut">
              <a:rPr lang="en-US" smtClean="0"/>
              <a:pPr/>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87728-4840-4640-B6BA-D591B0999AB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BF58C9-76FD-415D-9F0F-757B9D6E175D}" type="datetimeFigureOut">
              <a:rPr lang="en-US" smtClean="0"/>
              <a:pPr/>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87728-4840-4640-B6BA-D591B0999AB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BF58C9-76FD-415D-9F0F-757B9D6E175D}" type="datetimeFigureOut">
              <a:rPr lang="en-US" smtClean="0"/>
              <a:pPr/>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87728-4840-4640-B6BA-D591B0999AB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2BF58C9-76FD-415D-9F0F-757B9D6E175D}" type="datetimeFigureOut">
              <a:rPr lang="en-US" smtClean="0"/>
              <a:pPr/>
              <a:t>9/22/2015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787728-4840-4640-B6BA-D591B0999AB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BF58C9-76FD-415D-9F0F-757B9D6E175D}" type="datetimeFigureOut">
              <a:rPr lang="en-US" smtClean="0"/>
              <a:pPr/>
              <a:t>9/22/2015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787728-4840-4640-B6BA-D591B0999AB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BF58C9-76FD-415D-9F0F-757B9D6E175D}" type="datetimeFigureOut">
              <a:rPr lang="en-US" smtClean="0"/>
              <a:pPr/>
              <a:t>9/22/2015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787728-4840-4640-B6BA-D591B0999AB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BF58C9-76FD-415D-9F0F-757B9D6E175D}" type="datetimeFigureOut">
              <a:rPr lang="en-US" smtClean="0"/>
              <a:pPr/>
              <a:t>9/22/2015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787728-4840-4640-B6BA-D591B0999AB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BF58C9-76FD-415D-9F0F-757B9D6E175D}" type="datetimeFigureOut">
              <a:rPr lang="en-US" smtClean="0"/>
              <a:pPr/>
              <a:t>9/22/2015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787728-4840-4640-B6BA-D591B0999AB9}"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2BF58C9-76FD-415D-9F0F-757B9D6E175D}" type="datetimeFigureOut">
              <a:rPr lang="en-US" smtClean="0"/>
              <a:pPr/>
              <a:t>9/22/2015</a:t>
            </a:fld>
            <a:endParaRPr lang="en-US"/>
          </a:p>
        </p:txBody>
      </p:sp>
      <p:sp>
        <p:nvSpPr>
          <p:cNvPr id="9" name="Slide Number Placeholder 8"/>
          <p:cNvSpPr>
            <a:spLocks noGrp="1"/>
          </p:cNvSpPr>
          <p:nvPr>
            <p:ph type="sldNum" sz="quarter" idx="11"/>
          </p:nvPr>
        </p:nvSpPr>
        <p:spPr/>
        <p:txBody>
          <a:bodyPr/>
          <a:lstStyle/>
          <a:p>
            <a:fld id="{24787728-4840-4640-B6BA-D591B0999AB9}"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4787728-4840-4640-B6BA-D591B0999AB9}"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52BF58C9-76FD-415D-9F0F-757B9D6E175D}" type="datetimeFigureOut">
              <a:rPr lang="en-US" smtClean="0"/>
              <a:pPr/>
              <a:t>9/22/2015</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2.png"/><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8.xml"/><Relationship Id="rId7" Type="http://schemas.openxmlformats.org/officeDocument/2006/relationships/image" Target="../media/image13.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1.jpeg"/><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hyperlink" Target="http://www.srs.fs.usda.gov/pubs/viewpub.php?index=2742"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1.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800" dirty="0" smtClean="0"/>
              <a:t>Underplanted Shortleaf Pine Seedling Survival and Growth in the North Carolina Piedmont</a:t>
            </a:r>
            <a:endParaRPr lang="en-US" sz="4800" dirty="0"/>
          </a:p>
        </p:txBody>
      </p:sp>
      <p:sp>
        <p:nvSpPr>
          <p:cNvPr id="3" name="Subtitle 2"/>
          <p:cNvSpPr>
            <a:spLocks noGrp="1"/>
          </p:cNvSpPr>
          <p:nvPr>
            <p:ph type="subTitle" idx="1"/>
          </p:nvPr>
        </p:nvSpPr>
        <p:spPr/>
        <p:txBody>
          <a:bodyPr>
            <a:noAutofit/>
          </a:bodyPr>
          <a:lstStyle/>
          <a:p>
            <a:endParaRPr lang="en-US" sz="1200" dirty="0" smtClean="0"/>
          </a:p>
          <a:p>
            <a:r>
              <a:rPr lang="en-US" sz="1200" b="1" dirty="0" smtClean="0">
                <a:solidFill>
                  <a:schemeClr val="tx1"/>
                </a:solidFill>
              </a:rPr>
              <a:t>David </a:t>
            </a:r>
            <a:r>
              <a:rPr lang="en-US" sz="1200" b="1" dirty="0">
                <a:solidFill>
                  <a:schemeClr val="tx1"/>
                </a:solidFill>
              </a:rPr>
              <a:t>K. Schnake¹, Scott D. Roberts², John D. Kushla², Ian A. </a:t>
            </a:r>
            <a:r>
              <a:rPr lang="en-US" sz="1200" b="1" dirty="0" smtClean="0">
                <a:solidFill>
                  <a:schemeClr val="tx1"/>
                </a:solidFill>
              </a:rPr>
              <a:t>Munn²</a:t>
            </a:r>
          </a:p>
          <a:p>
            <a:endParaRPr lang="en-US" sz="1200" b="1" dirty="0">
              <a:solidFill>
                <a:schemeClr val="tx1"/>
              </a:solidFill>
            </a:endParaRPr>
          </a:p>
          <a:p>
            <a:r>
              <a:rPr lang="en-US" sz="1200" b="1" dirty="0">
                <a:solidFill>
                  <a:schemeClr val="tx1"/>
                </a:solidFill>
              </a:rPr>
              <a:t>¹North Carolina Department of Agriculture and Consumer Services, Research Stations </a:t>
            </a:r>
            <a:r>
              <a:rPr lang="en-US" sz="1200" b="1" dirty="0" smtClean="0">
                <a:solidFill>
                  <a:schemeClr val="tx1"/>
                </a:solidFill>
              </a:rPr>
              <a:t>Division</a:t>
            </a:r>
          </a:p>
          <a:p>
            <a:r>
              <a:rPr lang="en-US" sz="1200" b="1" dirty="0" smtClean="0">
                <a:solidFill>
                  <a:schemeClr val="tx1"/>
                </a:solidFill>
              </a:rPr>
              <a:t> </a:t>
            </a:r>
            <a:endParaRPr lang="en-US" sz="1200" b="1" dirty="0">
              <a:solidFill>
                <a:schemeClr val="tx1"/>
              </a:solidFill>
            </a:endParaRPr>
          </a:p>
          <a:p>
            <a:r>
              <a:rPr lang="en-US" sz="1200" b="1" dirty="0">
                <a:solidFill>
                  <a:schemeClr val="tx1"/>
                </a:solidFill>
              </a:rPr>
              <a:t>²College of Forest Resources, Department of Forestry, Mississippi State University </a:t>
            </a:r>
          </a:p>
          <a:p>
            <a:r>
              <a:rPr lang="en-US" sz="1200" dirty="0"/>
              <a:t> </a:t>
            </a:r>
          </a:p>
        </p:txBody>
      </p:sp>
      <p:pic>
        <p:nvPicPr>
          <p:cNvPr id="6" name="Picture 5" descr="Picture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6571" y="6248400"/>
            <a:ext cx="4267200" cy="609599"/>
          </a:xfrm>
          <a:prstGeom prst="rect">
            <a:avLst/>
          </a:prstGeom>
        </p:spPr>
      </p:pic>
      <p:pic>
        <p:nvPicPr>
          <p:cNvPr id="7" name="Picture 6" descr="Picture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71" y="6248400"/>
            <a:ext cx="4114800" cy="609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br>
              <a:rPr lang="en-US" dirty="0" smtClean="0"/>
            </a:br>
            <a:r>
              <a:rPr lang="en-US" dirty="0" smtClean="0"/>
              <a:t>Stock Type</a:t>
            </a:r>
            <a:endParaRPr lang="en-US" dirty="0"/>
          </a:p>
        </p:txBody>
      </p:sp>
      <p:sp>
        <p:nvSpPr>
          <p:cNvPr id="5" name="Text Placeholder 4"/>
          <p:cNvSpPr>
            <a:spLocks noGrp="1"/>
          </p:cNvSpPr>
          <p:nvPr>
            <p:ph type="body" sz="quarter" idx="3"/>
          </p:nvPr>
        </p:nvSpPr>
        <p:spPr/>
        <p:txBody>
          <a:bodyPr/>
          <a:lstStyle/>
          <a:p>
            <a:r>
              <a:rPr lang="en-US" dirty="0" smtClean="0"/>
              <a:t>Three shortleaf pine stock types are being analyzed</a:t>
            </a:r>
            <a:endParaRPr lang="en-US" dirty="0"/>
          </a:p>
        </p:txBody>
      </p:sp>
      <p:graphicFrame>
        <p:nvGraphicFramePr>
          <p:cNvPr id="7" name="Content Placeholder 6"/>
          <p:cNvGraphicFramePr>
            <a:graphicFrameLocks noGrp="1"/>
          </p:cNvGraphicFramePr>
          <p:nvPr>
            <p:ph sz="quarter" idx="4"/>
            <p:extLst>
              <p:ext uri="{D42A27DB-BD31-4B8C-83A1-F6EECF244321}">
                <p14:modId xmlns:p14="http://schemas.microsoft.com/office/powerpoint/2010/main" val="822903181"/>
              </p:ext>
            </p:extLst>
          </p:nvPr>
        </p:nvGraphicFramePr>
        <p:xfrm>
          <a:off x="3810000" y="2174875"/>
          <a:ext cx="4267200" cy="395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3" name="Picture 3"/>
          <p:cNvPicPr>
            <a:picLocks noGrp="1" noChangeAspect="1" noChangeArrowheads="1"/>
          </p:cNvPicPr>
          <p:nvPr>
            <p:ph sz="half" idx="2"/>
          </p:nvPr>
        </p:nvPicPr>
        <p:blipFill>
          <a:blip r:embed="rId7" cstate="email">
            <a:extLst>
              <a:ext uri="{28A0092B-C50C-407E-A947-70E740481C1C}">
                <a14:useLocalDpi xmlns:a14="http://schemas.microsoft.com/office/drawing/2010/main"/>
              </a:ext>
            </a:extLst>
          </a:blip>
          <a:srcRect/>
          <a:stretch>
            <a:fillRect/>
          </a:stretch>
        </p:blipFill>
        <p:spPr bwMode="auto">
          <a:xfrm>
            <a:off x="609600" y="1639440"/>
            <a:ext cx="2995343" cy="4486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92047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br>
              <a:rPr lang="en-US" dirty="0" smtClean="0"/>
            </a:br>
            <a:r>
              <a:rPr lang="en-US" dirty="0" smtClean="0"/>
              <a:t>Implementation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04678021"/>
              </p:ext>
            </p:extLst>
          </p:nvPr>
        </p:nvGraphicFramePr>
        <p:xfrm>
          <a:off x="2362200" y="1676400"/>
          <a:ext cx="57150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344" y="1694272"/>
            <a:ext cx="2008170" cy="1506128"/>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344" y="3446872"/>
            <a:ext cx="2008170" cy="1506128"/>
          </a:xfrm>
          <a:prstGeom prst="rect">
            <a:avLst/>
          </a:prstGeom>
        </p:spPr>
      </p:pic>
      <p:pic>
        <p:nvPicPr>
          <p:cNvPr id="7"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5344" y="5162865"/>
            <a:ext cx="2008170" cy="1542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78840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Year One Survival</a:t>
            </a:r>
            <a:endParaRPr lang="en-US" dirty="0"/>
          </a:p>
        </p:txBody>
      </p:sp>
      <p:sp>
        <p:nvSpPr>
          <p:cNvPr id="6" name="TextBox 5"/>
          <p:cNvSpPr txBox="1"/>
          <p:nvPr/>
        </p:nvSpPr>
        <p:spPr>
          <a:xfrm>
            <a:off x="533400" y="5638800"/>
            <a:ext cx="7467600" cy="830997"/>
          </a:xfrm>
          <a:prstGeom prst="rect">
            <a:avLst/>
          </a:prstGeom>
          <a:noFill/>
        </p:spPr>
        <p:txBody>
          <a:bodyPr wrap="square" rtlCol="0">
            <a:spAutoFit/>
          </a:bodyPr>
          <a:lstStyle/>
          <a:p>
            <a:pPr lvl="0"/>
            <a:r>
              <a:rPr lang="en-US" sz="2400" dirty="0"/>
              <a:t>Stock type and residual basal area had significant effects on first year survival </a:t>
            </a:r>
          </a:p>
        </p:txBody>
      </p:sp>
      <p:sp>
        <p:nvSpPr>
          <p:cNvPr id="7" name="Rectangle 6"/>
          <p:cNvSpPr/>
          <p:nvPr/>
        </p:nvSpPr>
        <p:spPr>
          <a:xfrm>
            <a:off x="1363076" y="1415766"/>
            <a:ext cx="5808247" cy="4223034"/>
          </a:xfrm>
          <a:prstGeom prst="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643355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Year Two Groundline Diameter Growth</a:t>
            </a:r>
            <a:endParaRPr lang="en-US" dirty="0"/>
          </a:p>
        </p:txBody>
      </p:sp>
      <p:sp>
        <p:nvSpPr>
          <p:cNvPr id="5" name="Rectangle 4"/>
          <p:cNvSpPr/>
          <p:nvPr/>
        </p:nvSpPr>
        <p:spPr>
          <a:xfrm>
            <a:off x="1143000" y="1371600"/>
            <a:ext cx="6400800" cy="4267200"/>
          </a:xfrm>
          <a:prstGeom prst="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 name="TextBox 5"/>
          <p:cNvSpPr txBox="1"/>
          <p:nvPr/>
        </p:nvSpPr>
        <p:spPr>
          <a:xfrm>
            <a:off x="533400" y="5638800"/>
            <a:ext cx="7467600" cy="830997"/>
          </a:xfrm>
          <a:prstGeom prst="rect">
            <a:avLst/>
          </a:prstGeom>
          <a:noFill/>
        </p:spPr>
        <p:txBody>
          <a:bodyPr wrap="square" rtlCol="0">
            <a:spAutoFit/>
          </a:bodyPr>
          <a:lstStyle/>
          <a:p>
            <a:r>
              <a:rPr lang="en-US" sz="2400" dirty="0" smtClean="0"/>
              <a:t>Residual basal area and stock type had significant effects on groundline diameter growth after two growing seasons</a:t>
            </a:r>
            <a:endParaRPr lang="en-US" sz="2400" dirty="0"/>
          </a:p>
        </p:txBody>
      </p:sp>
    </p:spTree>
    <p:extLst>
      <p:ext uri="{BB962C8B-B14F-4D97-AF65-F5344CB8AC3E}">
        <p14:creationId xmlns:p14="http://schemas.microsoft.com/office/powerpoint/2010/main" val="29055092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Year Two Height Growth</a:t>
            </a:r>
            <a:endParaRPr lang="en-US" dirty="0"/>
          </a:p>
        </p:txBody>
      </p:sp>
      <p:sp>
        <p:nvSpPr>
          <p:cNvPr id="6" name="TextBox 5"/>
          <p:cNvSpPr txBox="1"/>
          <p:nvPr/>
        </p:nvSpPr>
        <p:spPr>
          <a:xfrm>
            <a:off x="533400" y="5638800"/>
            <a:ext cx="7467600" cy="830997"/>
          </a:xfrm>
          <a:prstGeom prst="rect">
            <a:avLst/>
          </a:prstGeom>
          <a:noFill/>
        </p:spPr>
        <p:txBody>
          <a:bodyPr wrap="square" rtlCol="0">
            <a:spAutoFit/>
          </a:bodyPr>
          <a:lstStyle/>
          <a:p>
            <a:r>
              <a:rPr lang="en-US" sz="2400" dirty="0" smtClean="0"/>
              <a:t>Residual basal area and stock type had significant effects on height growth after two growing seasons</a:t>
            </a:r>
            <a:endParaRPr lang="en-US" sz="2400" dirty="0"/>
          </a:p>
        </p:txBody>
      </p:sp>
      <p:sp>
        <p:nvSpPr>
          <p:cNvPr id="7" name="Rectangle 6"/>
          <p:cNvSpPr/>
          <p:nvPr/>
        </p:nvSpPr>
        <p:spPr>
          <a:xfrm>
            <a:off x="1042307" y="1371601"/>
            <a:ext cx="6449786" cy="4267200"/>
          </a:xfrm>
          <a:prstGeom prst="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7974089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 Survival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7426949"/>
              </p:ext>
            </p:extLst>
          </p:nvPr>
        </p:nvGraphicFramePr>
        <p:xfrm>
          <a:off x="457200" y="1600200"/>
          <a:ext cx="7620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03845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 Growth</a:t>
            </a:r>
            <a:endParaRPr lang="en-US" dirty="0"/>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171173461"/>
              </p:ext>
            </p:extLst>
          </p:nvPr>
        </p:nvGraphicFramePr>
        <p:xfrm>
          <a:off x="4419600" y="914400"/>
          <a:ext cx="36576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Content Placeholder 9"/>
          <p:cNvPicPr>
            <a:picLocks noGrp="1" noChangeAspect="1"/>
          </p:cNvPicPr>
          <p:nvPr>
            <p:ph sz="half" idx="1"/>
          </p:nvPr>
        </p:nvPicPr>
        <p:blipFill>
          <a:blip r:embed="rId7" cstate="print">
            <a:extLst>
              <a:ext uri="{28A0092B-C50C-407E-A947-70E740481C1C}">
                <a14:useLocalDpi xmlns:a14="http://schemas.microsoft.com/office/drawing/2010/main" val="0"/>
              </a:ext>
            </a:extLst>
          </a:blip>
          <a:stretch>
            <a:fillRect/>
          </a:stretch>
        </p:blipFill>
        <p:spPr>
          <a:xfrm>
            <a:off x="564951" y="1536700"/>
            <a:ext cx="3442097" cy="4589463"/>
          </a:xfrm>
        </p:spPr>
      </p:pic>
    </p:spTree>
    <p:extLst>
      <p:ext uri="{BB962C8B-B14F-4D97-AF65-F5344CB8AC3E}">
        <p14:creationId xmlns:p14="http://schemas.microsoft.com/office/powerpoint/2010/main" val="33880713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Implications</a:t>
            </a:r>
            <a:endParaRPr lang="en-US" dirty="0"/>
          </a:p>
        </p:txBody>
      </p:sp>
      <p:sp>
        <p:nvSpPr>
          <p:cNvPr id="3" name="Content Placeholder 2"/>
          <p:cNvSpPr>
            <a:spLocks noGrp="1"/>
          </p:cNvSpPr>
          <p:nvPr>
            <p:ph idx="1"/>
          </p:nvPr>
        </p:nvSpPr>
        <p:spPr>
          <a:xfrm>
            <a:off x="457200" y="1447800"/>
            <a:ext cx="7620000" cy="4800600"/>
          </a:xfrm>
        </p:spPr>
        <p:txBody>
          <a:bodyPr>
            <a:normAutofit/>
          </a:bodyPr>
          <a:lstStyle/>
          <a:p>
            <a:r>
              <a:rPr lang="en-US" sz="2800" dirty="0" smtClean="0"/>
              <a:t>Underplanting shortleaf pine seedling beneath a residual hardwood overstory appears to be a suitable method of establishing shortleaf pine. </a:t>
            </a:r>
          </a:p>
          <a:p>
            <a:r>
              <a:rPr lang="en-US" sz="2800" dirty="0" smtClean="0"/>
              <a:t>The suppression of competing vegetation and sheltering provided by low levels of overstory basal area may improve early survival without negatively impacting growth. </a:t>
            </a:r>
          </a:p>
          <a:p>
            <a:endParaRPr lang="en-US" sz="2800" dirty="0" smtClean="0"/>
          </a:p>
          <a:p>
            <a:endParaRPr lang="en-US" sz="2800" dirty="0"/>
          </a:p>
        </p:txBody>
      </p:sp>
      <p:pic>
        <p:nvPicPr>
          <p:cNvPr id="4" name="Picture 3"/>
          <p:cNvPicPr>
            <a:picLocks noChangeAspect="1"/>
          </p:cNvPicPr>
          <p:nvPr/>
        </p:nvPicPr>
        <p:blipFill>
          <a:blip r:embed="rId2"/>
          <a:stretch>
            <a:fillRect/>
          </a:stretch>
        </p:blipFill>
        <p:spPr>
          <a:xfrm>
            <a:off x="426720" y="4694028"/>
            <a:ext cx="3048000" cy="2148732"/>
          </a:xfrm>
          <a:prstGeom prst="rect">
            <a:avLst/>
          </a:prstGeom>
        </p:spPr>
      </p:pic>
      <p:pic>
        <p:nvPicPr>
          <p:cNvPr id="5" name="Picture 4"/>
          <p:cNvPicPr>
            <a:picLocks noChangeAspect="1"/>
          </p:cNvPicPr>
          <p:nvPr/>
        </p:nvPicPr>
        <p:blipFill>
          <a:blip r:embed="rId3"/>
          <a:stretch>
            <a:fillRect/>
          </a:stretch>
        </p:blipFill>
        <p:spPr>
          <a:xfrm>
            <a:off x="5181600" y="4690661"/>
            <a:ext cx="2895600" cy="2167339"/>
          </a:xfrm>
          <a:prstGeom prst="rect">
            <a:avLst/>
          </a:prstGeom>
        </p:spPr>
      </p:pic>
      <p:sp>
        <p:nvSpPr>
          <p:cNvPr id="6" name="Right Arrow 5"/>
          <p:cNvSpPr/>
          <p:nvPr/>
        </p:nvSpPr>
        <p:spPr>
          <a:xfrm>
            <a:off x="3657600" y="5334000"/>
            <a:ext cx="13716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320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Implications</a:t>
            </a:r>
            <a:endParaRPr lang="en-US" dirty="0"/>
          </a:p>
        </p:txBody>
      </p:sp>
      <p:sp>
        <p:nvSpPr>
          <p:cNvPr id="3" name="Content Placeholder 2"/>
          <p:cNvSpPr>
            <a:spLocks noGrp="1"/>
          </p:cNvSpPr>
          <p:nvPr>
            <p:ph idx="1"/>
          </p:nvPr>
        </p:nvSpPr>
        <p:spPr>
          <a:xfrm>
            <a:off x="457200" y="1600200"/>
            <a:ext cx="4419600" cy="4800600"/>
          </a:xfrm>
        </p:spPr>
        <p:txBody>
          <a:bodyPr>
            <a:normAutofit fontScale="92500" lnSpcReduction="20000"/>
          </a:bodyPr>
          <a:lstStyle/>
          <a:p>
            <a:r>
              <a:rPr lang="en-US" sz="2800" dirty="0" smtClean="0"/>
              <a:t>Containerized stock outperformed bareroot stock on this harsh Piedmont site. </a:t>
            </a:r>
          </a:p>
          <a:p>
            <a:r>
              <a:rPr lang="en-US" sz="2800" dirty="0" smtClean="0"/>
              <a:t>Both containerized sources, which are currently available to landowners, performed very well. </a:t>
            </a:r>
          </a:p>
          <a:p>
            <a:r>
              <a:rPr lang="en-US" sz="2800" dirty="0" smtClean="0"/>
              <a:t>If the site allows, planting containerized seedlings with larger and deeper plugs may increase seedling survival and growth on harsh sites. </a:t>
            </a:r>
            <a:endParaRPr lang="en-US" sz="2800" dirty="0"/>
          </a:p>
        </p:txBody>
      </p:sp>
      <p:pic>
        <p:nvPicPr>
          <p:cNvPr id="4" name="Picture 3"/>
          <p:cNvPicPr>
            <a:picLocks noChangeAspect="1"/>
          </p:cNvPicPr>
          <p:nvPr/>
        </p:nvPicPr>
        <p:blipFill>
          <a:blip r:embed="rId2"/>
          <a:stretch>
            <a:fillRect/>
          </a:stretch>
        </p:blipFill>
        <p:spPr>
          <a:xfrm>
            <a:off x="4907280" y="1600200"/>
            <a:ext cx="3432345" cy="4572396"/>
          </a:xfrm>
          <a:prstGeom prst="rect">
            <a:avLst/>
          </a:prstGeom>
        </p:spPr>
      </p:pic>
    </p:spTree>
    <p:extLst>
      <p:ext uri="{BB962C8B-B14F-4D97-AF65-F5344CB8AC3E}">
        <p14:creationId xmlns:p14="http://schemas.microsoft.com/office/powerpoint/2010/main" val="6576089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0"/>
            <a:ext cx="7772400" cy="594626"/>
          </a:xfrm>
        </p:spPr>
        <p:txBody>
          <a:bodyPr/>
          <a:lstStyle/>
          <a:p>
            <a:r>
              <a:rPr lang="en-US" dirty="0" smtClean="0"/>
              <a:t>Questions</a:t>
            </a:r>
            <a:endParaRPr lang="en-US" dirty="0"/>
          </a:p>
        </p:txBody>
      </p:sp>
      <p:sp>
        <p:nvSpPr>
          <p:cNvPr id="3" name="Text Placeholder 2"/>
          <p:cNvSpPr>
            <a:spLocks noGrp="1"/>
          </p:cNvSpPr>
          <p:nvPr>
            <p:ph type="body" sz="half" idx="2"/>
          </p:nvPr>
        </p:nvSpPr>
        <p:spPr>
          <a:xfrm>
            <a:off x="304800" y="5943600"/>
            <a:ext cx="7772400" cy="612648"/>
          </a:xfrm>
        </p:spPr>
        <p:txBody>
          <a:bodyPr>
            <a:noAutofit/>
          </a:bodyPr>
          <a:lstStyle/>
          <a:p>
            <a:r>
              <a:rPr lang="en-US" sz="1400" dirty="0" smtClean="0"/>
              <a:t>David K. Schnake</a:t>
            </a:r>
          </a:p>
          <a:p>
            <a:r>
              <a:rPr lang="en-US" sz="1400" dirty="0" smtClean="0"/>
              <a:t>(217) 855-2927</a:t>
            </a:r>
          </a:p>
          <a:p>
            <a:r>
              <a:rPr lang="en-US" sz="1400" dirty="0" smtClean="0"/>
              <a:t>David.schnake@ncagr.gov</a:t>
            </a:r>
            <a:endParaRPr lang="en-US" sz="1400" dirty="0"/>
          </a:p>
        </p:txBody>
      </p:sp>
      <p:pic>
        <p:nvPicPr>
          <p:cNvPr id="102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0677" r="10677"/>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8025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graphicFrame>
        <p:nvGraphicFramePr>
          <p:cNvPr id="4" name="Content Placeholder 3"/>
          <p:cNvGraphicFramePr>
            <a:graphicFrameLocks noGrp="1"/>
          </p:cNvGraphicFramePr>
          <p:nvPr>
            <p:ph idx="1"/>
            <p:extLst/>
          </p:nvPr>
        </p:nvGraphicFramePr>
        <p:xfrm>
          <a:off x="457200" y="1600200"/>
          <a:ext cx="7620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45358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Bailey, R. G. (1995). </a:t>
            </a:r>
            <a:r>
              <a:rPr lang="en-US" i="1" dirty="0" smtClean="0"/>
              <a:t>Description of the Ecoregions of the United States</a:t>
            </a:r>
            <a:r>
              <a:rPr lang="en-US" dirty="0" smtClean="0"/>
              <a:t>. Washington, D.C: USDA Forest Service. Retrieved from http://www.fs.fed.us/land/ecosysmgmt/index.html</a:t>
            </a:r>
          </a:p>
          <a:p>
            <a:r>
              <a:rPr lang="en-US" dirty="0" smtClean="0"/>
              <a:t>Conservancy, T. N. (2005). The Piedmont Ecoregion: A Plan for Biodiversity Conservation - Draft Implementation Document. (J. </a:t>
            </a:r>
            <a:r>
              <a:rPr lang="en-US" dirty="0" err="1" smtClean="0"/>
              <a:t>Dunscomb</a:t>
            </a:r>
            <a:r>
              <a:rPr lang="en-US" dirty="0" smtClean="0"/>
              <a:t>, M. Bucher, J. Prince, &amp; R. Sutter, Eds.). The Nature Conservancy.</a:t>
            </a:r>
          </a:p>
          <a:p>
            <a:r>
              <a:rPr lang="en-US" dirty="0" smtClean="0"/>
              <a:t>Guldin, J. M. (2007). Restoration and Management of Shortleaf Pine in Pure and Mixed Stands - Science, Empirical Observation, and the Wishful Application of Generalities. In J. </a:t>
            </a:r>
            <a:r>
              <a:rPr lang="en-US" dirty="0" err="1" smtClean="0"/>
              <a:t>Kabrick</a:t>
            </a:r>
            <a:r>
              <a:rPr lang="en-US" dirty="0" smtClean="0"/>
              <a:t>, D. </a:t>
            </a:r>
            <a:r>
              <a:rPr lang="en-US" dirty="0" err="1" smtClean="0"/>
              <a:t>Dey</a:t>
            </a:r>
            <a:r>
              <a:rPr lang="en-US" dirty="0" smtClean="0"/>
              <a:t>, &amp; D. Gwaze (Eds.), </a:t>
            </a:r>
            <a:r>
              <a:rPr lang="en-US" i="1" dirty="0" smtClean="0"/>
              <a:t>Shortleaf Pine Restoration and Ecology in the Ozarks: Proceedings of a Symposium. General Technical Report NR-P-15</a:t>
            </a:r>
            <a:r>
              <a:rPr lang="en-US" dirty="0" smtClean="0"/>
              <a:t> (pp. 47–58). Newton Square, PA: USDA Forest Service, Northern Research Station.</a:t>
            </a:r>
          </a:p>
          <a:p>
            <a:r>
              <a:rPr lang="en-US" dirty="0" smtClean="0"/>
              <a:t>Guldin, J. M., &amp; Heath, G. (2001). Underplanting Shortleaf Pine Seedlings Beneath a Residual Hardwood Stand in the Ouachita Mountains: Results after Seven Growing Seasons. Research Note SRS-09. Asheville, NC: USDA Forest Service Southeastern Forest Experiment Station. Retrieved from </a:t>
            </a:r>
            <a:r>
              <a:rPr lang="en-US" dirty="0" smtClean="0">
                <a:hlinkClick r:id="rId2"/>
              </a:rPr>
              <a:t>http://www.srs.fs.usda.gov/pubs/viewpub.php?index=2742</a:t>
            </a:r>
            <a:endParaRPr lang="en-US" dirty="0" smtClean="0"/>
          </a:p>
          <a:p>
            <a:r>
              <a:rPr lang="en-US" dirty="0"/>
              <a:t>Jensen, J., &amp; Gwaze, D. (2007). Underplanting Shortleaf Pine at Coldwater Conservation Area in Missouri. In J. Kabrick, D. Dey, &amp; D. Gwaze (Eds.), </a:t>
            </a:r>
            <a:r>
              <a:rPr lang="en-US" i="1" dirty="0"/>
              <a:t>Shortleaf Pine Restoration and Ecology in the Ozarks: Proceedings of a Symposium. General Technical Report NR-P-15</a:t>
            </a:r>
            <a:r>
              <a:rPr lang="en-US" dirty="0"/>
              <a:t> (pp. 117–118). Newton Square, PA: USDA Forest Service, Northern Research Station.</a:t>
            </a:r>
          </a:p>
          <a:p>
            <a:r>
              <a:rPr lang="en-US" dirty="0"/>
              <a:t>Jensen, J., Smith, C., Johanson, M., &amp; Gwaze, D. (2007). Underplanting Shortleaf Pine in the Missouri Ozarks. In J. Kabrick, D. Dey, &amp; D. Gwaze (Eds.), </a:t>
            </a:r>
            <a:r>
              <a:rPr lang="en-US" i="1" dirty="0"/>
              <a:t>Shortleaf Pine Restoration and Ecology in the Ozarks: Proceedings of a Symposium. General Technical Report NR-P-15</a:t>
            </a:r>
            <a:r>
              <a:rPr lang="en-US" dirty="0"/>
              <a:t> (pp. 112–116). Newton Square, PA: USDA Forest Service, Northern Research Station.</a:t>
            </a:r>
          </a:p>
          <a:p>
            <a:r>
              <a:rPr lang="en-US" dirty="0"/>
              <a:t>Kabrick, J., Dey, D., Shifley, S. R., &amp; Villwock, J. L. (2011). Early survival and growth of planted shortleaf pine seedlings as a function of initial size and overstory stocking. In S. Fei, J. M. Lhotka, J. W. Stringer, K. W. Gottschalk, &amp; G. W. Miller (Eds.), </a:t>
            </a:r>
            <a:r>
              <a:rPr lang="en-US" i="1" dirty="0"/>
              <a:t>Proceedings of the 17th Central Hardwood Forest Conference. GRT-NRS-P-78</a:t>
            </a:r>
            <a:r>
              <a:rPr lang="en-US" dirty="0"/>
              <a:t> (Vol. 78, pp. 277–286). Newton Square, PA: USDA Forest Service, Northern Research Station. Retrieved from http://www.nrs.fs.fed.us/pubs/gtr/gtr-p-78papers/29kabrickp78.pdf</a:t>
            </a:r>
          </a:p>
          <a:p>
            <a:r>
              <a:rPr lang="en-US" dirty="0"/>
              <a:t>Lawson, E. R. (1990). </a:t>
            </a:r>
            <a:r>
              <a:rPr lang="en-US" i="1" dirty="0"/>
              <a:t>Silvics of North America Volume 1 : Conifers</a:t>
            </a:r>
            <a:r>
              <a:rPr lang="en-US" dirty="0"/>
              <a:t>. (R. M. Burns &amp; B. H. Honkala, Eds.)</a:t>
            </a:r>
            <a:r>
              <a:rPr lang="en-US" i="1" dirty="0"/>
              <a:t>Silvics of North America Volume 1 Conifers</a:t>
            </a:r>
            <a:r>
              <a:rPr lang="en-US" dirty="0"/>
              <a:t> (Vol. 1, pp. 630–652). Washington, D.C: USDA Forest Service. Retrieved from http://www.na.fs.fed.us/spfo/pubs/silvics_manual/table_of_contents.htm</a:t>
            </a:r>
          </a:p>
          <a:p>
            <a:endParaRPr lang="en-US" dirty="0" smtClean="0"/>
          </a:p>
          <a:p>
            <a:endParaRPr lang="en-US" dirty="0"/>
          </a:p>
        </p:txBody>
      </p:sp>
    </p:spTree>
    <p:extLst>
      <p:ext uri="{BB962C8B-B14F-4D97-AF65-F5344CB8AC3E}">
        <p14:creationId xmlns:p14="http://schemas.microsoft.com/office/powerpoint/2010/main" val="21259357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Shortleaf  </a:t>
            </a:r>
            <a:r>
              <a:rPr lang="en-US" smtClean="0"/>
              <a:t>pine can </a:t>
            </a:r>
            <a:r>
              <a:rPr lang="en-US" dirty="0" smtClean="0"/>
              <a:t>grow very well in parts of North Carolina</a:t>
            </a:r>
            <a:endParaRPr lang="en-US" dirty="0"/>
          </a:p>
        </p:txBody>
      </p:sp>
      <p:pic>
        <p:nvPicPr>
          <p:cNvPr id="5" name="Content Placeholder 4"/>
          <p:cNvPicPr>
            <a:picLocks noGrp="1" noChangeAspect="1"/>
          </p:cNvPicPr>
          <p:nvPr>
            <p:ph idx="1"/>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609600" y="1417638"/>
            <a:ext cx="7086600" cy="5411267"/>
          </a:xfrm>
        </p:spPr>
      </p:pic>
    </p:spTree>
    <p:extLst>
      <p:ext uri="{BB962C8B-B14F-4D97-AF65-F5344CB8AC3E}">
        <p14:creationId xmlns:p14="http://schemas.microsoft.com/office/powerpoint/2010/main" val="9063476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742117"/>
                </a:solidFill>
              </a:rPr>
              <a:t>We need to consider changing landowner values and new management constraints when developing regeneration plans</a:t>
            </a:r>
            <a:endParaRPr lang="en-US"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200" y="1588424"/>
            <a:ext cx="6781800" cy="5240481"/>
          </a:xfrm>
        </p:spPr>
      </p:pic>
    </p:spTree>
    <p:extLst>
      <p:ext uri="{BB962C8B-B14F-4D97-AF65-F5344CB8AC3E}">
        <p14:creationId xmlns:p14="http://schemas.microsoft.com/office/powerpoint/2010/main" val="5286264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Underplanting might be a suitable option for some landowners where: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84956958"/>
              </p:ext>
            </p:extLst>
          </p:nvPr>
        </p:nvGraphicFramePr>
        <p:xfrm>
          <a:off x="457200" y="1600200"/>
          <a:ext cx="7620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59734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620000" cy="1143000"/>
          </a:xfrm>
        </p:spPr>
        <p:txBody>
          <a:bodyPr/>
          <a:lstStyle/>
          <a:p>
            <a:r>
              <a:rPr lang="en-US" dirty="0" smtClean="0"/>
              <a:t>Past Underplanting Research</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38353874"/>
              </p:ext>
            </p:extLst>
          </p:nvPr>
        </p:nvGraphicFramePr>
        <p:xfrm>
          <a:off x="152400" y="1143000"/>
          <a:ext cx="81534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77916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50713520"/>
              </p:ext>
            </p:extLst>
          </p:nvPr>
        </p:nvGraphicFramePr>
        <p:xfrm>
          <a:off x="457200" y="1600200"/>
          <a:ext cx="7620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90840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br>
              <a:rPr lang="en-US" dirty="0" smtClean="0"/>
            </a:br>
            <a:r>
              <a:rPr lang="en-US" dirty="0" smtClean="0"/>
              <a:t>Study Site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35234093"/>
              </p:ext>
            </p:extLst>
          </p:nvPr>
        </p:nvGraphicFramePr>
        <p:xfrm>
          <a:off x="76200" y="1547037"/>
          <a:ext cx="83058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64634" t="81111" r="2210" b="3610"/>
          <a:stretch/>
        </p:blipFill>
        <p:spPr>
          <a:xfrm>
            <a:off x="5638800" y="5181600"/>
            <a:ext cx="2286000" cy="1312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968866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br>
              <a:rPr lang="en-US" dirty="0" smtClean="0"/>
            </a:br>
            <a:r>
              <a:rPr lang="en-US" dirty="0" smtClean="0"/>
              <a:t>Experimental Design</a:t>
            </a:r>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3626653736"/>
              </p:ext>
            </p:extLst>
          </p:nvPr>
        </p:nvGraphicFramePr>
        <p:xfrm>
          <a:off x="4419600" y="1536192"/>
          <a:ext cx="3657600" cy="4590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1676400"/>
            <a:ext cx="4275511"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Up Arrow 5"/>
          <p:cNvSpPr/>
          <p:nvPr/>
        </p:nvSpPr>
        <p:spPr>
          <a:xfrm>
            <a:off x="237324" y="1828800"/>
            <a:ext cx="159258" cy="438396"/>
          </a:xfrm>
          <a:prstGeom prst="upArrow">
            <a:avLst>
              <a:gd name="adj1" fmla="val 50000"/>
              <a:gd name="adj2" fmla="val 9846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152400" y="2209800"/>
            <a:ext cx="381000" cy="353943"/>
          </a:xfrm>
          <a:prstGeom prst="rect">
            <a:avLst/>
          </a:prstGeom>
          <a:noFill/>
        </p:spPr>
        <p:txBody>
          <a:bodyPr wrap="square" rtlCol="0">
            <a:spAutoFit/>
          </a:bodyPr>
          <a:lstStyle/>
          <a:p>
            <a:r>
              <a:rPr lang="en-US" sz="1700" b="1" dirty="0" smtClean="0"/>
              <a:t>N</a:t>
            </a:r>
            <a:endParaRPr lang="en-US" sz="1700" b="1" dirty="0"/>
          </a:p>
        </p:txBody>
      </p:sp>
      <p:sp>
        <p:nvSpPr>
          <p:cNvPr id="8" name="TextBox 7"/>
          <p:cNvSpPr txBox="1"/>
          <p:nvPr/>
        </p:nvSpPr>
        <p:spPr>
          <a:xfrm>
            <a:off x="76200" y="6019800"/>
            <a:ext cx="4275511" cy="400110"/>
          </a:xfrm>
          <a:prstGeom prst="rect">
            <a:avLst/>
          </a:prstGeom>
          <a:noFill/>
        </p:spPr>
        <p:txBody>
          <a:bodyPr wrap="square" rtlCol="0">
            <a:spAutoFit/>
          </a:bodyPr>
          <a:lstStyle/>
          <a:p>
            <a:r>
              <a:rPr lang="en-US" sz="1000" dirty="0" smtClean="0"/>
              <a:t>Graphic generated with </a:t>
            </a:r>
            <a:r>
              <a:rPr lang="en-US" sz="1000" dirty="0" err="1" smtClean="0"/>
              <a:t>EnVision</a:t>
            </a:r>
            <a:r>
              <a:rPr lang="en-US" sz="1000" dirty="0"/>
              <a:t> </a:t>
            </a:r>
            <a:r>
              <a:rPr lang="en-US" sz="1000" dirty="0" smtClean="0"/>
              <a:t>software developed by </a:t>
            </a:r>
            <a:r>
              <a:rPr lang="en-US" sz="1000" dirty="0"/>
              <a:t>Robert J. </a:t>
            </a:r>
            <a:r>
              <a:rPr lang="en-US" sz="1000" dirty="0" err="1" smtClean="0"/>
              <a:t>McGaughey</a:t>
            </a:r>
            <a:r>
              <a:rPr lang="en-US" sz="1000" dirty="0" smtClean="0"/>
              <a:t>, USDA Forest Service Pacific Northwest Research Station</a:t>
            </a:r>
            <a:endParaRPr lang="en-US" sz="1000" dirty="0"/>
          </a:p>
        </p:txBody>
      </p:sp>
    </p:spTree>
    <p:extLst>
      <p:ext uri="{BB962C8B-B14F-4D97-AF65-F5344CB8AC3E}">
        <p14:creationId xmlns:p14="http://schemas.microsoft.com/office/powerpoint/2010/main" val="36945390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3">
      <a:dk1>
        <a:sysClr val="windowText" lastClr="000000"/>
      </a:dk1>
      <a:lt1>
        <a:sysClr val="window" lastClr="FFFFFF"/>
      </a:lt1>
      <a:dk2>
        <a:srgbClr val="742117"/>
      </a:dk2>
      <a:lt2>
        <a:srgbClr val="E9E5DC"/>
      </a:lt2>
      <a:accent1>
        <a:srgbClr val="7F7F7F"/>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15106</TotalTime>
  <Words>2032</Words>
  <Application>Microsoft Office PowerPoint</Application>
  <PresentationFormat>On-screen Show (4:3)</PresentationFormat>
  <Paragraphs>124</Paragraphs>
  <Slides>20</Slides>
  <Notes>5</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Adjacency</vt:lpstr>
      <vt:lpstr>Underplanted Shortleaf Pine Seedling Survival and Growth in the North Carolina Piedmont</vt:lpstr>
      <vt:lpstr>Introduction</vt:lpstr>
      <vt:lpstr>Shortleaf  pine can grow very well in parts of North Carolina</vt:lpstr>
      <vt:lpstr>We need to consider changing landowner values and new management constraints when developing regeneration plans</vt:lpstr>
      <vt:lpstr>Underplanting might be a suitable option for some landowners where:</vt:lpstr>
      <vt:lpstr>Past Underplanting Research</vt:lpstr>
      <vt:lpstr>Objectives</vt:lpstr>
      <vt:lpstr>Methods Study Site</vt:lpstr>
      <vt:lpstr>Methods Experimental Design</vt:lpstr>
      <vt:lpstr>Methods Stock Type</vt:lpstr>
      <vt:lpstr>Methods Implementation</vt:lpstr>
      <vt:lpstr>Results – Year One Survival</vt:lpstr>
      <vt:lpstr>Results – Year Two Groundline Diameter Growth</vt:lpstr>
      <vt:lpstr>Results – Year Two Height Growth</vt:lpstr>
      <vt:lpstr>Discussion - Survival</vt:lpstr>
      <vt:lpstr>Discussion - Growth</vt:lpstr>
      <vt:lpstr>Management Implications</vt:lpstr>
      <vt:lpstr>Management Implications</vt:lpstr>
      <vt:lpstr>Questions</vt:lpstr>
      <vt:lpstr>References</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Underplanted Shortleaf Pine Seedling Survival and Growth in the North Carolina Piedmont</dc:title>
  <dc:creator>David Schnake</dc:creator>
  <cp:lastModifiedBy>David Schnake</cp:lastModifiedBy>
  <cp:revision>434</cp:revision>
  <dcterms:created xsi:type="dcterms:W3CDTF">2013-10-07T14:08:41Z</dcterms:created>
  <dcterms:modified xsi:type="dcterms:W3CDTF">2015-09-22T12:12:37Z</dcterms:modified>
</cp:coreProperties>
</file>