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9" r:id="rId3"/>
    <p:sldId id="262" r:id="rId4"/>
    <p:sldId id="264" r:id="rId5"/>
    <p:sldId id="271" r:id="rId6"/>
    <p:sldId id="273" r:id="rId7"/>
    <p:sldId id="272" r:id="rId8"/>
    <p:sldId id="274" r:id="rId9"/>
    <p:sldId id="290" r:id="rId10"/>
    <p:sldId id="288" r:id="rId11"/>
    <p:sldId id="266" r:id="rId12"/>
    <p:sldId id="289" r:id="rId13"/>
    <p:sldId id="278" r:id="rId14"/>
    <p:sldId id="279" r:id="rId15"/>
    <p:sldId id="283" r:id="rId16"/>
    <p:sldId id="270" r:id="rId17"/>
    <p:sldId id="284" r:id="rId18"/>
    <p:sldId id="276" r:id="rId19"/>
    <p:sldId id="280" r:id="rId20"/>
    <p:sldId id="281" r:id="rId21"/>
    <p:sldId id="275" r:id="rId22"/>
    <p:sldId id="285" r:id="rId23"/>
    <p:sldId id="287" r:id="rId2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136"/>
    <a:srgbClr val="264E41"/>
    <a:srgbClr val="00743A"/>
    <a:srgbClr val="485E6C"/>
    <a:srgbClr val="390101"/>
    <a:srgbClr val="9AAAB2"/>
    <a:srgbClr val="216521"/>
    <a:srgbClr val="2A13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6866" autoAdjust="0"/>
  </p:normalViewPr>
  <p:slideViewPr>
    <p:cSldViewPr snapToGrid="0">
      <p:cViewPr>
        <p:scale>
          <a:sx n="100" d="100"/>
          <a:sy n="100" d="100"/>
        </p:scale>
        <p:origin x="1164" y="8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PickensB\Desktop\SustainabilityWorkgroup\Declining%20forest%20types\Shortleaf\Shortleaf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998361273192166E-2"/>
          <c:y val="4.2126789196468811E-2"/>
          <c:w val="0.93189386942336694"/>
          <c:h val="0.8257777388943459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Sheet1!$B$5</c:f>
              <c:strCache>
                <c:ptCount val="1"/>
                <c:pt idx="0">
                  <c:v>SL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Sheet1!$C$4:$F$4</c:f>
              <c:numCache>
                <c:formatCode>General</c:formatCode>
                <c:ptCount val="4"/>
                <c:pt idx="0">
                  <c:v>1990</c:v>
                </c:pt>
                <c:pt idx="1">
                  <c:v>2002</c:v>
                </c:pt>
                <c:pt idx="2">
                  <c:v>2007</c:v>
                </c:pt>
                <c:pt idx="3">
                  <c:v>2013</c:v>
                </c:pt>
              </c:numCache>
            </c:numRef>
          </c:cat>
          <c:val>
            <c:numRef>
              <c:f>Sheet1!$C$5:$F$5</c:f>
              <c:numCache>
                <c:formatCode>General</c:formatCode>
                <c:ptCount val="4"/>
                <c:pt idx="0">
                  <c:v>406</c:v>
                </c:pt>
                <c:pt idx="1">
                  <c:v>155</c:v>
                </c:pt>
                <c:pt idx="2">
                  <c:v>124</c:v>
                </c:pt>
                <c:pt idx="3">
                  <c:v>112</c:v>
                </c:pt>
              </c:numCache>
            </c:numRef>
          </c:val>
        </c:ser>
        <c:ser>
          <c:idx val="1"/>
          <c:order val="1"/>
          <c:tx>
            <c:strRef>
              <c:f>Sheet1!$B$6</c:f>
              <c:strCache>
                <c:ptCount val="1"/>
                <c:pt idx="0">
                  <c:v>SL-Oak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Sheet1!$C$4:$F$4</c:f>
              <c:numCache>
                <c:formatCode>General</c:formatCode>
                <c:ptCount val="4"/>
                <c:pt idx="0">
                  <c:v>1990</c:v>
                </c:pt>
                <c:pt idx="1">
                  <c:v>2002</c:v>
                </c:pt>
                <c:pt idx="2">
                  <c:v>2007</c:v>
                </c:pt>
                <c:pt idx="3">
                  <c:v>2013</c:v>
                </c:pt>
              </c:numCache>
            </c:numRef>
          </c:cat>
          <c:val>
            <c:numRef>
              <c:f>Sheet1!$C$6:$F$6</c:f>
              <c:numCache>
                <c:formatCode>General</c:formatCode>
                <c:ptCount val="4"/>
                <c:pt idx="0">
                  <c:v>286</c:v>
                </c:pt>
                <c:pt idx="1">
                  <c:v>205</c:v>
                </c:pt>
                <c:pt idx="2">
                  <c:v>158</c:v>
                </c:pt>
                <c:pt idx="3">
                  <c:v>162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98405840"/>
        <c:axId val="247905408"/>
      </c:barChart>
      <c:catAx>
        <c:axId val="198405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7905408"/>
        <c:crosses val="autoZero"/>
        <c:auto val="1"/>
        <c:lblAlgn val="ctr"/>
        <c:lblOffset val="100"/>
        <c:noMultiLvlLbl val="0"/>
      </c:catAx>
      <c:valAx>
        <c:axId val="24790540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Acres (thousands)</a:t>
                </a:r>
              </a:p>
            </c:rich>
          </c:tx>
          <c:layout>
            <c:manualLayout>
              <c:xMode val="edge"/>
              <c:yMode val="edge"/>
              <c:x val="1.2919954267789458E-2"/>
              <c:y val="0.2964596645517884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198405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2147317289764258"/>
          <c:y val="7.7060915551751583E-2"/>
          <c:w val="0.17945608707364505"/>
          <c:h val="7.9241896084745314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solidFill>
            <a:schemeClr val="tx1">
              <a:lumMod val="6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53724">
          <a:schemeClr val="tx1">
            <a:lumMod val="65000"/>
          </a:schemeClr>
        </a:gs>
        <a:gs pos="0">
          <a:schemeClr val="accent1">
            <a:lumMod val="5000"/>
            <a:lumOff val="95000"/>
          </a:schemeClr>
        </a:gs>
        <a:gs pos="83000">
          <a:schemeClr val="tx1">
            <a:lumMod val="50000"/>
          </a:schemeClr>
        </a:gs>
      </a:gsLst>
      <a:lin ang="5400000" scaled="1"/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Percent of Total Area by Stand Age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Area!$B$61</c:f>
              <c:strCache>
                <c:ptCount val="1"/>
                <c:pt idx="0">
                  <c:v>1974</c:v>
                </c:pt>
              </c:strCache>
            </c:strRef>
          </c:tx>
          <c:invertIfNegative val="0"/>
          <c:cat>
            <c:strRef>
              <c:f>Area!$C$60:$H$60</c:f>
              <c:strCache>
                <c:ptCount val="6"/>
                <c:pt idx="0">
                  <c:v>0 to 20 years</c:v>
                </c:pt>
                <c:pt idx="1">
                  <c:v>21 to 40 years</c:v>
                </c:pt>
                <c:pt idx="2">
                  <c:v>41 to 60 years</c:v>
                </c:pt>
                <c:pt idx="3">
                  <c:v>61 to 80 years</c:v>
                </c:pt>
                <c:pt idx="4">
                  <c:v>81 to 100 years</c:v>
                </c:pt>
                <c:pt idx="5">
                  <c:v>101 to 150 years</c:v>
                </c:pt>
              </c:strCache>
            </c:strRef>
          </c:cat>
          <c:val>
            <c:numRef>
              <c:f>Area!$C$61:$H$61</c:f>
              <c:numCache>
                <c:formatCode>0%</c:formatCode>
                <c:ptCount val="6"/>
                <c:pt idx="0">
                  <c:v>0.30059655223468085</c:v>
                </c:pt>
                <c:pt idx="1">
                  <c:v>0.32727041648596361</c:v>
                </c:pt>
                <c:pt idx="2">
                  <c:v>0.26514014981283235</c:v>
                </c:pt>
                <c:pt idx="3">
                  <c:v>9.3004760101622855E-2</c:v>
                </c:pt>
                <c:pt idx="4">
                  <c:v>1.3988121364903209E-2</c:v>
                </c:pt>
              </c:numCache>
            </c:numRef>
          </c:val>
        </c:ser>
        <c:ser>
          <c:idx val="1"/>
          <c:order val="1"/>
          <c:tx>
            <c:strRef>
              <c:f>Area!$B$62</c:f>
              <c:strCache>
                <c:ptCount val="1"/>
                <c:pt idx="0">
                  <c:v>1990</c:v>
                </c:pt>
              </c:strCache>
            </c:strRef>
          </c:tx>
          <c:invertIfNegative val="0"/>
          <c:cat>
            <c:strRef>
              <c:f>Area!$C$60:$H$60</c:f>
              <c:strCache>
                <c:ptCount val="6"/>
                <c:pt idx="0">
                  <c:v>0 to 20 years</c:v>
                </c:pt>
                <c:pt idx="1">
                  <c:v>21 to 40 years</c:v>
                </c:pt>
                <c:pt idx="2">
                  <c:v>41 to 60 years</c:v>
                </c:pt>
                <c:pt idx="3">
                  <c:v>61 to 80 years</c:v>
                </c:pt>
                <c:pt idx="4">
                  <c:v>81 to 100 years</c:v>
                </c:pt>
                <c:pt idx="5">
                  <c:v>101 to 150 years</c:v>
                </c:pt>
              </c:strCache>
            </c:strRef>
          </c:cat>
          <c:val>
            <c:numRef>
              <c:f>Area!$C$62:$H$62</c:f>
              <c:numCache>
                <c:formatCode>0%</c:formatCode>
                <c:ptCount val="6"/>
                <c:pt idx="0">
                  <c:v>0.12349562995676241</c:v>
                </c:pt>
                <c:pt idx="1">
                  <c:v>0.24132349880922183</c:v>
                </c:pt>
                <c:pt idx="2">
                  <c:v>0.34724502300631127</c:v>
                </c:pt>
                <c:pt idx="3">
                  <c:v>0.21423472219010892</c:v>
                </c:pt>
                <c:pt idx="4">
                  <c:v>6.4134430853892935E-2</c:v>
                </c:pt>
                <c:pt idx="5">
                  <c:v>9.5666951837037034E-3</c:v>
                </c:pt>
              </c:numCache>
            </c:numRef>
          </c:val>
        </c:ser>
        <c:ser>
          <c:idx val="2"/>
          <c:order val="2"/>
          <c:tx>
            <c:strRef>
              <c:f>Area!$B$63</c:f>
              <c:strCache>
                <c:ptCount val="1"/>
                <c:pt idx="0">
                  <c:v>2007</c:v>
                </c:pt>
              </c:strCache>
            </c:strRef>
          </c:tx>
          <c:invertIfNegative val="0"/>
          <c:cat>
            <c:strRef>
              <c:f>Area!$C$60:$H$60</c:f>
              <c:strCache>
                <c:ptCount val="6"/>
                <c:pt idx="0">
                  <c:v>0 to 20 years</c:v>
                </c:pt>
                <c:pt idx="1">
                  <c:v>21 to 40 years</c:v>
                </c:pt>
                <c:pt idx="2">
                  <c:v>41 to 60 years</c:v>
                </c:pt>
                <c:pt idx="3">
                  <c:v>61 to 80 years</c:v>
                </c:pt>
                <c:pt idx="4">
                  <c:v>81 to 100 years</c:v>
                </c:pt>
                <c:pt idx="5">
                  <c:v>101 to 150 years</c:v>
                </c:pt>
              </c:strCache>
            </c:strRef>
          </c:cat>
          <c:val>
            <c:numRef>
              <c:f>Area!$C$63:$H$63</c:f>
              <c:numCache>
                <c:formatCode>0%</c:formatCode>
                <c:ptCount val="6"/>
                <c:pt idx="0">
                  <c:v>8.1856761294802308E-2</c:v>
                </c:pt>
                <c:pt idx="1">
                  <c:v>0.14017456730122069</c:v>
                </c:pt>
                <c:pt idx="2">
                  <c:v>0.30701599019476061</c:v>
                </c:pt>
                <c:pt idx="3">
                  <c:v>0.31842946106596803</c:v>
                </c:pt>
                <c:pt idx="4">
                  <c:v>0.15126922613691976</c:v>
                </c:pt>
                <c:pt idx="5">
                  <c:v>1.2539940063337324E-3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37"/>
        <c:axId val="196556936"/>
        <c:axId val="196554320"/>
      </c:barChart>
      <c:catAx>
        <c:axId val="196556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96554320"/>
        <c:crosses val="autoZero"/>
        <c:auto val="1"/>
        <c:lblAlgn val="ctr"/>
        <c:lblOffset val="100"/>
        <c:noMultiLvlLbl val="0"/>
      </c:catAx>
      <c:valAx>
        <c:axId val="19655432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965569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440343905609963"/>
          <c:y val="0.30764574322575888"/>
          <c:w val="0.12559652707914482"/>
          <c:h val="0.3427307355811281"/>
        </c:manualLayout>
      </c:layout>
      <c:overlay val="0"/>
      <c:txPr>
        <a:bodyPr/>
        <a:lstStyle/>
        <a:p>
          <a:pPr>
            <a:defRPr sz="1600" baseline="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C6CCB15-8D78-4F69-84FE-AF871FFF0C65}" type="datetimeFigureOut">
              <a:rPr lang="en-US" smtClean="0"/>
              <a:t>9/18/2015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A09150C-2BA1-4CDB-A8CC-0CF2A6A74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071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D51D20D-74CB-467B-8602-BAEF2FC86A3F}" type="datetimeFigureOut">
              <a:rPr lang="en-US" smtClean="0"/>
              <a:t>9/18/2015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198E66B-10D2-4DA3-9416-165181475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548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Font typeface="Wingdings" pitchFamily="2" charset="2"/>
              <a:buChar char="§"/>
            </a:pPr>
            <a:r>
              <a:rPr lang="en-US" sz="37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62 % loss in acres 1990 – 2002</a:t>
            </a:r>
          </a:p>
          <a:p>
            <a:pPr lvl="1">
              <a:buFont typeface="Wingdings" pitchFamily="2" charset="2"/>
              <a:buChar char="§"/>
            </a:pPr>
            <a:r>
              <a:rPr lang="en-US" sz="37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54.6 million trees lost (1984 -1990)</a:t>
            </a:r>
          </a:p>
          <a:p>
            <a:pPr lvl="1">
              <a:buFont typeface="Wingdings" pitchFamily="2" charset="2"/>
              <a:buChar char="§"/>
            </a:pPr>
            <a:r>
              <a:rPr lang="en-US" sz="37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106.8 million trees lost (1990 – 2002 </a:t>
            </a:r>
          </a:p>
          <a:p>
            <a:pPr lvl="1">
              <a:buFont typeface="Wingdings" pitchFamily="2" charset="2"/>
              <a:buChar char="§"/>
            </a:pPr>
            <a:r>
              <a:rPr lang="en-US" sz="37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 declined by 47% (1990-2002)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98E66B-10D2-4DA3-9416-1651814750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263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Perhaps a bigger concern is the shift towards older stands. Posing the question where will the</a:t>
            </a:r>
            <a:r>
              <a:rPr lang="en-US" baseline="0" dirty="0" smtClean="0"/>
              <a:t> next shortleaf forest come from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98E66B-10D2-4DA3-9416-16518147500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18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Shortleaf pine occurs/occurred naturally in most of the drier Piedmont communities:</a:t>
            </a:r>
          </a:p>
          <a:p>
            <a:r>
              <a:rPr lang="en-US" dirty="0"/>
              <a:t>Dry Oak—Hickory Forest, Dry-</a:t>
            </a:r>
            <a:r>
              <a:rPr lang="en-US" dirty="0" err="1"/>
              <a:t>Mesic</a:t>
            </a:r>
            <a:r>
              <a:rPr lang="en-US" dirty="0"/>
              <a:t> Oak—Hickory Forest, Dry Basic Oak—Hickory Forest, Dry-</a:t>
            </a:r>
            <a:r>
              <a:rPr lang="en-US" dirty="0" err="1"/>
              <a:t>Mesic</a:t>
            </a:r>
            <a:r>
              <a:rPr lang="en-US" dirty="0"/>
              <a:t> Basic Oak—Hickory Forest, Piedmont </a:t>
            </a:r>
            <a:r>
              <a:rPr lang="en-US" dirty="0" err="1"/>
              <a:t>Monadnock</a:t>
            </a:r>
            <a:r>
              <a:rPr lang="en-US" dirty="0"/>
              <a:t> Forest (mainly in the Pine Subtype), Xeric Hardpan Forest (all subtypes), and Dry Piedmont Longleaf Pine Forest.  It could also be in Piedmont Acidic Glade, Piedmont Basic Glade, Granitic </a:t>
            </a:r>
            <a:r>
              <a:rPr lang="en-US" dirty="0" err="1"/>
              <a:t>Flatrock</a:t>
            </a:r>
            <a:r>
              <a:rPr lang="en-US" dirty="0"/>
              <a:t>, or Piedmont Cliff.  It was probably also present in the Coastal Plain in the oak-hickory forests, though loblolly would have been present there as well.  It would be in at least some </a:t>
            </a:r>
            <a:r>
              <a:rPr lang="en-US" dirty="0" err="1"/>
              <a:t>Mesic</a:t>
            </a:r>
            <a:r>
              <a:rPr lang="en-US" dirty="0"/>
              <a:t> Pine Savannas and Pine/Scrub Oak </a:t>
            </a:r>
            <a:r>
              <a:rPr lang="en-US" dirty="0" err="1"/>
              <a:t>Sandhill</a:t>
            </a:r>
            <a:r>
              <a:rPr lang="en-US" dirty="0"/>
              <a:t> – </a:t>
            </a:r>
            <a:r>
              <a:rPr lang="en-US" dirty="0" err="1"/>
              <a:t>Mesic</a:t>
            </a:r>
            <a:r>
              <a:rPr lang="en-US" dirty="0"/>
              <a:t> Transition Subtype.  In the mountains, it is present in Low Mountain Pine Forest, Southern Mountain Pine—Oak Forest, and to some degree in the Low Dry Subtype of </a:t>
            </a:r>
            <a:r>
              <a:rPr lang="en-US" dirty="0" err="1"/>
              <a:t>Montane</a:t>
            </a:r>
            <a:r>
              <a:rPr lang="en-US" dirty="0"/>
              <a:t> Oak—Hickory Forest. 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41C56-E23B-49F1-A156-CED6261C364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86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98E66B-10D2-4DA3-9416-16518147500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61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98E66B-10D2-4DA3-9416-16518147500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13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98E66B-10D2-4DA3-9416-16518147500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568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98E66B-10D2-4DA3-9416-16518147500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110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C6556-86E0-4AB1-80F8-F5A50C75B1AA}" type="datetimeFigureOut">
              <a:rPr lang="en-US" smtClean="0"/>
              <a:t>9/18/2015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84208-BFF0-4488-AD63-5E38B2D17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995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C6556-86E0-4AB1-80F8-F5A50C75B1AA}" type="datetimeFigureOut">
              <a:rPr lang="en-US" smtClean="0"/>
              <a:t>9/18/2015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84208-BFF0-4488-AD63-5E38B2D17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47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C6556-86E0-4AB1-80F8-F5A50C75B1AA}" type="datetimeFigureOut">
              <a:rPr lang="en-US" smtClean="0"/>
              <a:t>9/18/2015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84208-BFF0-4488-AD63-5E38B2D17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675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8A1DD-1803-4871-B4B4-4AFFB3F3F7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074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C6556-86E0-4AB1-80F8-F5A50C75B1AA}" type="datetimeFigureOut">
              <a:rPr lang="en-US" smtClean="0"/>
              <a:t>9/18/2015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84208-BFF0-4488-AD63-5E38B2D17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75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C6556-86E0-4AB1-80F8-F5A50C75B1AA}" type="datetimeFigureOut">
              <a:rPr lang="en-US" smtClean="0"/>
              <a:t>9/18/2015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84208-BFF0-4488-AD63-5E38B2D17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389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C6556-86E0-4AB1-80F8-F5A50C75B1AA}" type="datetimeFigureOut">
              <a:rPr lang="en-US" smtClean="0"/>
              <a:t>9/18/2015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84208-BFF0-4488-AD63-5E38B2D17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03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C6556-86E0-4AB1-80F8-F5A50C75B1AA}" type="datetimeFigureOut">
              <a:rPr lang="en-US" smtClean="0"/>
              <a:t>9/18/2015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84208-BFF0-4488-AD63-5E38B2D17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376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C6556-86E0-4AB1-80F8-F5A50C75B1AA}" type="datetimeFigureOut">
              <a:rPr lang="en-US" smtClean="0"/>
              <a:t>9/18/2015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84208-BFF0-4488-AD63-5E38B2D17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095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C6556-86E0-4AB1-80F8-F5A50C75B1AA}" type="datetimeFigureOut">
              <a:rPr lang="en-US" smtClean="0"/>
              <a:t>9/18/2015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84208-BFF0-4488-AD63-5E38B2D17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067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C6556-86E0-4AB1-80F8-F5A50C75B1AA}" type="datetimeFigureOut">
              <a:rPr lang="en-US" smtClean="0"/>
              <a:t>9/18/2015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84208-BFF0-4488-AD63-5E38B2D17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059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C6556-86E0-4AB1-80F8-F5A50C75B1AA}" type="datetimeFigureOut">
              <a:rPr lang="en-US" smtClean="0"/>
              <a:t>9/18/2015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84208-BFF0-4488-AD63-5E38B2D17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647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25000">
              <a:schemeClr val="accent5">
                <a:lumMod val="50000"/>
              </a:schemeClr>
            </a:gs>
            <a:gs pos="68000">
              <a:schemeClr val="accent5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C6556-86E0-4AB1-80F8-F5A50C75B1AA}" type="datetimeFigureOut">
              <a:rPr lang="en-US" smtClean="0"/>
              <a:t>9/18/2015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84208-BFF0-4488-AD63-5E38B2D17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6575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3205163"/>
          </a:xfrm>
          <a:solidFill>
            <a:schemeClr val="tx2">
              <a:lumMod val="25000"/>
              <a:alpha val="64000"/>
            </a:schemeClr>
          </a:soli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Where We Are Now --</a:t>
            </a:r>
            <a:b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sz="53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Successes and Challenges to Restoring Shortleaf Pine in North </a:t>
            </a:r>
            <a:r>
              <a:rPr lang="en-US" sz="53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Carolina</a:t>
            </a:r>
            <a:endParaRPr lang="en-US" sz="53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7660" y="4610813"/>
            <a:ext cx="4389120" cy="1960562"/>
          </a:xfrm>
          <a:solidFill>
            <a:schemeClr val="tx2">
              <a:lumMod val="25000"/>
              <a:alpha val="67000"/>
            </a:schemeClr>
          </a:solidFill>
        </p:spPr>
        <p:txBody>
          <a:bodyPr lIns="274320" tIns="182880" bIns="182880">
            <a:normAutofit fontScale="85000" lnSpcReduction="20000"/>
          </a:bodyPr>
          <a:lstStyle/>
          <a:p>
            <a:pPr algn="l"/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Bill Pickens</a:t>
            </a:r>
          </a:p>
          <a:p>
            <a:pPr algn="l"/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NC Forest Service</a:t>
            </a:r>
          </a:p>
          <a:p>
            <a:pPr algn="l"/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3</a:t>
            </a:r>
            <a:r>
              <a:rPr lang="en-US" baseline="30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rd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Biennial Shortleaf Pine Conference.</a:t>
            </a:r>
          </a:p>
          <a:p>
            <a:pPr algn="l"/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September 24, 2015</a:t>
            </a:r>
          </a:p>
          <a:p>
            <a:pPr algn="l"/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Knoxville, TN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443" y="5725556"/>
            <a:ext cx="833513" cy="84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3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SLP004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2722563" y="1392238"/>
            <a:ext cx="3857625" cy="3554412"/>
          </a:xfrm>
          <a:noFill/>
        </p:spPr>
      </p:pic>
      <p:pic>
        <p:nvPicPr>
          <p:cNvPr id="5123" name="Picture 1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81000" y="457200"/>
            <a:ext cx="8229600" cy="5791200"/>
          </a:xfrm>
        </p:spPr>
      </p:pic>
      <p:sp>
        <p:nvSpPr>
          <p:cNvPr id="5124" name="Text Box 16"/>
          <p:cNvSpPr txBox="1">
            <a:spLocks noChangeArrowheads="1"/>
          </p:cNvSpPr>
          <p:nvPr/>
        </p:nvSpPr>
        <p:spPr bwMode="auto">
          <a:xfrm>
            <a:off x="5867400" y="6491288"/>
            <a:ext cx="158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800" dirty="0"/>
              <a:t>Mattoon 1915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edmont_savana_1718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970788"/>
            <a:ext cx="7259579" cy="497281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Naturally occurred …..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Dry Oak—Hickory Forest</a:t>
            </a:r>
          </a:p>
          <a:p>
            <a:r>
              <a:rPr lang="en-US" dirty="0" smtClean="0"/>
              <a:t>Dry-</a:t>
            </a:r>
            <a:r>
              <a:rPr lang="en-US" dirty="0" err="1" smtClean="0"/>
              <a:t>Mesic</a:t>
            </a:r>
            <a:r>
              <a:rPr lang="en-US" dirty="0" smtClean="0"/>
              <a:t> Oak—Hickory Forest,</a:t>
            </a:r>
          </a:p>
          <a:p>
            <a:r>
              <a:rPr lang="en-US" dirty="0" smtClean="0"/>
              <a:t>Dry Basic Oak—Hickory Forest</a:t>
            </a:r>
          </a:p>
          <a:p>
            <a:r>
              <a:rPr lang="en-US" dirty="0" smtClean="0"/>
              <a:t>Dry-</a:t>
            </a:r>
            <a:r>
              <a:rPr lang="en-US" dirty="0" err="1" smtClean="0"/>
              <a:t>Mesic</a:t>
            </a:r>
            <a:r>
              <a:rPr lang="en-US" dirty="0" smtClean="0"/>
              <a:t> Basic Oak—Hickory Forest,</a:t>
            </a:r>
          </a:p>
          <a:p>
            <a:r>
              <a:rPr lang="en-US" dirty="0" smtClean="0"/>
              <a:t>Piedmont </a:t>
            </a:r>
            <a:r>
              <a:rPr lang="en-US" dirty="0" err="1" smtClean="0"/>
              <a:t>Monadnock</a:t>
            </a:r>
            <a:r>
              <a:rPr lang="en-US" dirty="0" smtClean="0"/>
              <a:t> Forest</a:t>
            </a:r>
            <a:endParaRPr lang="en-US" sz="2800" dirty="0" smtClean="0"/>
          </a:p>
          <a:p>
            <a:r>
              <a:rPr lang="en-US" dirty="0" smtClean="0"/>
              <a:t>Xeric Hardpan Forest (all subtypes), </a:t>
            </a:r>
          </a:p>
          <a:p>
            <a:r>
              <a:rPr lang="en-US" dirty="0" smtClean="0"/>
              <a:t>Dry Piedmont Longleaf Pine Forest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6827"/>
            <a:ext cx="5328027" cy="299117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841" y="3378631"/>
            <a:ext cx="4639159" cy="347936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71610" cy="1470637"/>
          </a:xfrm>
          <a:noFill/>
        </p:spPr>
        <p:txBody>
          <a:bodyPr>
            <a:normAutofit/>
          </a:bodyPr>
          <a:lstStyle/>
          <a:p>
            <a:r>
              <a:rPr lang="en-US" sz="2800" u="sng" dirty="0" smtClean="0"/>
              <a:t>Strategies for Restoration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What do we want our Shortleaf</a:t>
            </a:r>
            <a:br>
              <a:rPr lang="en-US" sz="3600" dirty="0" smtClean="0"/>
            </a:br>
            <a:r>
              <a:rPr lang="en-US" sz="3600" dirty="0" smtClean="0"/>
              <a:t> Forests</a:t>
            </a:r>
            <a:r>
              <a:rPr lang="en-US" sz="3600" dirty="0"/>
              <a:t> </a:t>
            </a:r>
            <a:r>
              <a:rPr lang="en-US" sz="3600" dirty="0" smtClean="0"/>
              <a:t> to Look Like?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9264"/>
            <a:ext cx="3841336" cy="292050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638" y="1479264"/>
            <a:ext cx="3581782" cy="268633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4" t="-200" r="19699" b="200"/>
          <a:stretch/>
        </p:blipFill>
        <p:spPr>
          <a:xfrm>
            <a:off x="6173902" y="599294"/>
            <a:ext cx="2994660" cy="380047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0842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6827"/>
            <a:ext cx="5328027" cy="299117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241" y="3386354"/>
            <a:ext cx="4639159" cy="347936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71610" cy="1470637"/>
          </a:xfrm>
          <a:noFill/>
        </p:spPr>
        <p:txBody>
          <a:bodyPr>
            <a:normAutofit fontScale="90000"/>
          </a:bodyPr>
          <a:lstStyle/>
          <a:p>
            <a:r>
              <a:rPr lang="en-US" sz="3100" u="sng" dirty="0" smtClean="0"/>
              <a:t>Strategies for Restoration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/>
              <a:t>What do we want our Shortleaf</a:t>
            </a:r>
            <a:br>
              <a:rPr lang="en-US" sz="4000" dirty="0" smtClean="0"/>
            </a:br>
            <a:r>
              <a:rPr lang="en-US" sz="4000" dirty="0" smtClean="0"/>
              <a:t> Forests</a:t>
            </a:r>
            <a:r>
              <a:rPr lang="en-US" sz="4000" dirty="0"/>
              <a:t> </a:t>
            </a:r>
            <a:r>
              <a:rPr lang="en-US" sz="4000" dirty="0" smtClean="0"/>
              <a:t> to Look Like?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9264"/>
            <a:ext cx="3841336" cy="292050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906" y="1470637"/>
            <a:ext cx="3581782" cy="268633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4" t="-200" r="19699" b="200"/>
          <a:stretch/>
        </p:blipFill>
        <p:spPr>
          <a:xfrm>
            <a:off x="6173902" y="599294"/>
            <a:ext cx="2994660" cy="380047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105817" y="2356773"/>
            <a:ext cx="5108947" cy="3310256"/>
          </a:xfrm>
          <a:solidFill>
            <a:schemeClr val="bg1">
              <a:alpha val="85000"/>
            </a:schemeClr>
          </a:solidFill>
          <a:effectLst>
            <a:softEdge rad="127000"/>
          </a:effectLst>
        </p:spPr>
        <p:txBody>
          <a:bodyPr lIns="274320" tIns="274320">
            <a:normAutofit/>
          </a:bodyPr>
          <a:lstStyle/>
          <a:p>
            <a:r>
              <a:rPr lang="en-US" sz="3200" dirty="0" smtClean="0"/>
              <a:t>The forest now compared to what it was</a:t>
            </a:r>
          </a:p>
          <a:p>
            <a:r>
              <a:rPr lang="en-US" sz="3200" dirty="0" smtClean="0"/>
              <a:t>Timber production or ecological restoration</a:t>
            </a:r>
          </a:p>
          <a:p>
            <a:r>
              <a:rPr lang="en-US" sz="3200" dirty="0" smtClean="0"/>
              <a:t>Savannas, mixed pine-oak, plantations</a:t>
            </a:r>
          </a:p>
        </p:txBody>
      </p:sp>
    </p:spTree>
    <p:extLst>
      <p:ext uri="{BB962C8B-B14F-4D97-AF65-F5344CB8AC3E}">
        <p14:creationId xmlns:p14="http://schemas.microsoft.com/office/powerpoint/2010/main" val="3209139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2" t="-5427" r="196" b="23582"/>
          <a:stretch/>
        </p:blipFill>
        <p:spPr>
          <a:xfrm>
            <a:off x="0" y="-617477"/>
            <a:ext cx="9144000" cy="713697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7669" y="96742"/>
            <a:ext cx="7463791" cy="1601615"/>
          </a:xfrm>
        </p:spPr>
        <p:txBody>
          <a:bodyPr>
            <a:normAutofit/>
          </a:bodyPr>
          <a:lstStyle/>
          <a:p>
            <a:r>
              <a:rPr lang="en-US" sz="3600" u="sng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Strategies to Restoration: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for success</a:t>
            </a:r>
            <a:endParaRPr lang="en-US" sz="4900" dirty="0">
              <a:solidFill>
                <a:schemeClr val="bg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794760" y="2616181"/>
            <a:ext cx="5013960" cy="2405400"/>
          </a:xfrm>
          <a:solidFill>
            <a:schemeClr val="tx2">
              <a:lumMod val="25000"/>
              <a:alpha val="84000"/>
            </a:schemeClr>
          </a:solidFill>
        </p:spPr>
        <p:txBody>
          <a:bodyPr lIns="182880" tIns="182880" rIns="182880">
            <a:noAutofit/>
          </a:bodyPr>
          <a:lstStyle/>
          <a:p>
            <a:r>
              <a:rPr lang="en-US" sz="4000" dirty="0" smtClean="0"/>
              <a:t>Select the Right Sites</a:t>
            </a:r>
          </a:p>
          <a:p>
            <a:r>
              <a:rPr lang="en-US" sz="4000" dirty="0" smtClean="0"/>
              <a:t>What about Littleleaf</a:t>
            </a:r>
          </a:p>
          <a:p>
            <a:r>
              <a:rPr lang="en-US" sz="4000" dirty="0" smtClean="0"/>
              <a:t>Mixed stands</a:t>
            </a:r>
          </a:p>
        </p:txBody>
      </p:sp>
    </p:spTree>
    <p:extLst>
      <p:ext uri="{BB962C8B-B14F-4D97-AF65-F5344CB8AC3E}">
        <p14:creationId xmlns:p14="http://schemas.microsoft.com/office/powerpoint/2010/main" val="1299068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2" t="-5427" r="196" b="23582"/>
          <a:stretch/>
        </p:blipFill>
        <p:spPr>
          <a:xfrm>
            <a:off x="0" y="-617477"/>
            <a:ext cx="9144000" cy="713697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7669" y="96742"/>
            <a:ext cx="7463791" cy="1601615"/>
          </a:xfrm>
        </p:spPr>
        <p:txBody>
          <a:bodyPr>
            <a:normAutofit/>
          </a:bodyPr>
          <a:lstStyle/>
          <a:p>
            <a:r>
              <a:rPr lang="en-US" sz="3600" u="sng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Strategies to Restoration: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Grow the Next Forest</a:t>
            </a:r>
            <a:endParaRPr lang="en-US" sz="4900" dirty="0">
              <a:solidFill>
                <a:schemeClr val="bg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137698" y="2315577"/>
            <a:ext cx="5461472" cy="2965083"/>
          </a:xfrm>
          <a:solidFill>
            <a:schemeClr val="tx2">
              <a:lumMod val="25000"/>
              <a:alpha val="84000"/>
            </a:schemeClr>
          </a:solidFill>
        </p:spPr>
        <p:txBody>
          <a:bodyPr lIns="182880" tIns="182880" rIns="182880">
            <a:noAutofit/>
          </a:bodyPr>
          <a:lstStyle/>
          <a:p>
            <a:pPr marL="0" indent="0">
              <a:buNone/>
            </a:pPr>
            <a:r>
              <a:rPr lang="en-US" sz="4000" dirty="0" smtClean="0"/>
              <a:t>Artificial Regeneration</a:t>
            </a:r>
          </a:p>
          <a:p>
            <a:pPr lvl="1"/>
            <a:r>
              <a:rPr lang="en-US" sz="3600" dirty="0" smtClean="0"/>
              <a:t>Adequate Site Prep </a:t>
            </a:r>
          </a:p>
          <a:p>
            <a:pPr lvl="1"/>
            <a:r>
              <a:rPr lang="en-US" sz="3600" dirty="0" smtClean="0"/>
              <a:t>Quality Seedlings</a:t>
            </a:r>
          </a:p>
          <a:p>
            <a:pPr lvl="1"/>
            <a:r>
              <a:rPr lang="en-US" sz="3600" dirty="0" smtClean="0"/>
              <a:t>Mixed stands-Match Species </a:t>
            </a:r>
          </a:p>
        </p:txBody>
      </p:sp>
    </p:spTree>
    <p:extLst>
      <p:ext uri="{BB962C8B-B14F-4D97-AF65-F5344CB8AC3E}">
        <p14:creationId xmlns:p14="http://schemas.microsoft.com/office/powerpoint/2010/main" val="16883916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2" t="-5427" r="196" b="23582"/>
          <a:stretch/>
        </p:blipFill>
        <p:spPr>
          <a:xfrm>
            <a:off x="0" y="-617477"/>
            <a:ext cx="9144000" cy="713697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7669" y="96742"/>
            <a:ext cx="7463791" cy="1601615"/>
          </a:xfrm>
        </p:spPr>
        <p:txBody>
          <a:bodyPr>
            <a:normAutofit/>
          </a:bodyPr>
          <a:lstStyle/>
          <a:p>
            <a:r>
              <a:rPr lang="en-US" sz="3600" u="sng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Strategies to Restoration: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Grow the Next Forest</a:t>
            </a:r>
            <a:endParaRPr lang="en-US" sz="4900" dirty="0">
              <a:solidFill>
                <a:schemeClr val="bg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137698" y="2315577"/>
            <a:ext cx="5461472" cy="2142123"/>
          </a:xfrm>
          <a:solidFill>
            <a:schemeClr val="tx2">
              <a:lumMod val="25000"/>
              <a:alpha val="84000"/>
            </a:schemeClr>
          </a:solidFill>
        </p:spPr>
        <p:txBody>
          <a:bodyPr lIns="182880" tIns="182880" rIns="182880">
            <a:noAutofit/>
          </a:bodyPr>
          <a:lstStyle/>
          <a:p>
            <a:pPr marL="0" indent="0">
              <a:buNone/>
            </a:pPr>
            <a:r>
              <a:rPr lang="en-US" sz="4000" dirty="0" smtClean="0"/>
              <a:t>Natural Regeneration</a:t>
            </a:r>
          </a:p>
          <a:p>
            <a:pPr lvl="1"/>
            <a:r>
              <a:rPr lang="en-US" sz="3600" dirty="0" smtClean="0"/>
              <a:t>Target Existing Stands</a:t>
            </a:r>
          </a:p>
          <a:p>
            <a:pPr lvl="1"/>
            <a:r>
              <a:rPr lang="en-US" sz="3600" dirty="0" smtClean="0"/>
              <a:t>Adequate Site </a:t>
            </a:r>
            <a:r>
              <a:rPr lang="en-US" sz="3600" dirty="0" smtClean="0"/>
              <a:t>Prep</a:t>
            </a: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11487652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25000">
              <a:srgbClr val="264E41"/>
            </a:gs>
            <a:gs pos="78000">
              <a:srgbClr val="264E41"/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2246"/>
            <a:ext cx="7886700" cy="1325563"/>
          </a:xfrm>
        </p:spPr>
        <p:txBody>
          <a:bodyPr>
            <a:noAutofit/>
          </a:bodyPr>
          <a:lstStyle/>
          <a:p>
            <a:r>
              <a:rPr lang="en-US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Lessons Learned</a:t>
            </a:r>
            <a:br>
              <a:rPr lang="en-US" sz="48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There is a lot of: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8549" y="2231709"/>
            <a:ext cx="5610391" cy="328517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Competition</a:t>
            </a:r>
          </a:p>
          <a:p>
            <a:pPr lvl="1"/>
            <a:r>
              <a:rPr lang="en-US" sz="3200" dirty="0" smtClean="0"/>
              <a:t>Growing space</a:t>
            </a:r>
          </a:p>
          <a:p>
            <a:pPr lvl="1"/>
            <a:r>
              <a:rPr lang="en-US" sz="3200" dirty="0" smtClean="0"/>
              <a:t>Funds</a:t>
            </a:r>
          </a:p>
          <a:p>
            <a:pPr lvl="1"/>
            <a:r>
              <a:rPr lang="en-US" sz="3200" dirty="0" smtClean="0"/>
              <a:t>Interest</a:t>
            </a:r>
          </a:p>
          <a:p>
            <a:pPr marL="457200" lvl="1" indent="0">
              <a:buNone/>
            </a:pPr>
            <a:endParaRPr lang="en-US" sz="32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Interest</a:t>
            </a:r>
          </a:p>
          <a:p>
            <a:pPr marL="457200" lvl="1" indent="0">
              <a:buNone/>
            </a:pPr>
            <a:endParaRPr lang="en-US" sz="3600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8872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25000">
              <a:srgbClr val="264E41"/>
            </a:gs>
            <a:gs pos="78000">
              <a:srgbClr val="264E41"/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750" y="167006"/>
            <a:ext cx="7886700" cy="1325563"/>
          </a:xfrm>
        </p:spPr>
        <p:txBody>
          <a:bodyPr>
            <a:noAutofit/>
          </a:bodyPr>
          <a:lstStyle/>
          <a:p>
            <a:r>
              <a:rPr lang="en-US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Lessons Learned</a:t>
            </a:r>
            <a:br>
              <a:rPr lang="en-US" sz="48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There is a lot of: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37944"/>
            <a:ext cx="7608901" cy="481139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Gaps in Knowledge </a:t>
            </a:r>
            <a:r>
              <a:rPr lang="en-US" sz="3600" dirty="0"/>
              <a:t>and </a:t>
            </a:r>
            <a:r>
              <a:rPr lang="en-US" sz="3600" dirty="0" smtClean="0"/>
              <a:t>Experience</a:t>
            </a:r>
          </a:p>
          <a:p>
            <a:pPr marL="0" indent="0">
              <a:buNone/>
            </a:pPr>
            <a:endParaRPr lang="en-US" sz="36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Gaps in Research  </a:t>
            </a:r>
            <a:endParaRPr lang="en-US" sz="3600" dirty="0"/>
          </a:p>
          <a:p>
            <a:pPr>
              <a:buFont typeface="Wingdings" panose="05000000000000000000" pitchFamily="2" charset="2"/>
              <a:buChar char="Ø"/>
            </a:pPr>
            <a:endParaRPr lang="en-US" sz="36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Real and perceived bias</a:t>
            </a:r>
          </a:p>
          <a:p>
            <a:pPr lvl="1"/>
            <a:r>
              <a:rPr lang="en-US" dirty="0" smtClean="0"/>
              <a:t>SPB Risk</a:t>
            </a:r>
          </a:p>
          <a:p>
            <a:pPr lvl="1"/>
            <a:r>
              <a:rPr lang="en-US" dirty="0" smtClean="0"/>
              <a:t>Littleleaf Disease Risk</a:t>
            </a:r>
          </a:p>
          <a:p>
            <a:pPr lvl="1"/>
            <a:r>
              <a:rPr lang="en-US" dirty="0" smtClean="0"/>
              <a:t>Growth</a:t>
            </a:r>
          </a:p>
          <a:p>
            <a:pPr lvl="1"/>
            <a:r>
              <a:rPr lang="en-US" dirty="0" smtClean="0"/>
              <a:t>Site </a:t>
            </a:r>
            <a:r>
              <a:rPr lang="en-US" dirty="0"/>
              <a:t>S</a:t>
            </a:r>
            <a:r>
              <a:rPr lang="en-US" dirty="0" smtClean="0"/>
              <a:t>uitability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091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25000">
              <a:schemeClr val="accent5">
                <a:lumMod val="50000"/>
              </a:schemeClr>
            </a:gs>
            <a:gs pos="71000">
              <a:schemeClr val="accent5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41473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Shortleaf is losing ground … &amp; numbers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9661266"/>
              </p:ext>
            </p:extLst>
          </p:nvPr>
        </p:nvGraphicFramePr>
        <p:xfrm>
          <a:off x="488271" y="1349406"/>
          <a:ext cx="7936638" cy="5042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25000">
              <a:srgbClr val="264E41"/>
            </a:gs>
            <a:gs pos="78000">
              <a:srgbClr val="264E41"/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730" y="647066"/>
            <a:ext cx="7886700" cy="1325563"/>
          </a:xfrm>
        </p:spPr>
        <p:txBody>
          <a:bodyPr>
            <a:noAutofit/>
          </a:bodyPr>
          <a:lstStyle/>
          <a:p>
            <a:r>
              <a:rPr lang="en-US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Lessons Learned</a:t>
            </a:r>
            <a:br>
              <a:rPr lang="en-US" sz="48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27505"/>
            <a:ext cx="7570470" cy="30054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Smoke </a:t>
            </a:r>
            <a:r>
              <a:rPr lang="en-US" dirty="0"/>
              <a:t>M</a:t>
            </a:r>
            <a:r>
              <a:rPr lang="en-US" dirty="0" smtClean="0"/>
              <a:t>anagement Concerns</a:t>
            </a:r>
          </a:p>
          <a:p>
            <a:pPr marL="0" indent="0">
              <a:buNone/>
            </a:pPr>
            <a:r>
              <a:rPr lang="en-US" dirty="0" smtClean="0"/>
              <a:t>Shortleaf takes time to establish</a:t>
            </a:r>
          </a:p>
          <a:p>
            <a:pPr marL="0" indent="0">
              <a:buNone/>
            </a:pPr>
            <a:r>
              <a:rPr lang="en-US" dirty="0" smtClean="0"/>
              <a:t>Natural regeneration has not been dependable</a:t>
            </a:r>
          </a:p>
          <a:p>
            <a:pPr marL="0" indent="0">
              <a:buNone/>
            </a:pPr>
            <a:r>
              <a:rPr lang="en-US" dirty="0" smtClean="0"/>
              <a:t>SL is not fire proof</a:t>
            </a:r>
          </a:p>
          <a:p>
            <a:pPr marL="0" indent="0">
              <a:buNone/>
            </a:pPr>
            <a:r>
              <a:rPr lang="en-US" dirty="0" smtClean="0"/>
              <a:t>A lot of Shortleaf does not sprout after top-kill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850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556260"/>
            <a:ext cx="5950283" cy="769441"/>
          </a:xfrm>
          <a:prstGeom prst="rect">
            <a:avLst/>
          </a:prstGeom>
          <a:solidFill>
            <a:schemeClr val="accent3">
              <a:lumMod val="50000"/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400" dirty="0" smtClean="0"/>
              <a:t>What’s Down the Tracks?</a:t>
            </a:r>
            <a:endParaRPr lang="en-US" sz="44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14400" y="3009900"/>
            <a:ext cx="8092068" cy="1885485"/>
          </a:xfrm>
          <a:prstGeom prst="rect">
            <a:avLst/>
          </a:prstGeom>
          <a:solidFill>
            <a:sysClr val="window" lastClr="FFFFFF">
              <a:lumMod val="50000"/>
              <a:lumOff val="50000"/>
              <a:alpha val="79000"/>
            </a:sysClr>
          </a:solidFill>
          <a:effectLst>
            <a:softEdge rad="127000"/>
          </a:effectLst>
        </p:spPr>
        <p:txBody>
          <a:bodyPr vert="horz" lIns="182880" tIns="182880" rIns="182880" bIns="45720" rtlCol="0">
            <a:normAutofit fontScale="85000" lnSpcReduction="10000"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An upland species without production capacity of</a:t>
            </a:r>
            <a:r>
              <a:rPr lang="en-US" sz="3200" kern="0" dirty="0">
                <a:solidFill>
                  <a:prstClr val="black"/>
                </a:solidFill>
              </a:rPr>
              <a:t>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loblolly nor the ecological capacity of longleaf……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“It seems unremarkable and therefore is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expendable”   					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Dr Gary Blank  , NCSU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754664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21000">
              <a:srgbClr val="264E41"/>
            </a:gs>
            <a:gs pos="86000">
              <a:srgbClr val="1F4136"/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900" y="258595"/>
            <a:ext cx="7886700" cy="913258"/>
          </a:xfrm>
        </p:spPr>
        <p:txBody>
          <a:bodyPr/>
          <a:lstStyle/>
          <a:p>
            <a:r>
              <a:rPr lang="en-US" dirty="0" smtClean="0"/>
              <a:t>“Shortleaf is the New Longleaf”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150" y="1690689"/>
            <a:ext cx="8018200" cy="4632248"/>
          </a:xfrm>
        </p:spPr>
        <p:txBody>
          <a:bodyPr/>
          <a:lstStyle/>
          <a:p>
            <a:r>
              <a:rPr lang="en-US" dirty="0" smtClean="0"/>
              <a:t>Include Private Landowners</a:t>
            </a:r>
          </a:p>
          <a:p>
            <a:r>
              <a:rPr lang="en-US" dirty="0" smtClean="0"/>
              <a:t>Make an Economic argument to Complement an </a:t>
            </a:r>
            <a:r>
              <a:rPr lang="en-US" dirty="0"/>
              <a:t>E</a:t>
            </a:r>
            <a:r>
              <a:rPr lang="en-US" dirty="0" smtClean="0"/>
              <a:t>cological one</a:t>
            </a:r>
          </a:p>
          <a:p>
            <a:r>
              <a:rPr lang="en-US" dirty="0" smtClean="0"/>
              <a:t>Be “Honest Brokers” of Information</a:t>
            </a:r>
          </a:p>
          <a:p>
            <a:pPr lvl="1"/>
            <a:r>
              <a:rPr lang="en-US" dirty="0" smtClean="0"/>
              <a:t>SL is an option</a:t>
            </a:r>
          </a:p>
          <a:p>
            <a:r>
              <a:rPr lang="en-US" dirty="0" smtClean="0"/>
              <a:t>Find a Hook</a:t>
            </a:r>
          </a:p>
          <a:p>
            <a:pPr lvl="1"/>
            <a:r>
              <a:rPr lang="en-US" dirty="0" smtClean="0"/>
              <a:t>Cultural, ecological, history</a:t>
            </a:r>
          </a:p>
          <a:p>
            <a:r>
              <a:rPr lang="en-US" dirty="0" smtClean="0"/>
              <a:t>Educate and Demonstrate</a:t>
            </a:r>
          </a:p>
          <a:p>
            <a:r>
              <a:rPr lang="en-US" dirty="0" smtClean="0"/>
              <a:t>Be Patient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5378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6477000" cy="1676400"/>
          </a:xfrm>
          <a:solidFill>
            <a:schemeClr val="tx2">
              <a:lumMod val="50000"/>
              <a:alpha val="91000"/>
            </a:schemeClr>
          </a:solidFill>
          <a:effectLst>
            <a:softEdge rad="63500"/>
          </a:effectLst>
        </p:spPr>
        <p:txBody>
          <a:bodyPr>
            <a:noAutofit/>
          </a:bodyPr>
          <a:lstStyle/>
          <a:p>
            <a:pPr algn="l"/>
            <a:r>
              <a:rPr lang="en-US" sz="5400" i="1" dirty="0" smtClean="0"/>
              <a:t>Questions???....</a:t>
            </a:r>
            <a:br>
              <a:rPr lang="en-US" sz="5400" i="1" dirty="0" smtClean="0"/>
            </a:br>
            <a:r>
              <a:rPr lang="en-US" sz="5400" i="1" dirty="0" smtClean="0"/>
              <a:t>              or Comments</a:t>
            </a:r>
            <a:endParaRPr lang="en-US" sz="5400" i="1" dirty="0"/>
          </a:p>
        </p:txBody>
      </p:sp>
      <p:sp>
        <p:nvSpPr>
          <p:cNvPr id="5" name="Rectangle 4"/>
          <p:cNvSpPr/>
          <p:nvPr/>
        </p:nvSpPr>
        <p:spPr>
          <a:xfrm>
            <a:off x="1752600" y="4267200"/>
            <a:ext cx="5410200" cy="1569660"/>
          </a:xfrm>
          <a:prstGeom prst="rect">
            <a:avLst/>
          </a:prstGeom>
          <a:solidFill>
            <a:schemeClr val="tx2">
              <a:lumMod val="10000"/>
              <a:alpha val="85000"/>
            </a:schemeClr>
          </a:solidFill>
          <a:ln w="22225">
            <a:solidFill>
              <a:schemeClr val="tx1"/>
            </a:solidFill>
          </a:ln>
        </p:spPr>
        <p:txBody>
          <a:bodyPr wrap="square" lIns="548640" tIns="274320" rIns="548640" bIns="182880">
            <a:spAutoFit/>
          </a:bodyPr>
          <a:lstStyle/>
          <a:p>
            <a:r>
              <a:rPr lang="en-US" sz="3600" dirty="0" smtClean="0"/>
              <a:t>bill.pickens@ncagr.gov       </a:t>
            </a:r>
          </a:p>
          <a:p>
            <a:r>
              <a:rPr lang="en-US" sz="3600" dirty="0" smtClean="0"/>
              <a:t>919-553-6178 x233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90000"/>
              </a:schemeClr>
            </a:gs>
            <a:gs pos="25000">
              <a:schemeClr val="accent5">
                <a:lumMod val="50000"/>
              </a:schemeClr>
            </a:gs>
            <a:gs pos="68000">
              <a:schemeClr val="accent5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304800" y="1066800"/>
          <a:ext cx="85344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75% is &gt; 40 years old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92174"/>
          </a:xfrm>
        </p:spPr>
        <p:txBody>
          <a:bodyPr/>
          <a:lstStyle/>
          <a:p>
            <a:r>
              <a:rPr lang="en-US" dirty="0" smtClean="0"/>
              <a:t>FIA Shortleaf Plots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1481" t="24267" r="9549" b="46528"/>
          <a:stretch/>
        </p:blipFill>
        <p:spPr>
          <a:xfrm>
            <a:off x="454620" y="1257301"/>
            <a:ext cx="8372076" cy="5057775"/>
          </a:xfrm>
          <a:prstGeom prst="rect">
            <a:avLst/>
          </a:prstGeom>
          <a:effectLst>
            <a:softEdge rad="1524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25000">
              <a:srgbClr val="1F4136"/>
            </a:gs>
            <a:gs pos="68000">
              <a:srgbClr val="264E41"/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Successes  - Outreach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515350" cy="4351338"/>
          </a:xfrm>
        </p:spPr>
        <p:txBody>
          <a:bodyPr/>
          <a:lstStyle/>
          <a:p>
            <a:r>
              <a:rPr lang="en-US" dirty="0" smtClean="0"/>
              <a:t>Sponsored 4 Shortleaf focused workshops</a:t>
            </a:r>
          </a:p>
          <a:p>
            <a:pPr lvl="1"/>
            <a:r>
              <a:rPr lang="en-US" dirty="0" smtClean="0"/>
              <a:t>NCSAF Meeting 					June 2005</a:t>
            </a:r>
          </a:p>
          <a:p>
            <a:pPr lvl="1"/>
            <a:r>
              <a:rPr lang="en-US" dirty="0" smtClean="0"/>
              <a:t>NCSU Forestry Outreach Teleconference	January 2006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Shortleaf Pine Restoration Conference		Sept. 2010</a:t>
            </a:r>
          </a:p>
          <a:p>
            <a:pPr lvl="1"/>
            <a:r>
              <a:rPr lang="en-US" dirty="0" smtClean="0"/>
              <a:t>Shortleaf 101 Workshop			May 2015</a:t>
            </a:r>
          </a:p>
          <a:p>
            <a:pPr lvl="1"/>
            <a:r>
              <a:rPr lang="en-US" dirty="0" smtClean="0"/>
              <a:t>Shortleaf in the Appalachians			July 2015</a:t>
            </a:r>
          </a:p>
          <a:p>
            <a:pPr lvl="1"/>
            <a:endParaRPr lang="en-US" dirty="0"/>
          </a:p>
          <a:p>
            <a:r>
              <a:rPr lang="en-US" dirty="0" smtClean="0"/>
              <a:t>7 presentations from 2011 – 2015</a:t>
            </a:r>
          </a:p>
          <a:p>
            <a:pPr lvl="1"/>
            <a:r>
              <a:rPr lang="en-US" dirty="0" smtClean="0"/>
              <a:t>Consulting Forester, Landowners, Forestry Guild, NCFS Foresters, Fire Council</a:t>
            </a:r>
          </a:p>
          <a:p>
            <a:pPr lvl="1"/>
            <a:endParaRPr lang="en-US" dirty="0" smtClean="0"/>
          </a:p>
          <a:p>
            <a:pPr lvl="1"/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43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530" y="106046"/>
            <a:ext cx="6282690" cy="1325563"/>
          </a:xfrm>
          <a:solidFill>
            <a:srgbClr val="485E6C">
              <a:alpha val="90000"/>
            </a:srgbClr>
          </a:solidFill>
        </p:spPr>
        <p:txBody>
          <a:bodyPr/>
          <a:lstStyle/>
          <a:p>
            <a:r>
              <a:rPr lang="en-US" dirty="0" smtClean="0"/>
              <a:t>Successes -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3942" y="3180820"/>
            <a:ext cx="6006058" cy="2524656"/>
          </a:xfrm>
          <a:solidFill>
            <a:srgbClr val="485E6C">
              <a:alpha val="94000"/>
            </a:srgbClr>
          </a:solidFill>
        </p:spPr>
        <p:txBody>
          <a:bodyPr tIns="182880" bIns="182880">
            <a:normAutofit/>
          </a:bodyPr>
          <a:lstStyle/>
          <a:p>
            <a:r>
              <a:rPr lang="en-US" sz="3200" dirty="0" smtClean="0"/>
              <a:t>Increases in Acres planted</a:t>
            </a:r>
          </a:p>
          <a:p>
            <a:r>
              <a:rPr lang="en-US" sz="3200" dirty="0" smtClean="0"/>
              <a:t>Increases in Seedling demand</a:t>
            </a:r>
          </a:p>
          <a:p>
            <a:r>
              <a:rPr lang="en-US" sz="3200" dirty="0" smtClean="0"/>
              <a:t>Increases in Acres burned</a:t>
            </a:r>
          </a:p>
          <a:p>
            <a:r>
              <a:rPr lang="en-US" sz="3200" dirty="0" smtClean="0"/>
              <a:t>Priority in Cost-Share funding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25000">
              <a:srgbClr val="264E41"/>
            </a:gs>
            <a:gs pos="68000">
              <a:srgbClr val="1F4136"/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" y="10318"/>
            <a:ext cx="7185660" cy="1325563"/>
          </a:xfrm>
        </p:spPr>
        <p:txBody>
          <a:bodyPr/>
          <a:lstStyle/>
          <a:p>
            <a:r>
              <a:rPr lang="en-US" dirty="0" smtClean="0"/>
              <a:t>Successes – Tree Improvement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" y="1335881"/>
            <a:ext cx="4648200" cy="5224939"/>
          </a:xfrm>
        </p:spPr>
        <p:txBody>
          <a:bodyPr>
            <a:normAutofit/>
          </a:bodyPr>
          <a:lstStyle/>
          <a:p>
            <a:r>
              <a:rPr lang="en-US" dirty="0" smtClean="0"/>
              <a:t>Established a New 2</a:t>
            </a:r>
            <a:r>
              <a:rPr lang="en-US" baseline="30000" dirty="0" smtClean="0"/>
              <a:t>nd</a:t>
            </a:r>
            <a:r>
              <a:rPr lang="en-US" dirty="0" smtClean="0"/>
              <a:t> Generation Shortleaf Orchard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cion material from Tennessee and USFS</a:t>
            </a:r>
            <a:endParaRPr lang="en-US" dirty="0"/>
          </a:p>
          <a:p>
            <a:r>
              <a:rPr lang="en-US" dirty="0" smtClean="0"/>
              <a:t>Re-measured progeny tests established 25 – 30 years ago</a:t>
            </a:r>
          </a:p>
          <a:p>
            <a:pPr lvl="1"/>
            <a:r>
              <a:rPr lang="en-US" dirty="0" smtClean="0"/>
              <a:t>Best Growers were the best on all sites</a:t>
            </a:r>
          </a:p>
          <a:p>
            <a:pPr lvl="1"/>
            <a:r>
              <a:rPr lang="en-US" dirty="0" smtClean="0"/>
              <a:t>Survival , height =  no differences in Piedmont or Mountain </a:t>
            </a:r>
          </a:p>
        </p:txBody>
      </p:sp>
      <p:pic>
        <p:nvPicPr>
          <p:cNvPr id="5" name="Picture 4" descr="C:\Users\pickwi\Desktop\My Documents\My Pictures\Shortleaf\SL at Uwharrie\BLSF Cypress 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3387" y="3693319"/>
            <a:ext cx="4026166" cy="3019901"/>
          </a:xfrm>
          <a:prstGeom prst="rect">
            <a:avLst/>
          </a:prstGeom>
          <a:noFill/>
        </p:spPr>
      </p:pic>
      <p:pic>
        <p:nvPicPr>
          <p:cNvPr id="6" name="Picture 3" descr="C:\Users\pickwi\Desktop\My Documents\My Pictures\Shortleaf\SL at Uwharrie\Copy of BLSF Cypress 004.jpg"/>
          <p:cNvPicPr>
            <a:picLocks noChangeAspect="1" noChangeArrowheads="1"/>
          </p:cNvPicPr>
          <p:nvPr/>
        </p:nvPicPr>
        <p:blipFill>
          <a:blip r:embed="rId3" cstate="print"/>
          <a:srcRect l="12676" t="6338" r="3169" b="2113"/>
          <a:stretch>
            <a:fillRect/>
          </a:stretch>
        </p:blipFill>
        <p:spPr bwMode="auto">
          <a:xfrm>
            <a:off x="4524877" y="1185232"/>
            <a:ext cx="2511593" cy="2049135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233" y="1185232"/>
            <a:ext cx="1708959" cy="227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50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810" y="166671"/>
            <a:ext cx="5589270" cy="901667"/>
          </a:xfrm>
          <a:solidFill>
            <a:srgbClr val="485E6C"/>
          </a:solidFill>
        </p:spPr>
        <p:txBody>
          <a:bodyPr/>
          <a:lstStyle/>
          <a:p>
            <a:r>
              <a:rPr lang="en-US" dirty="0" smtClean="0"/>
              <a:t>Successes – SL Website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346" y="1825625"/>
            <a:ext cx="5723308" cy="435133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063" t="6342" r="20078" b="12265"/>
          <a:stretch/>
        </p:blipFill>
        <p:spPr>
          <a:xfrm>
            <a:off x="1348740" y="1105139"/>
            <a:ext cx="6804660" cy="5471073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</p:spTree>
    <p:extLst>
      <p:ext uri="{BB962C8B-B14F-4D97-AF65-F5344CB8AC3E}">
        <p14:creationId xmlns:p14="http://schemas.microsoft.com/office/powerpoint/2010/main" val="1012831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orteaf Forest_Wilkes_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2" descr="Largest living shortleaf pine as reported to the Big Tree Committee of the American Forestry Associ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" y="838200"/>
            <a:ext cx="3470934" cy="566997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88679" y="2310463"/>
            <a:ext cx="4514851" cy="338613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6262" y="601120"/>
            <a:ext cx="5749026" cy="8413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1309</TotalTime>
  <Words>482</Words>
  <Application>Microsoft Office PowerPoint</Application>
  <PresentationFormat>On-screen Show (4:3)</PresentationFormat>
  <Paragraphs>115</Paragraphs>
  <Slides>23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Wingdings</vt:lpstr>
      <vt:lpstr>Office Theme</vt:lpstr>
      <vt:lpstr>Where We Are Now -- Successes and Challenges to Restoring Shortleaf Pine in North Carolina</vt:lpstr>
      <vt:lpstr>Shortleaf is losing ground … &amp; numbers</vt:lpstr>
      <vt:lpstr>75% is &gt; 40 years old</vt:lpstr>
      <vt:lpstr>FIA Shortleaf Plots</vt:lpstr>
      <vt:lpstr>Successes  - Outreach</vt:lpstr>
      <vt:lpstr>Successes - Management</vt:lpstr>
      <vt:lpstr>Successes – Tree Improvement</vt:lpstr>
      <vt:lpstr>Successes – SL Website</vt:lpstr>
      <vt:lpstr>PowerPoint Presentation</vt:lpstr>
      <vt:lpstr>PowerPoint Presentation</vt:lpstr>
      <vt:lpstr>PowerPoint Presentation</vt:lpstr>
      <vt:lpstr>Naturally occurred …..</vt:lpstr>
      <vt:lpstr>Strategies for Restoration What do we want our Shortleaf  Forests  to Look Like?</vt:lpstr>
      <vt:lpstr>Strategies for Restoration What do we want our Shortleaf  Forests  to Look Like?</vt:lpstr>
      <vt:lpstr>Strategies to Restoration: Select for success</vt:lpstr>
      <vt:lpstr>Strategies to Restoration:  Grow the Next Forest</vt:lpstr>
      <vt:lpstr>Strategies to Restoration:  Grow the Next Forest</vt:lpstr>
      <vt:lpstr>Lessons Learned There is a lot of:</vt:lpstr>
      <vt:lpstr>Lessons Learned There is a lot of:</vt:lpstr>
      <vt:lpstr>Lessons Learned </vt:lpstr>
      <vt:lpstr>PowerPoint Presentation</vt:lpstr>
      <vt:lpstr>“Shortleaf is the New Longleaf”</vt:lpstr>
      <vt:lpstr>Questions???....               or Comments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Pickens</dc:creator>
  <cp:lastModifiedBy>Bill Pickens</cp:lastModifiedBy>
  <cp:revision>59</cp:revision>
  <cp:lastPrinted>2015-09-18T16:55:27Z</cp:lastPrinted>
  <dcterms:created xsi:type="dcterms:W3CDTF">2015-09-08T12:46:08Z</dcterms:created>
  <dcterms:modified xsi:type="dcterms:W3CDTF">2015-09-18T18:22:23Z</dcterms:modified>
</cp:coreProperties>
</file>